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9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3"/>
  </p:handoutMasterIdLst>
  <p:sldIdLst>
    <p:sldId id="256" r:id="rId3"/>
    <p:sldId id="257" r:id="rId5"/>
    <p:sldId id="738" r:id="rId6"/>
    <p:sldId id="739" r:id="rId7"/>
    <p:sldId id="740" r:id="rId8"/>
    <p:sldId id="258" r:id="rId9"/>
    <p:sldId id="742" r:id="rId10"/>
    <p:sldId id="743" r:id="rId11"/>
    <p:sldId id="745" r:id="rId12"/>
    <p:sldId id="746" r:id="rId13"/>
    <p:sldId id="747" r:id="rId14"/>
    <p:sldId id="748" r:id="rId15"/>
    <p:sldId id="762" r:id="rId16"/>
    <p:sldId id="767" r:id="rId17"/>
    <p:sldId id="761" r:id="rId18"/>
    <p:sldId id="815" r:id="rId19"/>
    <p:sldId id="763" r:id="rId20"/>
    <p:sldId id="764" r:id="rId21"/>
    <p:sldId id="768" r:id="rId22"/>
    <p:sldId id="821" r:id="rId23"/>
    <p:sldId id="791" r:id="rId24"/>
    <p:sldId id="816" r:id="rId25"/>
    <p:sldId id="769" r:id="rId26"/>
    <p:sldId id="770" r:id="rId27"/>
    <p:sldId id="771" r:id="rId28"/>
    <p:sldId id="772" r:id="rId29"/>
    <p:sldId id="773" r:id="rId30"/>
    <p:sldId id="774" r:id="rId31"/>
    <p:sldId id="775" r:id="rId32"/>
    <p:sldId id="776" r:id="rId33"/>
    <p:sldId id="777" r:id="rId34"/>
    <p:sldId id="778" r:id="rId35"/>
    <p:sldId id="779" r:id="rId36"/>
    <p:sldId id="780" r:id="rId37"/>
    <p:sldId id="781" r:id="rId38"/>
    <p:sldId id="782" r:id="rId39"/>
    <p:sldId id="783" r:id="rId40"/>
    <p:sldId id="784" r:id="rId41"/>
    <p:sldId id="785" r:id="rId42"/>
    <p:sldId id="786" r:id="rId43"/>
    <p:sldId id="787" r:id="rId44"/>
    <p:sldId id="788" r:id="rId45"/>
    <p:sldId id="789" r:id="rId46"/>
    <p:sldId id="790" r:id="rId47"/>
    <p:sldId id="792" r:id="rId48"/>
    <p:sldId id="379" r:id="rId49"/>
    <p:sldId id="380" r:id="rId50"/>
    <p:sldId id="793" r:id="rId51"/>
    <p:sldId id="381" r:id="rId52"/>
    <p:sldId id="796" r:id="rId53"/>
    <p:sldId id="794" r:id="rId54"/>
    <p:sldId id="795" r:id="rId55"/>
    <p:sldId id="797" r:id="rId56"/>
    <p:sldId id="610" r:id="rId57"/>
    <p:sldId id="798" r:id="rId58"/>
    <p:sldId id="799" r:id="rId59"/>
    <p:sldId id="800" r:id="rId60"/>
    <p:sldId id="801" r:id="rId61"/>
    <p:sldId id="802" r:id="rId62"/>
    <p:sldId id="803" r:id="rId63"/>
    <p:sldId id="804" r:id="rId64"/>
    <p:sldId id="805" r:id="rId65"/>
    <p:sldId id="806" r:id="rId66"/>
    <p:sldId id="817" r:id="rId67"/>
    <p:sldId id="818" r:id="rId68"/>
    <p:sldId id="819" r:id="rId69"/>
    <p:sldId id="820" r:id="rId70"/>
    <p:sldId id="765" r:id="rId71"/>
    <p:sldId id="807" r:id="rId72"/>
    <p:sldId id="808" r:id="rId73"/>
    <p:sldId id="809" r:id="rId74"/>
    <p:sldId id="810" r:id="rId75"/>
    <p:sldId id="811" r:id="rId76"/>
    <p:sldId id="814" r:id="rId77"/>
    <p:sldId id="812" r:id="rId78"/>
    <p:sldId id="813" r:id="rId79"/>
    <p:sldId id="750" r:id="rId80"/>
    <p:sldId id="751" r:id="rId81"/>
    <p:sldId id="752" r:id="rId82"/>
    <p:sldId id="753" r:id="rId83"/>
    <p:sldId id="754" r:id="rId84"/>
    <p:sldId id="755" r:id="rId85"/>
    <p:sldId id="756" r:id="rId86"/>
    <p:sldId id="757" r:id="rId87"/>
    <p:sldId id="758" r:id="rId88"/>
    <p:sldId id="759" r:id="rId89"/>
    <p:sldId id="760" r:id="rId90"/>
    <p:sldId id="359" r:id="rId91"/>
    <p:sldId id="270" r:id="rId92"/>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19A382"/>
    <a:srgbClr val="FFFFFF"/>
    <a:srgbClr val="FF7C80"/>
    <a:srgbClr val="FF3399"/>
    <a:srgbClr val="BF9000"/>
    <a:srgbClr val="B9D5F0"/>
    <a:srgbClr val="FF9933"/>
    <a:srgbClr val="FF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0" autoAdjust="0"/>
    <p:restoredTop sz="88060" autoAdjust="0"/>
  </p:normalViewPr>
  <p:slideViewPr>
    <p:cSldViewPr snapToGrid="0">
      <p:cViewPr varScale="1">
        <p:scale>
          <a:sx n="101" d="100"/>
          <a:sy n="101" d="100"/>
        </p:scale>
        <p:origin x="880" y="200"/>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71.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9ee73485-ad62-4dc3-90c7-a00e2690f41d}"/>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615fb9fb-b91d-4f28-8351-1de308afc7d3}"/>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33701bae-2e62-423b-9673-d195f80a5ce4}"/>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04e6ed17-c250-4a91-a2d1-e9e6052d20d5}"/>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d9bb7d5b-7c17-4b82-aeb9-0052b3daf6e5}"/>
      </c:ext>
    </c:extLst>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预投票结果</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票数</c:v>
                </c:pt>
              </c:strCache>
            </c:strRef>
          </c:tx>
          <c:spPr>
            <a:solidFill>
              <a:schemeClr val="accent1"/>
            </a:solidFill>
            <a:ln>
              <a:noFill/>
            </a:ln>
            <a:effectLst/>
          </c:spPr>
          <c:invertIfNegative val="0"/>
          <c:dLbls>
            <c:delete val="1"/>
          </c:dLbls>
          <c:cat>
            <c:strRef>
              <c:f>Sheet1!$A$2:$A$6</c:f>
              <c:strCache>
                <c:ptCount val="5"/>
                <c:pt idx="0">
                  <c:v>功夫鸡腿</c:v>
                </c:pt>
                <c:pt idx="1">
                  <c:v>梅香扣肉</c:v>
                </c:pt>
                <c:pt idx="2">
                  <c:v>卤肉饭</c:v>
                </c:pt>
                <c:pt idx="3">
                  <c:v>小炒肉</c:v>
                </c:pt>
                <c:pt idx="4">
                  <c:v>欢乐儿童</c:v>
                </c:pt>
              </c:strCache>
            </c:strRef>
          </c:cat>
          <c:val>
            <c:numRef>
              <c:f>Sheet1!$B$2:$B$6</c:f>
              <c:numCache>
                <c:formatCode>General</c:formatCode>
                <c:ptCount val="5"/>
                <c:pt idx="0">
                  <c:v>12</c:v>
                </c:pt>
                <c:pt idx="1">
                  <c:v>8</c:v>
                </c:pt>
                <c:pt idx="2">
                  <c:v>2</c:v>
                </c:pt>
                <c:pt idx="3">
                  <c:v>7</c:v>
                </c:pt>
                <c:pt idx="4">
                  <c:v>1</c:v>
                </c:pt>
              </c:numCache>
            </c:numRef>
          </c:val>
        </c:ser>
        <c:dLbls>
          <c:showLegendKey val="0"/>
          <c:showVal val="0"/>
          <c:showCatName val="0"/>
          <c:showSerName val="0"/>
          <c:showPercent val="0"/>
          <c:showBubbleSize val="0"/>
        </c:dLbls>
        <c:gapWidth val="219"/>
        <c:overlap val="-27"/>
        <c:axId val="1355081216"/>
        <c:axId val="1355181040"/>
      </c:barChart>
      <c:catAx>
        <c:axId val="1355081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181040"/>
        <c:crosses val="autoZero"/>
        <c:auto val="1"/>
        <c:lblAlgn val="ctr"/>
        <c:lblOffset val="100"/>
        <c:noMultiLvlLbl val="0"/>
      </c:catAx>
      <c:valAx>
        <c:axId val="1355181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355081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de8d35ff-bd1e-4591-aaa7-852fdb218faf}"/>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7608398-215B-4340-8C61-52BF6E50D078}" type="doc">
      <dgm:prSet loTypeId="urn:microsoft.com/office/officeart/2005/8/layout/process2" loCatId="process" qsTypeId="urn:microsoft.com/office/officeart/2005/8/quickstyle/simple1" qsCatId="simple" csTypeId="urn:microsoft.com/office/officeart/2005/8/colors/accent1_2" csCatId="accent1" phldr="1"/>
      <dgm:spPr>
        <a:scene3d>
          <a:camera prst="orthographicFront">
            <a:rot lat="0" lon="0" rev="0"/>
          </a:camera>
          <a:lightRig rig="contrasting" dir="t">
            <a:rot lat="0" lon="0" rev="1500000"/>
          </a:lightRig>
        </a:scene3d>
      </dgm:spPr>
    </dgm:pt>
    <dgm:pt modelId="{17D86C25-E6BA-478B-931E-5CB1B81FECA4}">
      <dgm:prSet phldrT="[文本]" custT="1"/>
      <dgm:spPr>
        <a:solidFill>
          <a:srgbClr val="66C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3200" dirty="0">
              <a:solidFill>
                <a:schemeClr val="tx2"/>
              </a:solidFill>
              <a:latin typeface="微软雅黑" panose="020B0503020204020204" pitchFamily="34" charset="-122"/>
              <a:ea typeface="微软雅黑" panose="020B0503020204020204" pitchFamily="34" charset="-122"/>
            </a:rPr>
            <a:t>索引表的查找</a:t>
          </a:r>
        </a:p>
      </dgm:t>
    </dgm:pt>
    <dgm:pt modelId="{798F006F-E311-42DE-AF23-94A623F61665}" cxnId="{492B2323-7A3D-4BB2-8676-E6FAAF92F6D4}" type="par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9009C95-C20B-4050-B45A-90ED0A9FF4EB}" cxnId="{492B2323-7A3D-4BB2-8676-E6FAAF92F6D4}" type="sibTrans">
      <dgm:prSe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endParaRPr lang="zh-CN" altLang="en-US" sz="2400">
            <a:latin typeface="微软雅黑" panose="020B0503020204020204" pitchFamily="34" charset="-122"/>
            <a:ea typeface="微软雅黑" panose="020B0503020204020204" pitchFamily="34" charset="-122"/>
          </a:endParaRPr>
        </a:p>
      </dgm:t>
    </dgm:pt>
    <dgm:pt modelId="{AA8125B3-5C09-4D88-A456-63A3E96B68C7}">
      <dgm:prSet phldrT="[文本]" custT="1"/>
      <dgm:spPr>
        <a:solidFill>
          <a:srgbClr val="66CC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zh-CN" altLang="en-US" sz="3200" dirty="0">
              <a:solidFill>
                <a:schemeClr val="tx2"/>
              </a:solidFill>
              <a:latin typeface="微软雅黑" panose="020B0503020204020204" pitchFamily="34" charset="-122"/>
              <a:ea typeface="微软雅黑" panose="020B0503020204020204" pitchFamily="34" charset="-122"/>
            </a:rPr>
            <a:t>查找表的查找</a:t>
          </a:r>
        </a:p>
      </dgm:t>
    </dgm:pt>
    <dgm:pt modelId="{0219CB4C-6F86-4858-9470-A21329E5B1B6}" cxnId="{387715D0-BF9B-4D6A-A416-D71AE7F93C8E}" type="par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6FEAD99-F6DE-41B9-823E-9E3FBA91BEB5}" cxnId="{387715D0-BF9B-4D6A-A416-D71AE7F93C8E}" type="sib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9C902071-38A4-4825-ACAB-A7276DCE2C87}" type="pres">
      <dgm:prSet presAssocID="{C7608398-215B-4340-8C61-52BF6E50D078}" presName="linearFlow" presStyleCnt="0">
        <dgm:presLayoutVars>
          <dgm:resizeHandles val="exact"/>
        </dgm:presLayoutVars>
      </dgm:prSet>
      <dgm:spPr/>
    </dgm:pt>
    <dgm:pt modelId="{A518725B-9FA2-4344-9BC3-3AD8A017FD7D}" type="pres">
      <dgm:prSet presAssocID="{17D86C25-E6BA-478B-931E-5CB1B81FECA4}" presName="node" presStyleLbl="node1" presStyleIdx="0" presStyleCnt="2">
        <dgm:presLayoutVars>
          <dgm:bulletEnabled val="1"/>
        </dgm:presLayoutVars>
      </dgm:prSet>
      <dgm:spPr/>
    </dgm:pt>
    <dgm:pt modelId="{AC2C58AA-69D4-4079-8895-C8BAE654A4EC}" type="pres">
      <dgm:prSet presAssocID="{39009C95-C20B-4050-B45A-90ED0A9FF4EB}" presName="sibTrans" presStyleLbl="sibTrans2D1" presStyleIdx="0" presStyleCnt="1"/>
      <dgm:spPr/>
    </dgm:pt>
    <dgm:pt modelId="{4A9E8F76-E200-451E-8197-46AD39A4A968}" type="pres">
      <dgm:prSet presAssocID="{39009C95-C20B-4050-B45A-90ED0A9FF4EB}" presName="connectorText" presStyleLbl="sibTrans2D1" presStyleIdx="0" presStyleCnt="1"/>
      <dgm:spPr/>
    </dgm:pt>
    <dgm:pt modelId="{26263F8C-F82A-4069-AE67-F73D62B6D82F}" type="pres">
      <dgm:prSet presAssocID="{AA8125B3-5C09-4D88-A456-63A3E96B68C7}" presName="node" presStyleLbl="node1" presStyleIdx="1" presStyleCnt="2">
        <dgm:presLayoutVars>
          <dgm:bulletEnabled val="1"/>
        </dgm:presLayoutVars>
      </dgm:prSet>
      <dgm:spPr/>
    </dgm:pt>
  </dgm:ptLst>
  <dgm:cxnLst>
    <dgm:cxn modelId="{0DE51500-583C-4E9C-809A-8B731ABB395C}" type="presOf" srcId="{39009C95-C20B-4050-B45A-90ED0A9FF4EB}" destId="{4A9E8F76-E200-451E-8197-46AD39A4A968}" srcOrd="1" destOrd="0" presId="urn:microsoft.com/office/officeart/2005/8/layout/process2"/>
    <dgm:cxn modelId="{F5EF571F-86A6-4217-8E29-B7FD8FAD0352}" type="presOf" srcId="{39009C95-C20B-4050-B45A-90ED0A9FF4EB}" destId="{AC2C58AA-69D4-4079-8895-C8BAE654A4EC}" srcOrd="0" destOrd="0" presId="urn:microsoft.com/office/officeart/2005/8/layout/process2"/>
    <dgm:cxn modelId="{492B2323-7A3D-4BB2-8676-E6FAAF92F6D4}" srcId="{C7608398-215B-4340-8C61-52BF6E50D078}" destId="{17D86C25-E6BA-478B-931E-5CB1B81FECA4}" srcOrd="0" destOrd="0" parTransId="{798F006F-E311-42DE-AF23-94A623F61665}" sibTransId="{39009C95-C20B-4050-B45A-90ED0A9FF4EB}"/>
    <dgm:cxn modelId="{FDE2AC78-6B95-493B-B87C-7811D2E1D1FB}" type="presOf" srcId="{C7608398-215B-4340-8C61-52BF6E50D078}" destId="{9C902071-38A4-4825-ACAB-A7276DCE2C87}" srcOrd="0" destOrd="0" presId="urn:microsoft.com/office/officeart/2005/8/layout/process2"/>
    <dgm:cxn modelId="{267F1997-3BC4-447D-B5C6-60BFD776D724}" type="presOf" srcId="{AA8125B3-5C09-4D88-A456-63A3E96B68C7}" destId="{26263F8C-F82A-4069-AE67-F73D62B6D82F}" srcOrd="0" destOrd="0" presId="urn:microsoft.com/office/officeart/2005/8/layout/process2"/>
    <dgm:cxn modelId="{387715D0-BF9B-4D6A-A416-D71AE7F93C8E}" srcId="{C7608398-215B-4340-8C61-52BF6E50D078}" destId="{AA8125B3-5C09-4D88-A456-63A3E96B68C7}" srcOrd="1" destOrd="0" parTransId="{0219CB4C-6F86-4858-9470-A21329E5B1B6}" sibTransId="{76FEAD99-F6DE-41B9-823E-9E3FBA91BEB5}"/>
    <dgm:cxn modelId="{7A489CD1-4609-4A84-87A5-C41609F7EF64}" type="presOf" srcId="{17D86C25-E6BA-478B-931E-5CB1B81FECA4}" destId="{A518725B-9FA2-4344-9BC3-3AD8A017FD7D}" srcOrd="0" destOrd="0" presId="urn:microsoft.com/office/officeart/2005/8/layout/process2"/>
    <dgm:cxn modelId="{0EBFEE3F-F476-44F0-8DB7-1AAD8B81903F}" type="presParOf" srcId="{9C902071-38A4-4825-ACAB-A7276DCE2C87}" destId="{A518725B-9FA2-4344-9BC3-3AD8A017FD7D}" srcOrd="0" destOrd="0" presId="urn:microsoft.com/office/officeart/2005/8/layout/process2"/>
    <dgm:cxn modelId="{91590F16-C5AC-4A5F-A095-12E0264BB003}" type="presParOf" srcId="{9C902071-38A4-4825-ACAB-A7276DCE2C87}" destId="{AC2C58AA-69D4-4079-8895-C8BAE654A4EC}" srcOrd="1" destOrd="0" presId="urn:microsoft.com/office/officeart/2005/8/layout/process2"/>
    <dgm:cxn modelId="{2B6D2352-78B9-443F-AFFB-3E3220B3599C}" type="presParOf" srcId="{AC2C58AA-69D4-4079-8895-C8BAE654A4EC}" destId="{4A9E8F76-E200-451E-8197-46AD39A4A968}" srcOrd="0" destOrd="0" presId="urn:microsoft.com/office/officeart/2005/8/layout/process2"/>
    <dgm:cxn modelId="{9395E97A-996A-495E-B545-98CCB490CB50}" type="presParOf" srcId="{9C902071-38A4-4825-ACAB-A7276DCE2C87}" destId="{26263F8C-F82A-4069-AE67-F73D62B6D82F}" srcOrd="2" destOrd="0" presId="urn:microsoft.com/office/officeart/2005/8/layout/process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8725B-9FA2-4344-9BC3-3AD8A017FD7D}">
      <dsp:nvSpPr>
        <dsp:cNvPr id="0" name=""/>
        <dsp:cNvSpPr/>
      </dsp:nvSpPr>
      <dsp:spPr>
        <a:xfrm>
          <a:off x="1599366" y="395"/>
          <a:ext cx="2777930" cy="1295827"/>
        </a:xfrm>
        <a:prstGeom prst="roundRect">
          <a:avLst>
            <a:gd name="adj" fmla="val 10000"/>
          </a:avLst>
        </a:prstGeom>
        <a:solidFill>
          <a:srgbClr val="66CCFF"/>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2"/>
              </a:solidFill>
              <a:latin typeface="微软雅黑" panose="020B0503020204020204" pitchFamily="34" charset="-122"/>
              <a:ea typeface="微软雅黑" panose="020B0503020204020204" pitchFamily="34" charset="-122"/>
            </a:rPr>
            <a:t>索引表的查找</a:t>
          </a:r>
        </a:p>
      </dsp:txBody>
      <dsp:txXfrm>
        <a:off x="1637319" y="38348"/>
        <a:ext cx="2702024" cy="1219921"/>
      </dsp:txXfrm>
    </dsp:sp>
    <dsp:sp modelId="{AC2C58AA-69D4-4079-8895-C8BAE654A4EC}">
      <dsp:nvSpPr>
        <dsp:cNvPr id="0" name=""/>
        <dsp:cNvSpPr/>
      </dsp:nvSpPr>
      <dsp:spPr>
        <a:xfrm rot="5400000">
          <a:off x="2745364" y="1328618"/>
          <a:ext cx="485935" cy="58312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微软雅黑" panose="020B0503020204020204" pitchFamily="34" charset="-122"/>
            <a:ea typeface="微软雅黑" panose="020B0503020204020204" pitchFamily="34" charset="-122"/>
          </a:endParaRPr>
        </a:p>
      </dsp:txBody>
      <dsp:txXfrm rot="-5400000">
        <a:off x="2813395" y="1377211"/>
        <a:ext cx="349874" cy="340155"/>
      </dsp:txXfrm>
    </dsp:sp>
    <dsp:sp modelId="{26263F8C-F82A-4069-AE67-F73D62B6D82F}">
      <dsp:nvSpPr>
        <dsp:cNvPr id="0" name=""/>
        <dsp:cNvSpPr/>
      </dsp:nvSpPr>
      <dsp:spPr>
        <a:xfrm>
          <a:off x="1599366" y="1944136"/>
          <a:ext cx="2777930" cy="1295827"/>
        </a:xfrm>
        <a:prstGeom prst="roundRect">
          <a:avLst>
            <a:gd name="adj" fmla="val 10000"/>
          </a:avLst>
        </a:prstGeom>
        <a:solidFill>
          <a:srgbClr val="66CCFF"/>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2"/>
              </a:solidFill>
              <a:latin typeface="微软雅黑" panose="020B0503020204020204" pitchFamily="34" charset="-122"/>
              <a:ea typeface="微软雅黑" panose="020B0503020204020204" pitchFamily="34" charset="-122"/>
            </a:rPr>
            <a:t>查找表的查找</a:t>
          </a:r>
        </a:p>
      </dsp:txBody>
      <dsp:txXfrm>
        <a:off x="1637319" y="1982089"/>
        <a:ext cx="2702024" cy="12199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a:noFill/>
        </p:spPr>
        <p:txBody>
          <a:bodyPr/>
          <a:lstStyle/>
          <a:p>
            <a:endParaRPr lang="zh-CN" altLang="en-US" dirty="0"/>
          </a:p>
        </p:txBody>
      </p:sp>
      <p:sp>
        <p:nvSpPr>
          <p:cNvPr id="2458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75F5CE09-AA09-4DA7-BDAD-32E8355F9DB1}"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p:spPr>
        <p:txBody>
          <a:bodyPr/>
          <a:lstStyle/>
          <a:p>
            <a:endParaRPr lang="zh-CN" altLang="en-US" dirty="0"/>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5E717453-20F6-4644-8631-D09A0E23CA59}"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单独查找最大值或最小值，需要</a:t>
            </a:r>
            <a:r>
              <a:rPr lang="en-US" altLang="zh-CN" dirty="0"/>
              <a:t>n-1</a:t>
            </a:r>
            <a:r>
              <a:rPr lang="zh-CN" altLang="en-US" dirty="0"/>
              <a:t>次比较</a:t>
            </a:r>
            <a:endParaRPr lang="en-US" altLang="zh-CN"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分析：找三个元素中的最大值和最小值，</a:t>
            </a:r>
            <a:r>
              <a:rPr lang="en-US" altLang="zh-CN" dirty="0"/>
              <a:t>(</a:t>
            </a:r>
            <a:r>
              <a:rPr lang="zh-CN" altLang="en-US" dirty="0"/>
              <a:t>最坏情况）需要比较</a:t>
            </a:r>
            <a:r>
              <a:rPr lang="en-US" altLang="zh-CN" dirty="0"/>
              <a:t>3</a:t>
            </a:r>
            <a:r>
              <a:rPr lang="zh-CN" altLang="en-US" dirty="0"/>
              <a:t>次；更新</a:t>
            </a:r>
            <a:r>
              <a:rPr lang="en-US" altLang="zh-CN" dirty="0" err="1"/>
              <a:t>max_val</a:t>
            </a:r>
            <a:r>
              <a:rPr lang="zh-CN" altLang="en-US" dirty="0"/>
              <a:t>和</a:t>
            </a:r>
            <a:r>
              <a:rPr lang="en-US" altLang="zh-CN" dirty="0" err="1"/>
              <a:t>min_val</a:t>
            </a:r>
            <a:r>
              <a:rPr lang="zh-CN" altLang="en-US" dirty="0"/>
              <a:t>需要</a:t>
            </a:r>
            <a:r>
              <a:rPr lang="en-US" altLang="zh-CN" dirty="0"/>
              <a:t>2</a:t>
            </a:r>
            <a:r>
              <a:rPr lang="zh-CN" altLang="en-US" dirty="0"/>
              <a:t>次比较，也就是共</a:t>
            </a:r>
            <a:r>
              <a:rPr lang="en-US" altLang="zh-CN" dirty="0"/>
              <a:t>5</a:t>
            </a:r>
            <a:r>
              <a:rPr lang="zh-CN" altLang="en-US" dirty="0"/>
              <a:t>次比较。因此总的比较次数</a:t>
            </a:r>
            <a:r>
              <a:rPr lang="en-US" altLang="zh-CN" dirty="0"/>
              <a:t>(5/3)n</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这本书直接把找到的最大质数印出来，书有三册，</a:t>
            </a:r>
            <a:r>
              <a:rPr lang="zh-CN" altLang="en-US" b="0" i="0" dirty="0">
                <a:solidFill>
                  <a:srgbClr val="222222"/>
                </a:solidFill>
                <a:effectLst/>
                <a:latin typeface="Arial" panose="020B0604020202020204" pitchFamily="34" charset="0"/>
              </a:rPr>
              <a:t>共 </a:t>
            </a:r>
            <a:r>
              <a:rPr lang="en-US" altLang="zh-CN" b="0" i="0" dirty="0">
                <a:solidFill>
                  <a:srgbClr val="222222"/>
                </a:solidFill>
                <a:effectLst/>
                <a:latin typeface="Arial" panose="020B0604020202020204" pitchFamily="34" charset="0"/>
              </a:rPr>
              <a:t>720 </a:t>
            </a:r>
            <a:r>
              <a:rPr lang="zh-CN" altLang="en-US" b="0" i="0" dirty="0">
                <a:solidFill>
                  <a:srgbClr val="222222"/>
                </a:solidFill>
                <a:effectLst/>
                <a:latin typeface="Arial" panose="020B0604020202020204" pitchFamily="34" charset="0"/>
              </a:rPr>
              <a:t>页全是数字。出版以来居然供不应求！</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这本书直接把找到的最大质数印出来，书有三册，</a:t>
            </a:r>
            <a:r>
              <a:rPr lang="zh-CN" altLang="en-US" b="0" i="0" dirty="0">
                <a:solidFill>
                  <a:srgbClr val="222222"/>
                </a:solidFill>
                <a:effectLst/>
                <a:latin typeface="Arial" panose="020B0604020202020204" pitchFamily="34" charset="0"/>
              </a:rPr>
              <a:t>共 </a:t>
            </a:r>
            <a:r>
              <a:rPr lang="en-US" altLang="zh-CN" b="0" i="0" dirty="0">
                <a:solidFill>
                  <a:srgbClr val="222222"/>
                </a:solidFill>
                <a:effectLst/>
                <a:latin typeface="Arial" panose="020B0604020202020204" pitchFamily="34" charset="0"/>
              </a:rPr>
              <a:t>720 </a:t>
            </a:r>
            <a:r>
              <a:rPr lang="zh-CN" altLang="en-US" b="0" i="0" dirty="0">
                <a:solidFill>
                  <a:srgbClr val="222222"/>
                </a:solidFill>
                <a:effectLst/>
                <a:latin typeface="Arial" panose="020B0604020202020204" pitchFamily="34" charset="0"/>
              </a:rPr>
              <a:t>页全是数字。出版以来居然供不应求！</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假设</a:t>
            </a:r>
            <a:r>
              <a:rPr lang="en-US" altLang="zh-CN" dirty="0"/>
              <a:t>K</a:t>
            </a:r>
            <a:r>
              <a:rPr lang="zh-CN" altLang="en-US" dirty="0"/>
              <a:t>轮后，未被删除的最小数是</a:t>
            </a:r>
            <a:r>
              <a:rPr lang="en-US" altLang="zh-CN" dirty="0"/>
              <a:t>M</a:t>
            </a:r>
            <a:r>
              <a:rPr lang="zh-CN" altLang="en-US" dirty="0"/>
              <a:t>，且</a:t>
            </a:r>
            <a:r>
              <a:rPr lang="en-US" altLang="zh-CN" dirty="0"/>
              <a:t>M</a:t>
            </a:r>
            <a:r>
              <a:rPr lang="zh-CN" altLang="en-US" dirty="0"/>
              <a:t>不是质数。。。</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该算法点到为止！</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代码</a:t>
            </a:r>
            <a:r>
              <a:rPr lang="en-US" altLang="zh-CN" dirty="0"/>
              <a:t>10-15</a:t>
            </a:r>
            <a:r>
              <a:rPr lang="zh-CN" altLang="en-US" dirty="0"/>
              <a:t>中，没有判断下标</a:t>
            </a:r>
            <a:r>
              <a:rPr lang="en-US" altLang="zh-CN" dirty="0"/>
              <a:t>j</a:t>
            </a:r>
            <a:r>
              <a:rPr lang="zh-CN" altLang="en-US" dirty="0"/>
              <a:t>是否越界，因为一定不会越界！</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p:spPr>
        <p:txBody>
          <a:bodyPr/>
          <a:lstStyle/>
          <a:p>
            <a:endParaRPr lang="zh-CN" altLang="en-US" dirty="0"/>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ED773265-5CCB-4CC3-949A-F6D70711730E}"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3279A5E1-D768-4B97-ABBF-5F5B3F2470CA}"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假设</a:t>
            </a:r>
            <a:r>
              <a:rPr lang="en-US" altLang="zh-CN" dirty="0"/>
              <a:t>a</a:t>
            </a:r>
            <a:r>
              <a:rPr lang="zh-CN" altLang="en-US" dirty="0"/>
              <a:t>分别被</a:t>
            </a:r>
            <a:r>
              <a:rPr lang="en-US" altLang="zh-CN" dirty="0"/>
              <a:t>k1</a:t>
            </a:r>
            <a:r>
              <a:rPr lang="zh-CN" altLang="en-US" dirty="0"/>
              <a:t>和</a:t>
            </a:r>
            <a:r>
              <a:rPr lang="en-US" altLang="zh-CN" dirty="0"/>
              <a:t>k2</a:t>
            </a:r>
            <a:r>
              <a:rPr lang="zh-CN" altLang="en-US" dirty="0"/>
              <a:t>与已找到的质数相乘而删除了两次。</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p:spPr>
        <p:txBody>
          <a:bodyPr/>
          <a:lstStyle/>
          <a:p>
            <a:endParaRPr lang="zh-CN" altLang="en-US" dirty="0"/>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384389C4-DF44-4544-905E-B66A1E86A21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p:spPr>
        <p:txBody>
          <a:bodyPr/>
          <a:lstStyle/>
          <a:p>
            <a:endParaRPr lang="zh-CN" altLang="en-US" dirty="0"/>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384389C4-DF44-4544-905E-B66A1E86A21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p:spPr>
        <p:txBody>
          <a:bodyPr/>
          <a:lstStyle/>
          <a:p>
            <a:r>
              <a:rPr lang="zh-CN" altLang="en-US" dirty="0"/>
              <a:t>无论简单法还是二分法，与中间位置</a:t>
            </a:r>
            <a:r>
              <a:rPr lang="en-US" altLang="zh-CN" dirty="0"/>
              <a:t>mid</a:t>
            </a:r>
            <a:r>
              <a:rPr lang="zh-CN" altLang="en-US" dirty="0"/>
              <a:t>上的数据比较后，中间位置都被排除出查找区域。但两者计算出的中间位置可能有偏差，见后例。</a:t>
            </a:r>
            <a:endParaRPr lang="zh-CN" altLang="en-US" dirty="0"/>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384389C4-DF44-4544-905E-B66A1E86A21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r>
              <a:rPr lang="en-US" altLang="zh-CN" dirty="0">
                <a:latin typeface="Times New Roman" panose="02020603050405020304" pitchFamily="18" charset="0"/>
              </a:rPr>
              <a:t>A[high]</a:t>
            </a:r>
            <a:r>
              <a:rPr lang="zh-CN" altLang="en-US" dirty="0">
                <a:latin typeface="Times New Roman" panose="02020603050405020304" pitchFamily="18" charset="0"/>
              </a:rPr>
              <a:t>是大于等于</a:t>
            </a:r>
            <a:r>
              <a:rPr lang="en-US" altLang="zh-CN" dirty="0">
                <a:latin typeface="Times New Roman" panose="02020603050405020304" pitchFamily="18" charset="0"/>
              </a:rPr>
              <a:t>a</a:t>
            </a:r>
            <a:r>
              <a:rPr lang="zh-CN" altLang="en-US" dirty="0">
                <a:latin typeface="Times New Roman" panose="02020603050405020304" pitchFamily="18" charset="0"/>
              </a:rPr>
              <a:t>的最小值，如果</a:t>
            </a:r>
            <a:r>
              <a:rPr lang="en-US" altLang="zh-CN" dirty="0">
                <a:latin typeface="Times New Roman" panose="02020603050405020304" pitchFamily="18" charset="0"/>
              </a:rPr>
              <a:t>high</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right</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1,</a:t>
            </a:r>
            <a:r>
              <a:rPr lang="zh-CN" altLang="en-US" dirty="0">
                <a:latin typeface="Times New Roman" panose="02020603050405020304" pitchFamily="18" charset="0"/>
              </a:rPr>
              <a:t>表明</a:t>
            </a:r>
            <a:r>
              <a:rPr lang="en-US" altLang="zh-CN" dirty="0">
                <a:latin typeface="Times New Roman" panose="02020603050405020304" pitchFamily="18" charset="0"/>
              </a:rPr>
              <a:t>A[left…right]</a:t>
            </a:r>
            <a:r>
              <a:rPr lang="zh-CN" altLang="en-US" dirty="0">
                <a:latin typeface="Times New Roman" panose="02020603050405020304" pitchFamily="18" charset="0"/>
              </a:rPr>
              <a:t>中所有数据都小于</a:t>
            </a:r>
            <a:r>
              <a:rPr lang="en-US" altLang="zh-CN" dirty="0">
                <a:latin typeface="Times New Roman" panose="02020603050405020304" pitchFamily="18" charset="0"/>
              </a:rPr>
              <a:t>a</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同样，</a:t>
            </a:r>
            <a:r>
              <a:rPr lang="en-US" altLang="zh-CN" dirty="0">
                <a:latin typeface="Times New Roman" panose="02020603050405020304" pitchFamily="18" charset="0"/>
              </a:rPr>
              <a:t>A[low]</a:t>
            </a:r>
            <a:r>
              <a:rPr lang="zh-CN" altLang="en-US" dirty="0">
                <a:latin typeface="Times New Roman" panose="02020603050405020304" pitchFamily="18" charset="0"/>
              </a:rPr>
              <a:t>是小于</a:t>
            </a:r>
            <a:r>
              <a:rPr lang="en-US" altLang="zh-CN" dirty="0">
                <a:latin typeface="Times New Roman" panose="02020603050405020304" pitchFamily="18" charset="0"/>
              </a:rPr>
              <a:t>a</a:t>
            </a:r>
            <a:r>
              <a:rPr lang="zh-CN" altLang="en-US" dirty="0">
                <a:latin typeface="Times New Roman" panose="02020603050405020304" pitchFamily="18" charset="0"/>
              </a:rPr>
              <a:t>的最大值，如果</a:t>
            </a:r>
            <a:r>
              <a:rPr lang="en-US" altLang="zh-CN" dirty="0">
                <a:latin typeface="Times New Roman" panose="02020603050405020304" pitchFamily="18" charset="0"/>
              </a:rPr>
              <a:t>low</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left</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1,</a:t>
            </a:r>
            <a:r>
              <a:rPr lang="zh-CN" altLang="en-US" dirty="0">
                <a:latin typeface="Times New Roman" panose="02020603050405020304" pitchFamily="18" charset="0"/>
              </a:rPr>
              <a:t>表明序列中所有数据都大于</a:t>
            </a:r>
            <a:r>
              <a:rPr lang="en-US" altLang="zh-CN" dirty="0">
                <a:latin typeface="Times New Roman" panose="02020603050405020304" pitchFamily="18" charset="0"/>
              </a:rPr>
              <a:t>a</a:t>
            </a:r>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r>
              <a:rPr lang="en-US" altLang="zh-CN" dirty="0">
                <a:latin typeface="Times New Roman" panose="02020603050405020304" pitchFamily="18" charset="0"/>
              </a:rPr>
              <a:t>A[high]</a:t>
            </a:r>
            <a:r>
              <a:rPr lang="zh-CN" altLang="en-US" dirty="0">
                <a:latin typeface="Times New Roman" panose="02020603050405020304" pitchFamily="18" charset="0"/>
              </a:rPr>
              <a:t>是大于等于</a:t>
            </a:r>
            <a:r>
              <a:rPr lang="en-US" altLang="zh-CN" dirty="0">
                <a:latin typeface="Times New Roman" panose="02020603050405020304" pitchFamily="18" charset="0"/>
              </a:rPr>
              <a:t>a</a:t>
            </a:r>
            <a:r>
              <a:rPr lang="zh-CN" altLang="en-US" dirty="0">
                <a:latin typeface="Times New Roman" panose="02020603050405020304" pitchFamily="18" charset="0"/>
              </a:rPr>
              <a:t>的最小值，如果</a:t>
            </a:r>
            <a:r>
              <a:rPr lang="en-US" altLang="zh-CN" dirty="0">
                <a:latin typeface="Times New Roman" panose="02020603050405020304" pitchFamily="18" charset="0"/>
              </a:rPr>
              <a:t>high</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right</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1,</a:t>
            </a:r>
            <a:r>
              <a:rPr lang="zh-CN" altLang="en-US" dirty="0">
                <a:latin typeface="Times New Roman" panose="02020603050405020304" pitchFamily="18" charset="0"/>
              </a:rPr>
              <a:t>表明</a:t>
            </a:r>
            <a:r>
              <a:rPr lang="en-US" altLang="zh-CN" dirty="0">
                <a:latin typeface="Times New Roman" panose="02020603050405020304" pitchFamily="18" charset="0"/>
              </a:rPr>
              <a:t>A[left…right]</a:t>
            </a:r>
            <a:r>
              <a:rPr lang="zh-CN" altLang="en-US" dirty="0">
                <a:latin typeface="Times New Roman" panose="02020603050405020304" pitchFamily="18" charset="0"/>
              </a:rPr>
              <a:t>中所有数据都小于</a:t>
            </a:r>
            <a:r>
              <a:rPr lang="en-US" altLang="zh-CN" dirty="0">
                <a:latin typeface="Times New Roman" panose="02020603050405020304" pitchFamily="18" charset="0"/>
              </a:rPr>
              <a:t>a</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同样，</a:t>
            </a:r>
            <a:r>
              <a:rPr lang="en-US" altLang="zh-CN" dirty="0">
                <a:latin typeface="Times New Roman" panose="02020603050405020304" pitchFamily="18" charset="0"/>
              </a:rPr>
              <a:t>A[low]</a:t>
            </a:r>
            <a:r>
              <a:rPr lang="zh-CN" altLang="en-US" dirty="0">
                <a:latin typeface="Times New Roman" panose="02020603050405020304" pitchFamily="18" charset="0"/>
              </a:rPr>
              <a:t>是小于</a:t>
            </a:r>
            <a:r>
              <a:rPr lang="en-US" altLang="zh-CN" dirty="0">
                <a:latin typeface="Times New Roman" panose="02020603050405020304" pitchFamily="18" charset="0"/>
              </a:rPr>
              <a:t>a</a:t>
            </a:r>
            <a:r>
              <a:rPr lang="zh-CN" altLang="en-US" dirty="0">
                <a:latin typeface="Times New Roman" panose="02020603050405020304" pitchFamily="18" charset="0"/>
              </a:rPr>
              <a:t>的最大值，如果</a:t>
            </a:r>
            <a:r>
              <a:rPr lang="en-US" altLang="zh-CN" dirty="0">
                <a:latin typeface="Times New Roman" panose="02020603050405020304" pitchFamily="18" charset="0"/>
              </a:rPr>
              <a:t>low</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left</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dirty="0">
                <a:latin typeface="Times New Roman" panose="02020603050405020304" pitchFamily="18" charset="0"/>
              </a:rPr>
              <a:t>1,</a:t>
            </a:r>
            <a:r>
              <a:rPr lang="zh-CN" altLang="en-US" dirty="0">
                <a:latin typeface="Times New Roman" panose="02020603050405020304" pitchFamily="18" charset="0"/>
              </a:rPr>
              <a:t>表明序列中所有数据都大于</a:t>
            </a:r>
            <a:r>
              <a:rPr lang="en-US" altLang="zh-CN" dirty="0">
                <a:latin typeface="Times New Roman" panose="02020603050405020304" pitchFamily="18" charset="0"/>
              </a:rPr>
              <a:t>a</a:t>
            </a:r>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p:spPr>
        <p:txBody>
          <a:bodyPr/>
          <a:lstStyle/>
          <a:p>
            <a:endParaRPr lang="zh-CN" altLang="en-US" dirty="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DBC51F4-7AE0-4C17-A35D-ABDC289B201E}"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r>
              <a:rPr lang="zh-CN" altLang="en-US" dirty="0">
                <a:latin typeface="Times New Roman" panose="02020603050405020304" pitchFamily="18" charset="0"/>
              </a:rPr>
              <a:t>最坏情况：每次划分只能去掉一个元素！</a:t>
            </a:r>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r>
              <a:rPr lang="zh-CN" altLang="en-US" dirty="0">
                <a:latin typeface="Times New Roman" panose="02020603050405020304" pitchFamily="18" charset="0"/>
              </a:rPr>
              <a:t>每次都在较长的子序列中查找！</a:t>
            </a:r>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二分的原则：</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p:spPr>
        <p:txBody>
          <a:bodyPr/>
          <a:lstStyle/>
          <a:p>
            <a:pPr eaLnBrk="1" hangingPunct="1"/>
            <a:r>
              <a:rPr lang="en-US" altLang="zh-CN" dirty="0">
                <a:latin typeface="Times New Roman" panose="02020603050405020304" pitchFamily="18" charset="0"/>
              </a:rPr>
              <a:t>log(m) * log(n)</a:t>
            </a:r>
            <a:r>
              <a:rPr lang="zh-CN" altLang="en-US" dirty="0">
                <a:latin typeface="Times New Roman" panose="02020603050405020304" pitchFamily="18" charset="0"/>
              </a:rPr>
              <a:t>需要在</a:t>
            </a:r>
            <a:r>
              <a:rPr lang="en-US" altLang="zh-CN" dirty="0">
                <a:latin typeface="Times New Roman" panose="02020603050405020304" pitchFamily="18" charset="0"/>
              </a:rPr>
              <a:t>log(n)</a:t>
            </a:r>
            <a:r>
              <a:rPr lang="zh-CN" altLang="en-US" dirty="0">
                <a:latin typeface="Times New Roman" panose="02020603050405020304" pitchFamily="18" charset="0"/>
              </a:rPr>
              <a:t>的时间内找到得票数超过</a:t>
            </a:r>
            <a:r>
              <a:rPr lang="en-US" altLang="zh-CN" dirty="0">
                <a:latin typeface="Times New Roman" panose="02020603050405020304" pitchFamily="18" charset="0"/>
              </a:rPr>
              <a:t>k</a:t>
            </a:r>
            <a:r>
              <a:rPr lang="zh-CN" altLang="en-US" dirty="0">
                <a:latin typeface="Times New Roman" panose="02020603050405020304" pitchFamily="18" charset="0"/>
              </a:rPr>
              <a:t>的套餐，以及多余的总票数。这需要排序</a:t>
            </a:r>
            <a:r>
              <a:rPr lang="en-US" altLang="zh-CN" dirty="0">
                <a:latin typeface="Times New Roman" panose="02020603050405020304" pitchFamily="18" charset="0"/>
              </a:rPr>
              <a:t>+</a:t>
            </a:r>
            <a:r>
              <a:rPr lang="zh-CN" altLang="en-US" dirty="0">
                <a:latin typeface="Times New Roman" panose="02020603050405020304" pitchFamily="18" charset="0"/>
              </a:rPr>
              <a:t>二分</a:t>
            </a:r>
            <a:r>
              <a:rPr lang="en-US" altLang="zh-CN" dirty="0">
                <a:latin typeface="Times New Roman" panose="02020603050405020304" pitchFamily="18" charset="0"/>
              </a:rPr>
              <a:t>+</a:t>
            </a:r>
            <a:r>
              <a:rPr lang="zh-CN" altLang="en-US" dirty="0">
                <a:latin typeface="Times New Roman" panose="02020603050405020304" pitchFamily="18" charset="0"/>
              </a:rPr>
              <a:t>前缀和！</a:t>
            </a:r>
            <a:endParaRPr lang="zh-CN" altLang="pt-BR" dirty="0">
              <a:latin typeface="Times New Roman" panose="02020603050405020304" pitchFamily="18" charset="0"/>
            </a:endParaRPr>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2B199940-45D9-4BB3-A337-7B01B5D16EC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r>
              <a:rPr lang="zh-CN" altLang="en-US" dirty="0"/>
              <a:t>从超过</a:t>
            </a:r>
            <a:r>
              <a:rPr lang="en-US" altLang="zh-CN" dirty="0"/>
              <a:t>7</a:t>
            </a:r>
            <a:r>
              <a:rPr lang="zh-CN" altLang="en-US" dirty="0"/>
              <a:t>票的套餐，转出多余的</a:t>
            </a:r>
            <a:r>
              <a:rPr lang="en-US" altLang="zh-CN" dirty="0"/>
              <a:t>5</a:t>
            </a:r>
            <a:r>
              <a:rPr lang="zh-CN" altLang="en-US" dirty="0"/>
              <a:t>票。儿童套餐的目标是</a:t>
            </a:r>
            <a:r>
              <a:rPr lang="en-US" altLang="zh-CN" dirty="0"/>
              <a:t>8</a:t>
            </a:r>
            <a:r>
              <a:rPr lang="zh-CN" altLang="en-US" dirty="0"/>
              <a:t>票，还差的两票可以随便从任意的套餐拉！</a:t>
            </a:r>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7695518-308A-4099-915D-54FEE5093D7F}"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p:spPr>
        <p:txBody>
          <a:bodyPr/>
          <a:lstStyle/>
          <a:p>
            <a:pPr eaLnBrk="1" hangingPunct="1"/>
            <a:endParaRPr lang="zh-CN" altLang="en-US" dirty="0"/>
          </a:p>
        </p:txBody>
      </p:sp>
      <p:sp>
        <p:nvSpPr>
          <p:cNvPr id="2048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68F6095-CB64-4AAA-B077-542E9A256133}"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p:spPr>
        <p:txBody>
          <a:bodyPr/>
          <a:lstStyle/>
          <a:p>
            <a:endParaRPr lang="zh-CN" altLang="en-US" dirty="0"/>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B2BC0A0-E8D4-4FD6-91C5-C212F9E661FD}"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a:noFill/>
        </p:spPr>
        <p:txBody>
          <a:bodyPr/>
          <a:lstStyle/>
          <a:p>
            <a:endParaRPr lang="zh-CN" altLang="en-US" dirty="0"/>
          </a:p>
        </p:txBody>
      </p:sp>
      <p:sp>
        <p:nvSpPr>
          <p:cNvPr id="2458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F2EC639-F69D-4810-B3B0-402ADF22C619}"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6B4EC08-8AB4-454E-A570-F776D0FACA27}"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p:spPr>
        <p:txBody>
          <a:bodyPr/>
          <a:lstStyle/>
          <a:p>
            <a:endParaRPr lang="zh-CN" altLang="en-US" dirty="0"/>
          </a:p>
        </p:txBody>
      </p:sp>
      <p:sp>
        <p:nvSpPr>
          <p:cNvPr id="2662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2B5C5B4A-6D01-4585-A442-6222170E83FD}"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p:sp>
      <p:sp>
        <p:nvSpPr>
          <p:cNvPr id="28675" name="备注占位符 2"/>
          <p:cNvSpPr>
            <a:spLocks noGrp="1"/>
          </p:cNvSpPr>
          <p:nvPr>
            <p:ph type="body" idx="1"/>
          </p:nvPr>
        </p:nvSpPr>
        <p:spPr>
          <a:noFill/>
        </p:spPr>
        <p:txBody>
          <a:bodyPr/>
          <a:lstStyle/>
          <a:p>
            <a:endParaRPr lang="zh-CN" altLang="en-US" dirty="0"/>
          </a:p>
        </p:txBody>
      </p:sp>
      <p:sp>
        <p:nvSpPr>
          <p:cNvPr id="2867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D7FE0AF-986B-4915-8046-134835F80FE1}"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p:sp>
      <p:sp>
        <p:nvSpPr>
          <p:cNvPr id="30723" name="备注占位符 2"/>
          <p:cNvSpPr>
            <a:spLocks noGrp="1"/>
          </p:cNvSpPr>
          <p:nvPr>
            <p:ph type="body" idx="1"/>
          </p:nvPr>
        </p:nvSpPr>
        <p:spPr>
          <a:noFill/>
        </p:spPr>
        <p:txBody>
          <a:bodyPr/>
          <a:lstStyle/>
          <a:p>
            <a:endParaRPr lang="zh-CN" altLang="en-US" dirty="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88AE8996-E2A9-42EC-86BE-8DD916DB08E6}"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a:noFill/>
        </p:spPr>
        <p:txBody>
          <a:bodyPr/>
          <a:lstStyle/>
          <a:p>
            <a:endParaRPr lang="zh-CN" altLang="en-US" dirty="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F2BE2059-B6EB-42F5-8A65-BF69AFBF8308}"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p:sp>
      <p:sp>
        <p:nvSpPr>
          <p:cNvPr id="34819" name="备注占位符 2"/>
          <p:cNvSpPr>
            <a:spLocks noGrp="1"/>
          </p:cNvSpPr>
          <p:nvPr>
            <p:ph type="body" idx="1"/>
          </p:nvPr>
        </p:nvSpPr>
        <p:spPr>
          <a:noFill/>
        </p:spPr>
        <p:txBody>
          <a:bodyPr/>
          <a:lstStyle/>
          <a:p>
            <a:endParaRPr lang="zh-CN" altLang="en-US" dirty="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3636B1A2-32EB-472C-8A0D-95DA953C660D}"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eaLnBrk="1" hangingPunct="1">
              <a:lnSpc>
                <a:spcPct val="90000"/>
              </a:lnSpc>
              <a:defRPr/>
            </a:pPr>
            <a:endParaRPr lang="zh-CN" altLang="en-US" dirty="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C8BCB802-7BDC-4E76-8FA1-132B8F6013D5}"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eaLnBrk="1" hangingPunct="1">
              <a:lnSpc>
                <a:spcPct val="90000"/>
              </a:lnSpc>
              <a:defRPr/>
            </a:pPr>
            <a:endParaRPr lang="zh-CN" altLang="en-US" dirty="0"/>
          </a:p>
        </p:txBody>
      </p:sp>
      <p:sp>
        <p:nvSpPr>
          <p:cNvPr id="3891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93FD3B2-8876-4D1F-AC1D-6699BBEB7348}"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p:spPr>
        <p:txBody>
          <a:bodyPr/>
          <a:lstStyle/>
          <a:p>
            <a:endParaRPr lang="zh-CN" altLang="en-US" dirty="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E8DC8EF4-6DBD-4CD1-8A0B-4EEA196298D8}"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lstStyle/>
          <a:p>
            <a:pPr>
              <a:defRPr/>
            </a:pPr>
            <a:endParaRPr lang="zh-CN" altLang="en-US" dirty="0"/>
          </a:p>
        </p:txBody>
      </p:sp>
      <p:sp>
        <p:nvSpPr>
          <p:cNvPr id="18436"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66B4EC08-8AB4-454E-A570-F776D0FACA27}"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p:spPr>
        <p:txBody>
          <a:bodyPr/>
          <a:lstStyle/>
          <a:p>
            <a:r>
              <a:rPr lang="zh-CN" altLang="en-US" dirty="0"/>
              <a:t>关键字记录在</a:t>
            </a:r>
            <a:r>
              <a:rPr lang="en-US" altLang="zh-CN" dirty="0"/>
              <a:t>0</a:t>
            </a:r>
            <a:r>
              <a:rPr lang="zh-CN" altLang="en-US" dirty="0"/>
              <a:t>位置，保证指针不会越界！</a:t>
            </a:r>
            <a:endParaRPr lang="zh-CN" altLang="en-US" dirty="0"/>
          </a:p>
        </p:txBody>
      </p:sp>
      <p:sp>
        <p:nvSpPr>
          <p:cNvPr id="2253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fld id="{1A842EE2-AD53-47D2-AF08-E69060D9E71D}" type="slidenum">
              <a:rPr lang="zh-CN" altLang="en-US" smtClean="0">
                <a:solidFill>
                  <a:srgbClr val="000000"/>
                </a:solidFill>
              </a:rPr>
            </a:fld>
            <a:endParaRPr lang="en-US" altLang="zh-CN">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pic>
        <p:nvPicPr>
          <p:cNvPr id="3" name="图片 2"/>
          <p:cNvPicPr>
            <a:picLocks noChangeAspect="1"/>
          </p:cNvPicPr>
          <p:nvPr userDrawn="1"/>
        </p:nvPicPr>
        <p:blipFill>
          <a:blip r:embed="rId2" cstate="print"/>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endParaRPr lang="zh-CN" altLang="en-US" dirty="0"/>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endParaRPr lang="zh-CN" altLang="en-US" dirty="0"/>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endParaRPr lang="zh-CN" altLang="en-US" dirty="0"/>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endParaRPr lang="zh-CN" altLang="en-US" dirty="0"/>
          </a:p>
        </p:txBody>
      </p:sp>
      <p:pic>
        <p:nvPicPr>
          <p:cNvPr id="6" name="图片 5"/>
          <p:cNvPicPr>
            <a:picLocks noChangeAspect="1"/>
          </p:cNvPicPr>
          <p:nvPr userDrawn="1"/>
        </p:nvPicPr>
        <p:blipFill>
          <a:blip r:embed="rId2" cstate="print"/>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cstate="print"/>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7"/>
          <p:cNvSpPr>
            <a:spLocks noGrp="1" noChangeArrowheads="1"/>
          </p:cNvSpPr>
          <p:nvPr>
            <p:ph type="dt" sz="half" idx="10"/>
          </p:nvPr>
        </p:nvSpPr>
        <p:spPr/>
        <p:txBody>
          <a:bodyPr/>
          <a:lstStyle>
            <a:lvl1pPr>
              <a:defRPr/>
            </a:lvl1pPr>
          </a:lstStyle>
          <a:p>
            <a:pPr>
              <a:defRPr/>
            </a:pPr>
            <a:fld id="{C77B7C6D-AA44-4565-9E0D-EC50BDFCB3F7}" type="datetime1">
              <a:rPr lang="zh-CN" altLang="en-US"/>
            </a:fld>
            <a:endParaRPr lang="en-US" altLang="zh-CN"/>
          </a:p>
        </p:txBody>
      </p:sp>
      <p:sp>
        <p:nvSpPr>
          <p:cNvPr id="5" name="Rectangle 8"/>
          <p:cNvSpPr>
            <a:spLocks noGrp="1" noChangeArrowheads="1"/>
          </p:cNvSpPr>
          <p:nvPr>
            <p:ph type="ftr" sz="quarter" idx="11"/>
          </p:nvPr>
        </p:nvSpPr>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p:txBody>
          <a:bodyPr/>
          <a:lstStyle>
            <a:lvl1pPr>
              <a:defRPr/>
            </a:lvl1pPr>
          </a:lstStyle>
          <a:p>
            <a:pPr>
              <a:defRPr/>
            </a:pPr>
            <a:fld id="{5C6B2C2F-086E-4C6B-9B45-2449801C2594}"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showMasterSp="0">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1582400" cy="9937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268413"/>
            <a:ext cx="5384800" cy="48577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268413"/>
            <a:ext cx="5384800" cy="48577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9284AB4C-C7D7-4F65-965C-93E9CD26219E}" type="datetime1">
              <a:rPr lang="zh-CN" altLang="en-US">
                <a:solidFill>
                  <a:srgbClr val="010000"/>
                </a:solidFill>
              </a:rPr>
            </a:fld>
            <a:endParaRPr lang="en-US" altLang="zh-CN">
              <a:solidFill>
                <a:srgbClr val="01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1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62EB13D-5EF1-4BCD-B429-801BC378B348}" type="slidenum">
              <a:rPr lang="en-US" altLang="zh-CN">
                <a:solidFill>
                  <a:srgbClr val="010000"/>
                </a:solidFill>
              </a:rPr>
            </a:fld>
            <a:endParaRPr lang="en-US" altLang="zh-CN">
              <a:solidFill>
                <a:srgbClr val="01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E56C6-9774-47FC-A39E-CCCBDFE781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FC8200-D7D1-4D60-9004-3F0BBDC27A7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3.vml"/><Relationship Id="rId5" Type="http://schemas.openxmlformats.org/officeDocument/2006/relationships/slideLayout" Target="../slideLayouts/slideLayout1.xml"/><Relationship Id="rId4" Type="http://schemas.openxmlformats.org/officeDocument/2006/relationships/image" Target="../media/image13.wmf"/><Relationship Id="rId3" Type="http://schemas.openxmlformats.org/officeDocument/2006/relationships/oleObject" Target="../embeddings/oleObject5.bin"/><Relationship Id="rId2" Type="http://schemas.openxmlformats.org/officeDocument/2006/relationships/image" Target="../media/image12.wmf"/><Relationship Id="rId1"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8.xml"/><Relationship Id="rId18" Type="http://schemas.openxmlformats.org/officeDocument/2006/relationships/tags" Target="../tags/tag17.xml"/><Relationship Id="rId17" Type="http://schemas.openxmlformats.org/officeDocument/2006/relationships/image" Target="../media/image17.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media/image36.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35.png"/><Relationship Id="rId27" Type="http://schemas.openxmlformats.org/officeDocument/2006/relationships/slideLayout" Target="../slideLayouts/slideLayout8.xml"/><Relationship Id="rId26" Type="http://schemas.openxmlformats.org/officeDocument/2006/relationships/tags" Target="../tags/tag38.xml"/><Relationship Id="rId25" Type="http://schemas.openxmlformats.org/officeDocument/2006/relationships/image" Target="../media/image17.png"/><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9.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image" Target="../media/image38.png"/><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image" Target="../media/image37.png"/><Relationship Id="rId1" Type="http://schemas.openxmlformats.org/officeDocument/2006/relationships/tags" Target="../tags/tag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3.jpe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63.jpeg"/><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65.emf"/><Relationship Id="rId1"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66.emf"/><Relationship Id="rId1"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67.emf"/><Relationship Id="rId1" Type="http://schemas.openxmlformats.org/officeDocument/2006/relationships/oleObject" Target="../embeddings/oleObject8.bin"/></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66.emf"/><Relationship Id="rId1"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9" Type="http://schemas.openxmlformats.org/officeDocument/2006/relationships/slideLayout" Target="../slideLayouts/slideLayout3.xml"/><Relationship Id="rId18" Type="http://schemas.openxmlformats.org/officeDocument/2006/relationships/tags" Target="../tags/tag55.xml"/><Relationship Id="rId17" Type="http://schemas.openxmlformats.org/officeDocument/2006/relationships/image" Target="../media/image17.png"/><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74.emf"/><Relationship Id="rId1" Type="http://schemas.openxmlformats.org/officeDocument/2006/relationships/oleObject" Target="../embeddings/oleObject10.bin"/></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1.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54.xml"/><Relationship Id="rId7"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xml"/><Relationship Id="rId3" Type="http://schemas.openxmlformats.org/officeDocument/2006/relationships/image" Target="../media/image95.jpeg"/><Relationship Id="rId2" Type="http://schemas.openxmlformats.org/officeDocument/2006/relationships/image" Target="../media/image94.sv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100.png"/><Relationship Id="rId1" Type="http://schemas.openxmlformats.org/officeDocument/2006/relationships/image" Target="../media/image99.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102.jpeg"/><Relationship Id="rId1" Type="http://schemas.openxmlformats.org/officeDocument/2006/relationships/image" Target="../media/image10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chart" Target="../charts/char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chart" Target="../charts/chart3.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103.png"/><Relationship Id="rId1" Type="http://schemas.openxmlformats.org/officeDocument/2006/relationships/chart" Target="../charts/chart4.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image" Target="../media/image104.png"/><Relationship Id="rId1" Type="http://schemas.openxmlformats.org/officeDocument/2006/relationships/chart" Target="../charts/chart5.xml"/></Relationships>
</file>

<file path=ppt/slides/_rels/slide74.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7" Type="http://schemas.openxmlformats.org/officeDocument/2006/relationships/slideLayout" Target="../slideLayouts/slideLayout8.xml"/><Relationship Id="rId16" Type="http://schemas.openxmlformats.org/officeDocument/2006/relationships/tags" Target="../tags/tag70.xml"/><Relationship Id="rId15" Type="http://schemas.openxmlformats.org/officeDocument/2006/relationships/image" Target="../media/image17.png"/><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105.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image" Target="../media/image106.png"/><Relationship Id="rId1" Type="http://schemas.openxmlformats.org/officeDocument/2006/relationships/chart" Target="../charts/chart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73.xml"/><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3.xml"/><Relationship Id="rId4" Type="http://schemas.openxmlformats.org/officeDocument/2006/relationships/image" Target="../media/image114.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emf"/><Relationship Id="rId3" Type="http://schemas.openxmlformats.org/officeDocument/2006/relationships/oleObject" Target="../embeddings/oleObject2.bin"/><Relationship Id="rId2" Type="http://schemas.openxmlformats.org/officeDocument/2006/relationships/image" Target="../media/image9.e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2" cstate="print"/>
          <a:srcRect/>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srcRect/>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stretch>
            <a:fillRect/>
          </a:stretch>
        </p:blipFill>
        <p:spPr>
          <a:xfrm>
            <a:off x="790865" y="231750"/>
            <a:ext cx="701051" cy="808481"/>
          </a:xfrm>
          <a:prstGeom prst="rect">
            <a:avLst/>
          </a:prstGeom>
        </p:spPr>
      </p:pic>
      <p:sp>
        <p:nvSpPr>
          <p:cNvPr id="7" name="文本框 6"/>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11.1.1</a:t>
            </a:r>
            <a:r>
              <a:rPr lang="zh-CN" altLang="en-US" dirty="0"/>
              <a:t> 顺序查找</a:t>
            </a:r>
            <a:endParaRPr lang="zh-CN" altLang="en-US" dirty="0"/>
          </a:p>
        </p:txBody>
      </p:sp>
      <p:sp>
        <p:nvSpPr>
          <p:cNvPr id="12" name="副标题 11"/>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13" name="文本占位符 12"/>
          <p:cNvSpPr>
            <a:spLocks noGrp="1"/>
          </p:cNvSpPr>
          <p:nvPr>
            <p:ph type="body" idx="10"/>
          </p:nvPr>
        </p:nvSpPr>
        <p:spPr/>
        <p:txBody>
          <a:bodyPr/>
          <a:lstStyle/>
          <a:p>
            <a:endParaRPr lang="zh-CN" altLang="en-US"/>
          </a:p>
        </p:txBody>
      </p:sp>
      <p:sp>
        <p:nvSpPr>
          <p:cNvPr id="16387" name="Rectangle 2"/>
          <p:cNvSpPr>
            <a:spLocks noGrp="1" noChangeArrowheads="1"/>
          </p:cNvSpPr>
          <p:nvPr>
            <p:ph idx="11"/>
          </p:nvPr>
        </p:nvSpPr>
        <p:spPr>
          <a:xfrm>
            <a:off x="2229099" y="2241078"/>
            <a:ext cx="11055325" cy="5057775"/>
          </a:xfrm>
        </p:spPr>
        <p:txBody>
          <a:bodyPr>
            <a:normAutofit/>
          </a:bodyPr>
          <a:lstStyle/>
          <a:p>
            <a:pPr eaLnBrk="1" hangingPunct="1">
              <a:defRPr/>
            </a:pPr>
            <a:r>
              <a:rPr lang="zh-CN" altLang="en-US" sz="2400" b="0" dirty="0">
                <a:latin typeface="微软雅黑" panose="020B0503020204020204" pitchFamily="34" charset="-122"/>
                <a:ea typeface="微软雅黑" panose="020B0503020204020204" pitchFamily="34" charset="-122"/>
              </a:rPr>
              <a:t>空间复杂度：</a:t>
            </a:r>
            <a:endParaRPr lang="en-US" altLang="zh-CN" sz="2400" b="0" dirty="0">
              <a:latin typeface="微软雅黑" panose="020B0503020204020204" pitchFamily="34" charset="-122"/>
              <a:ea typeface="微软雅黑" panose="020B0503020204020204" pitchFamily="34" charset="-122"/>
            </a:endParaRPr>
          </a:p>
          <a:p>
            <a:pPr eaLnBrk="1" hangingPunct="1">
              <a:defRPr/>
            </a:pPr>
            <a:r>
              <a:rPr lang="zh-CN" altLang="en-US" sz="2400" b="0" dirty="0">
                <a:latin typeface="微软雅黑" panose="020B0503020204020204" pitchFamily="34" charset="-122"/>
                <a:ea typeface="微软雅黑" panose="020B0503020204020204" pitchFamily="34" charset="-122"/>
              </a:rPr>
              <a:t>时间复杂度：</a:t>
            </a:r>
            <a:endParaRPr lang="en-US" altLang="zh-CN" sz="2400" b="0" dirty="0">
              <a:latin typeface="微软雅黑" panose="020B0503020204020204" pitchFamily="34" charset="-122"/>
              <a:ea typeface="微软雅黑" panose="020B0503020204020204" pitchFamily="34" charset="-122"/>
            </a:endParaRPr>
          </a:p>
          <a:p>
            <a:pPr marL="0" indent="0" eaLnBrk="1" hangingPunct="1">
              <a:buNone/>
              <a:defRPr/>
            </a:pPr>
            <a:r>
              <a:rPr lang="zh-CN" altLang="en-US" sz="2400" b="0" dirty="0">
                <a:latin typeface="微软雅黑" panose="020B0503020204020204" pitchFamily="34" charset="-122"/>
                <a:ea typeface="微软雅黑" panose="020B0503020204020204" pitchFamily="34" charset="-122"/>
              </a:rPr>
              <a:t>    </a:t>
            </a:r>
            <a:r>
              <a:rPr lang="zh-CN" altLang="en-US" sz="2400" b="0" dirty="0">
                <a:solidFill>
                  <a:srgbClr val="0070C0"/>
                </a:solidFill>
                <a:latin typeface="微软雅黑" panose="020B0503020204020204" pitchFamily="34" charset="-122"/>
                <a:ea typeface="微软雅黑" panose="020B0503020204020204" pitchFamily="34" charset="-122"/>
              </a:rPr>
              <a:t>基本运算</a:t>
            </a:r>
            <a:r>
              <a:rPr lang="zh-CN" altLang="en-US" sz="2400" dirty="0"/>
              <a:t>：</a:t>
            </a:r>
            <a:r>
              <a:rPr lang="zh-CN" altLang="en-US" sz="2400" b="0" dirty="0">
                <a:latin typeface="微软雅黑" panose="020B0503020204020204" pitchFamily="34" charset="-122"/>
                <a:ea typeface="微软雅黑" panose="020B0503020204020204" pitchFamily="34" charset="-122"/>
              </a:rPr>
              <a:t>给定值与顺序表中记录的关键字值的比较。</a:t>
            </a:r>
            <a:r>
              <a:rPr lang="zh-CN" altLang="en-US" b="0" dirty="0">
                <a:latin typeface="微软雅黑" panose="020B0503020204020204" pitchFamily="34" charset="-122"/>
                <a:ea typeface="微软雅黑" panose="020B0503020204020204" pitchFamily="34" charset="-122"/>
              </a:rPr>
              <a:t> </a:t>
            </a:r>
            <a:endParaRPr lang="zh-CN" altLang="en-US" b="0" dirty="0">
              <a:latin typeface="微软雅黑" panose="020B0503020204020204" pitchFamily="34" charset="-122"/>
              <a:ea typeface="微软雅黑" panose="020B0503020204020204" pitchFamily="34" charset="-122"/>
            </a:endParaRPr>
          </a:p>
        </p:txBody>
      </p:sp>
      <p:sp>
        <p:nvSpPr>
          <p:cNvPr id="2" name="矩形 1"/>
          <p:cNvSpPr>
            <a:spLocks noChangeArrowheads="1"/>
          </p:cNvSpPr>
          <p:nvPr/>
        </p:nvSpPr>
        <p:spPr bwMode="auto">
          <a:xfrm>
            <a:off x="4166671" y="2241078"/>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dirty="0">
                <a:solidFill>
                  <a:srgbClr val="010000"/>
                </a:solidFill>
                <a:latin typeface="微软雅黑" panose="020B0503020204020204" pitchFamily="34" charset="-122"/>
                <a:ea typeface="微软雅黑" panose="020B0503020204020204" pitchFamily="34" charset="-122"/>
              </a:rPr>
              <a:t>O(1)</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2571133" y="4057179"/>
            <a:ext cx="192268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fontAlgn="base">
              <a:spcBef>
                <a:spcPct val="0"/>
              </a:spcBef>
              <a:spcAft>
                <a:spcPct val="0"/>
              </a:spcAft>
              <a:defRPr/>
            </a:pPr>
            <a:r>
              <a:rPr lang="zh-CN" altLang="en-US" sz="2400" dirty="0">
                <a:solidFill>
                  <a:srgbClr val="0070C0"/>
                </a:solidFill>
                <a:latin typeface="微软雅黑" panose="020B0503020204020204" pitchFamily="34" charset="-122"/>
                <a:ea typeface="微软雅黑" panose="020B0503020204020204" pitchFamily="34" charset="-122"/>
              </a:rPr>
              <a:t>最好情况：</a:t>
            </a:r>
            <a:endParaRPr lang="zh-CN" altLang="en-US" sz="2400" dirty="0">
              <a:solidFill>
                <a:srgbClr val="0070C0"/>
              </a:solidFill>
              <a:latin typeface="微软雅黑" panose="020B0503020204020204" pitchFamily="34" charset="-122"/>
              <a:ea typeface="微软雅黑" panose="020B0503020204020204" pitchFamily="34" charset="-122"/>
            </a:endParaRPr>
          </a:p>
          <a:p>
            <a:pPr defTabSz="914400" fontAlgn="base">
              <a:spcBef>
                <a:spcPct val="0"/>
              </a:spcBef>
              <a:spcAft>
                <a:spcPct val="0"/>
              </a:spcAft>
              <a:defRPr/>
            </a:pPr>
            <a:r>
              <a:rPr lang="zh-CN" altLang="en-US" sz="2400" dirty="0">
                <a:solidFill>
                  <a:srgbClr val="0070C0"/>
                </a:solidFill>
                <a:latin typeface="微软雅黑" panose="020B0503020204020204" pitchFamily="34" charset="-122"/>
                <a:ea typeface="微软雅黑" panose="020B0503020204020204" pitchFamily="34" charset="-122"/>
              </a:rPr>
              <a:t>最坏情况：</a:t>
            </a:r>
            <a:endParaRPr lang="en-US" altLang="zh-CN" sz="2400" dirty="0">
              <a:solidFill>
                <a:srgbClr val="0070C0"/>
              </a:solidFill>
              <a:latin typeface="微软雅黑" panose="020B0503020204020204" pitchFamily="34" charset="-122"/>
              <a:ea typeface="微软雅黑" panose="020B0503020204020204" pitchFamily="34" charset="-122"/>
            </a:endParaRPr>
          </a:p>
          <a:p>
            <a:pPr defTabSz="914400" fontAlgn="base">
              <a:spcBef>
                <a:spcPct val="0"/>
              </a:spcBef>
              <a:spcAft>
                <a:spcPct val="0"/>
              </a:spcAft>
              <a:defRPr/>
            </a:pPr>
            <a:r>
              <a:rPr lang="zh-CN" altLang="en-US" sz="2400" dirty="0">
                <a:solidFill>
                  <a:srgbClr val="0070C0"/>
                </a:solidFill>
                <a:latin typeface="微软雅黑" panose="020B0503020204020204" pitchFamily="34" charset="-122"/>
                <a:ea typeface="微软雅黑" panose="020B0503020204020204" pitchFamily="34" charset="-122"/>
              </a:rPr>
              <a:t>平均情况：</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4085632" y="4057477"/>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O(1)</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4082457" y="4430539"/>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O(n)</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4079282" y="4795664"/>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0" fontAlgn="base" hangingPunct="0">
              <a:spcBef>
                <a:spcPct val="0"/>
              </a:spcBef>
              <a:spcAft>
                <a:spcPct val="0"/>
              </a:spcAft>
              <a:defRPr/>
            </a:pPr>
            <a:r>
              <a:rPr lang="en-US" altLang="zh-CN">
                <a:solidFill>
                  <a:srgbClr val="010000"/>
                </a:solidFill>
                <a:latin typeface="微软雅黑" panose="020B0503020204020204" pitchFamily="34" charset="-122"/>
                <a:ea typeface="微软雅黑" panose="020B0503020204020204" pitchFamily="34" charset="-122"/>
              </a:rPr>
              <a:t>O(n)</a:t>
            </a:r>
            <a:endParaRPr lang="zh-CN" altLang="en-US">
              <a:solidFill>
                <a:srgbClr val="010000"/>
              </a:solidFill>
              <a:latin typeface="微软雅黑" panose="020B0503020204020204" pitchFamily="34" charset="-122"/>
              <a:ea typeface="微软雅黑" panose="020B0503020204020204" pitchFamily="34" charset="-122"/>
            </a:endParaRPr>
          </a:p>
        </p:txBody>
      </p:sp>
      <p:sp>
        <p:nvSpPr>
          <p:cNvPr id="9" name="矩形 8"/>
          <p:cNvSpPr/>
          <p:nvPr/>
        </p:nvSpPr>
        <p:spPr>
          <a:xfrm>
            <a:off x="1925664" y="1277085"/>
            <a:ext cx="2743744"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性能分析</a:t>
            </a:r>
            <a:endParaRPr lang="zh-CN" altLang="en-US" sz="3600" dirty="0">
              <a:solidFill>
                <a:srgbClr val="5B9BD5">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xEl>
                                              <p:pRg st="2" end="2"/>
                                            </p:txEl>
                                          </p:spTgt>
                                        </p:tgtEl>
                                        <p:attrNameLst>
                                          <p:attrName>style.visibility</p:attrName>
                                        </p:attrNameLst>
                                      </p:cBhvr>
                                      <p:to>
                                        <p:strVal val="visible"/>
                                      </p:to>
                                    </p:set>
                                    <p:animEffect transition="in" filter="fade">
                                      <p:cBhvr>
                                        <p:cTn id="12" dur="500"/>
                                        <p:tgtEl>
                                          <p:spTgt spid="16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11.1.1</a:t>
            </a:r>
            <a:r>
              <a:rPr lang="zh-CN" altLang="en-US" dirty="0"/>
              <a:t> 顺序查找</a:t>
            </a:r>
            <a:endParaRPr lang="zh-CN" altLang="en-US" dirty="0"/>
          </a:p>
        </p:txBody>
      </p:sp>
      <p:sp>
        <p:nvSpPr>
          <p:cNvPr id="4" name="副标题 3"/>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17411" name="Rectangle 2"/>
          <p:cNvSpPr>
            <a:spLocks noGrp="1" noChangeArrowheads="1"/>
          </p:cNvSpPr>
          <p:nvPr>
            <p:ph idx="11"/>
          </p:nvPr>
        </p:nvSpPr>
        <p:spPr>
          <a:xfrm>
            <a:off x="982260" y="2221747"/>
            <a:ext cx="11055325" cy="5057775"/>
          </a:xfrm>
        </p:spPr>
        <p:txBody>
          <a:bodyPr/>
          <a:lstStyle/>
          <a:p>
            <a:pPr eaLnBrk="1" hangingPunct="1">
              <a:defRPr/>
            </a:pPr>
            <a:r>
              <a:rPr lang="zh-CN" altLang="en-US" sz="2400" b="0" dirty="0">
                <a:latin typeface="微软雅黑" panose="020B0503020204020204" pitchFamily="34" charset="-122"/>
                <a:ea typeface="微软雅黑" panose="020B0503020204020204" pitchFamily="34" charset="-122"/>
              </a:rPr>
              <a:t>平均查找长度（</a:t>
            </a:r>
            <a:r>
              <a:rPr lang="en-US" altLang="zh-CN" sz="2400" b="0" dirty="0">
                <a:latin typeface="微软雅黑" panose="020B0503020204020204" pitchFamily="34" charset="-122"/>
                <a:ea typeface="微软雅黑" panose="020B0503020204020204" pitchFamily="34" charset="-122"/>
              </a:rPr>
              <a:t>ASL</a:t>
            </a:r>
            <a:r>
              <a:rPr lang="zh-CN" altLang="en-US" sz="2400" b="0" dirty="0">
                <a:latin typeface="微软雅黑" panose="020B0503020204020204" pitchFamily="34" charset="-122"/>
                <a:ea typeface="微软雅黑" panose="020B0503020204020204" pitchFamily="34" charset="-122"/>
              </a:rPr>
              <a:t>）：给定值与关键字比较次数的期望值。对于具有</a:t>
            </a:r>
            <a:r>
              <a:rPr lang="en-US" altLang="zh-CN" sz="2400" b="0" dirty="0">
                <a:latin typeface="微软雅黑" panose="020B0503020204020204" pitchFamily="34" charset="-122"/>
                <a:ea typeface="微软雅黑" panose="020B0503020204020204" pitchFamily="34" charset="-122"/>
              </a:rPr>
              <a:t>n</a:t>
            </a:r>
            <a:r>
              <a:rPr lang="zh-CN" altLang="en-US" sz="2400" b="0" dirty="0">
                <a:latin typeface="微软雅黑" panose="020B0503020204020204" pitchFamily="34" charset="-122"/>
                <a:ea typeface="微软雅黑" panose="020B0503020204020204" pitchFamily="34" charset="-122"/>
              </a:rPr>
              <a:t>个记录的顺序表，查找成功时的平均查找长度为：</a:t>
            </a:r>
            <a:endParaRPr lang="zh-CN" altLang="en-US" sz="2400" b="0" dirty="0">
              <a:latin typeface="微软雅黑" panose="020B0503020204020204" pitchFamily="34" charset="-122"/>
              <a:ea typeface="微软雅黑" panose="020B0503020204020204" pitchFamily="34" charset="-122"/>
            </a:endParaRPr>
          </a:p>
          <a:p>
            <a:pPr lvl="2" eaLnBrk="1" hangingPunct="1">
              <a:defRPr/>
            </a:pPr>
            <a:endParaRPr lang="zh-CN" altLang="en-US" b="0" dirty="0">
              <a:latin typeface="微软雅黑" panose="020B0503020204020204" pitchFamily="34" charset="-122"/>
              <a:ea typeface="微软雅黑" panose="020B0503020204020204" pitchFamily="34" charset="-122"/>
            </a:endParaRPr>
          </a:p>
          <a:p>
            <a:pPr lvl="2" eaLnBrk="1" hangingPunct="1">
              <a:defRPr/>
            </a:pPr>
            <a:endParaRPr lang="zh-CN" altLang="en-US" b="0" dirty="0">
              <a:latin typeface="微软雅黑" panose="020B0503020204020204" pitchFamily="34" charset="-122"/>
              <a:ea typeface="微软雅黑" panose="020B0503020204020204" pitchFamily="34" charset="-122"/>
            </a:endParaRPr>
          </a:p>
          <a:p>
            <a:pPr lvl="2" eaLnBrk="1" hangingPunct="1">
              <a:buFont typeface="Wingdings" panose="05000000000000000000" pitchFamily="2" charset="2"/>
              <a:buNone/>
              <a:defRPr/>
            </a:pPr>
            <a:endParaRPr lang="en-US" altLang="zh-CN" b="0" i="1" dirty="0">
              <a:latin typeface="微软雅黑" panose="020B0503020204020204" pitchFamily="34" charset="-122"/>
              <a:ea typeface="微软雅黑" panose="020B0503020204020204" pitchFamily="34" charset="-122"/>
            </a:endParaRPr>
          </a:p>
          <a:p>
            <a:pPr lvl="2" eaLnBrk="1" hangingPunct="1">
              <a:buFont typeface="Wingdings" panose="05000000000000000000" pitchFamily="2" charset="2"/>
              <a:buNone/>
              <a:defRPr/>
            </a:pPr>
            <a:r>
              <a:rPr lang="en-US" altLang="zh-CN" b="0" i="1" dirty="0">
                <a:latin typeface="微软雅黑" panose="020B0503020204020204" pitchFamily="34" charset="-122"/>
                <a:ea typeface="微软雅黑" panose="020B0503020204020204" pitchFamily="34" charset="-122"/>
              </a:rPr>
              <a:t>P</a:t>
            </a:r>
            <a:r>
              <a:rPr lang="en-US" altLang="zh-CN" b="0" i="1" baseline="-25000" dirty="0">
                <a:latin typeface="微软雅黑" panose="020B0503020204020204" pitchFamily="34" charset="-122"/>
                <a:ea typeface="微软雅黑" panose="020B0503020204020204" pitchFamily="34" charset="-122"/>
              </a:rPr>
              <a:t>i</a:t>
            </a:r>
            <a:r>
              <a:rPr lang="zh-CN" altLang="en-US" b="0" i="1" baseline="-25000" dirty="0">
                <a:latin typeface="微软雅黑" panose="020B0503020204020204" pitchFamily="34" charset="-122"/>
                <a:ea typeface="微软雅黑" panose="020B0503020204020204" pitchFamily="34" charset="-122"/>
              </a:rPr>
              <a:t>  </a:t>
            </a:r>
            <a:r>
              <a:rPr lang="en-US" altLang="zh-CN" b="0" i="1" dirty="0">
                <a:latin typeface="微软雅黑" panose="020B0503020204020204" pitchFamily="34" charset="-122"/>
                <a:ea typeface="微软雅黑" panose="020B0503020204020204" pitchFamily="34" charset="-122"/>
              </a:rPr>
              <a:t>——</a:t>
            </a:r>
            <a:r>
              <a:rPr lang="zh-CN" altLang="en-US" b="0" i="1"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查找第</a:t>
            </a:r>
            <a:r>
              <a:rPr lang="en-US" altLang="zh-CN" b="0" i="1" dirty="0" err="1">
                <a:latin typeface="微软雅黑" panose="020B0503020204020204" pitchFamily="34" charset="-122"/>
                <a:ea typeface="微软雅黑" panose="020B0503020204020204" pitchFamily="34" charset="-122"/>
              </a:rPr>
              <a:t>i</a:t>
            </a:r>
            <a:r>
              <a:rPr lang="zh-CN" altLang="en-US" b="0" i="1"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个记录的概率</a:t>
            </a:r>
            <a:endParaRPr lang="zh-CN" altLang="en-US" b="0" dirty="0">
              <a:latin typeface="微软雅黑" panose="020B0503020204020204" pitchFamily="34" charset="-122"/>
              <a:ea typeface="微软雅黑" panose="020B0503020204020204" pitchFamily="34" charset="-122"/>
            </a:endParaRPr>
          </a:p>
          <a:p>
            <a:pPr lvl="2" eaLnBrk="1" hangingPunct="1">
              <a:buFont typeface="Wingdings" panose="05000000000000000000" pitchFamily="2" charset="2"/>
              <a:buNone/>
              <a:defRPr/>
            </a:pPr>
            <a:r>
              <a:rPr lang="en-US" altLang="zh-CN" b="0" i="1" dirty="0">
                <a:latin typeface="微软雅黑" panose="020B0503020204020204" pitchFamily="34" charset="-122"/>
                <a:ea typeface="微软雅黑" panose="020B0503020204020204" pitchFamily="34" charset="-122"/>
              </a:rPr>
              <a:t>C</a:t>
            </a:r>
            <a:r>
              <a:rPr lang="en-US" altLang="zh-CN" b="0" i="1" baseline="-25000" dirty="0">
                <a:latin typeface="微软雅黑" panose="020B0503020204020204" pitchFamily="34" charset="-122"/>
                <a:ea typeface="微软雅黑" panose="020B0503020204020204" pitchFamily="34" charset="-122"/>
              </a:rPr>
              <a:t>i</a:t>
            </a:r>
            <a:r>
              <a:rPr lang="zh-CN" altLang="en-US" b="0" i="1" baseline="-25000" dirty="0">
                <a:latin typeface="微软雅黑" panose="020B0503020204020204" pitchFamily="34" charset="-122"/>
                <a:ea typeface="微软雅黑" panose="020B0503020204020204" pitchFamily="34" charset="-122"/>
              </a:rPr>
              <a:t>  </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  找到第</a:t>
            </a:r>
            <a:r>
              <a:rPr lang="en-US" altLang="zh-CN" b="0" i="1" dirty="0" err="1">
                <a:latin typeface="微软雅黑" panose="020B0503020204020204" pitchFamily="34" charset="-122"/>
                <a:ea typeface="微软雅黑" panose="020B0503020204020204" pitchFamily="34" charset="-122"/>
              </a:rPr>
              <a:t>i</a:t>
            </a:r>
            <a:r>
              <a:rPr lang="zh-CN" altLang="en-US" b="0" i="1"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个记录数据需要比较的次数 ，</a:t>
            </a:r>
            <a:endParaRPr lang="zh-CN" altLang="en-US" b="0" dirty="0">
              <a:latin typeface="微软雅黑" panose="020B0503020204020204" pitchFamily="34" charset="-122"/>
              <a:ea typeface="微软雅黑" panose="020B0503020204020204" pitchFamily="34" charset="-122"/>
            </a:endParaRPr>
          </a:p>
          <a:p>
            <a:pPr lvl="2" eaLnBrk="1" hangingPunct="1">
              <a:buFont typeface="Wingdings" panose="05000000000000000000" pitchFamily="2" charset="2"/>
              <a:buNone/>
              <a:defRPr/>
            </a:pPr>
            <a:r>
              <a:rPr lang="zh-CN" altLang="en-US" b="0" dirty="0">
                <a:latin typeface="微软雅黑" panose="020B0503020204020204" pitchFamily="34" charset="-122"/>
                <a:ea typeface="微软雅黑" panose="020B0503020204020204" pitchFamily="34" charset="-122"/>
              </a:rPr>
              <a:t>              对于顺序表，</a:t>
            </a:r>
            <a:r>
              <a:rPr kumimoji="1" lang="en-US" altLang="zh-CN" b="0" i="1" dirty="0">
                <a:solidFill>
                  <a:srgbClr val="0000FF"/>
                </a:solidFill>
                <a:latin typeface="微软雅黑" panose="020B0503020204020204" pitchFamily="34" charset="-122"/>
                <a:ea typeface="微软雅黑" panose="020B0503020204020204" pitchFamily="34" charset="-122"/>
              </a:rPr>
              <a:t>C</a:t>
            </a:r>
            <a:r>
              <a:rPr kumimoji="1" lang="en-US" altLang="zh-CN" b="0" i="1" baseline="-25000" dirty="0">
                <a:solidFill>
                  <a:srgbClr val="0000FF"/>
                </a:solidFill>
                <a:latin typeface="微软雅黑" panose="020B0503020204020204" pitchFamily="34" charset="-122"/>
                <a:ea typeface="微软雅黑" panose="020B0503020204020204" pitchFamily="34" charset="-122"/>
              </a:rPr>
              <a:t>i</a:t>
            </a:r>
            <a:r>
              <a:rPr kumimoji="1" lang="en-US" altLang="zh-CN" b="0" i="1" dirty="0">
                <a:solidFill>
                  <a:srgbClr val="0000FF"/>
                </a:solidFill>
                <a:latin typeface="微软雅黑" panose="020B0503020204020204" pitchFamily="34" charset="-122"/>
                <a:ea typeface="微软雅黑" panose="020B0503020204020204" pitchFamily="34" charset="-122"/>
              </a:rPr>
              <a:t> = n-i+1</a:t>
            </a:r>
            <a:r>
              <a:rPr kumimoji="1" lang="zh-CN" altLang="en-US" b="0" i="1" dirty="0">
                <a:solidFill>
                  <a:srgbClr val="0000FF"/>
                </a:solidFill>
                <a:latin typeface="微软雅黑" panose="020B0503020204020204" pitchFamily="34" charset="-122"/>
                <a:ea typeface="微软雅黑" panose="020B0503020204020204" pitchFamily="34" charset="-122"/>
              </a:rPr>
              <a:t>  </a:t>
            </a:r>
            <a:r>
              <a:rPr kumimoji="1" lang="en-US" altLang="zh-CN" b="0"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从后往前比较）</a:t>
            </a:r>
            <a:endParaRPr kumimoji="1" lang="en-US" altLang="zh-CN" b="0" dirty="0">
              <a:latin typeface="微软雅黑" panose="020B0503020204020204" pitchFamily="34" charset="-122"/>
              <a:ea typeface="微软雅黑" panose="020B0503020204020204" pitchFamily="34" charset="-122"/>
            </a:endParaRPr>
          </a:p>
        </p:txBody>
      </p:sp>
      <p:sp>
        <p:nvSpPr>
          <p:cNvPr id="25604" name="Rectangle 4"/>
          <p:cNvSpPr>
            <a:spLocks noChangeArrowheads="1"/>
          </p:cNvSpPr>
          <p:nvPr/>
        </p:nvSpPr>
        <p:spPr bwMode="auto">
          <a:xfrm>
            <a:off x="1416086" y="2981215"/>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graphicFrame>
        <p:nvGraphicFramePr>
          <p:cNvPr id="25605" name="Object 3"/>
          <p:cNvGraphicFramePr>
            <a:graphicFrameLocks noChangeAspect="1"/>
          </p:cNvGraphicFramePr>
          <p:nvPr/>
        </p:nvGraphicFramePr>
        <p:xfrm>
          <a:off x="4278099" y="2910681"/>
          <a:ext cx="2231824" cy="1036638"/>
        </p:xfrm>
        <a:graphic>
          <a:graphicData uri="http://schemas.openxmlformats.org/presentationml/2006/ole">
            <mc:AlternateContent xmlns:mc="http://schemas.openxmlformats.org/markup-compatibility/2006">
              <mc:Choice xmlns:v="urn:schemas-microsoft-com:vml" Requires="v">
                <p:oleObj spid="_x0000_s2" name="Equation" r:id="rId1" imgW="876300" imgH="431800" progId="Equation.DSMT4">
                  <p:embed/>
                </p:oleObj>
              </mc:Choice>
              <mc:Fallback>
                <p:oleObj name="Equation" r:id="rId1" imgW="876300" imgH="431800" progId="Equation.DSMT4">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099" y="2910681"/>
                        <a:ext cx="2231824" cy="1036638"/>
                      </a:xfrm>
                      <a:prstGeom prst="rect">
                        <a:avLst/>
                      </a:prstGeom>
                      <a:noFill/>
                      <a:ln>
                        <a:noFill/>
                      </a:ln>
                    </p:spPr>
                  </p:pic>
                </p:oleObj>
              </mc:Fallback>
            </mc:AlternateContent>
          </a:graphicData>
        </a:graphic>
      </p:graphicFrame>
      <p:sp>
        <p:nvSpPr>
          <p:cNvPr id="6" name="矩形 5"/>
          <p:cNvSpPr/>
          <p:nvPr/>
        </p:nvSpPr>
        <p:spPr>
          <a:xfrm>
            <a:off x="1232823" y="1269792"/>
            <a:ext cx="7491153"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200" dirty="0">
                <a:solidFill>
                  <a:srgbClr val="5B9BD5">
                    <a:lumMod val="75000"/>
                  </a:srgbClr>
                </a:solidFill>
                <a:latin typeface="微软雅黑" panose="020B0503020204020204" pitchFamily="34" charset="-122"/>
                <a:ea typeface="微软雅黑" panose="020B0503020204020204" pitchFamily="34" charset="-122"/>
              </a:rPr>
              <a:t>顺序表上顺序查找的平均查找长度</a:t>
            </a:r>
            <a:endParaRPr lang="zh-CN" altLang="en-US" sz="3200" dirty="0">
              <a:solidFill>
                <a:srgbClr val="5B9BD5">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anim calcmode="lin" valueType="num">
                                      <p:cBhvr additive="base">
                                        <p:cTn id="1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411">
                                            <p:txEl>
                                              <p:pRg st="5" end="5"/>
                                            </p:txEl>
                                          </p:spTgt>
                                        </p:tgtEl>
                                        <p:attrNameLst>
                                          <p:attrName>style.visibility</p:attrName>
                                        </p:attrNameLst>
                                      </p:cBhvr>
                                      <p:to>
                                        <p:strVal val="visible"/>
                                      </p:to>
                                    </p:set>
                                    <p:anim calcmode="lin" valueType="num">
                                      <p:cBhvr additive="base">
                                        <p:cTn id="15" dur="5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11">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anim calcmode="lin" valueType="num">
                                      <p:cBhvr additive="base">
                                        <p:cTn id="19" dur="5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605"/>
                                        </p:tgtEl>
                                        <p:attrNameLst>
                                          <p:attrName>style.visibility</p:attrName>
                                        </p:attrNameLst>
                                      </p:cBhvr>
                                      <p:to>
                                        <p:strVal val="visible"/>
                                      </p:to>
                                    </p:set>
                                    <p:anim calcmode="lin" valueType="num">
                                      <p:cBhvr additive="base">
                                        <p:cTn id="23" dur="500" fill="hold"/>
                                        <p:tgtEl>
                                          <p:spTgt spid="25605"/>
                                        </p:tgtEl>
                                        <p:attrNameLst>
                                          <p:attrName>ppt_x</p:attrName>
                                        </p:attrNameLst>
                                      </p:cBhvr>
                                      <p:tavLst>
                                        <p:tav tm="0">
                                          <p:val>
                                            <p:strVal val="#ppt_x"/>
                                          </p:val>
                                        </p:tav>
                                        <p:tav tm="100000">
                                          <p:val>
                                            <p:strVal val="#ppt_x"/>
                                          </p:val>
                                        </p:tav>
                                      </p:tavLst>
                                    </p:anim>
                                    <p:anim calcmode="lin" valueType="num">
                                      <p:cBhvr additive="base">
                                        <p:cTn id="24" dur="500" fill="hold"/>
                                        <p:tgtEl>
                                          <p:spTgt spid="25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11.1.1</a:t>
            </a:r>
            <a:r>
              <a:rPr lang="zh-CN" altLang="en-US" dirty="0"/>
              <a:t> 顺序查找</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63170" name="Rectangle 2"/>
          <p:cNvSpPr>
            <a:spLocks noGrp="1" noChangeArrowheads="1"/>
          </p:cNvSpPr>
          <p:nvPr>
            <p:ph idx="11"/>
          </p:nvPr>
        </p:nvSpPr>
        <p:spPr/>
        <p:txBody>
          <a:bodyPr>
            <a:normAutofit/>
          </a:bodyPr>
          <a:lstStyle/>
          <a:p>
            <a:pPr lvl="1" eaLnBrk="1" hangingPunct="1">
              <a:buFontTx/>
              <a:buNone/>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r>
              <a:rPr lang="zh-CN" altLang="en-US" sz="3200" b="0" dirty="0">
                <a:solidFill>
                  <a:srgbClr val="0070C0"/>
                </a:solidFill>
                <a:latin typeface="微软雅黑" panose="020B0503020204020204" pitchFamily="34" charset="-122"/>
                <a:ea typeface="微软雅黑" panose="020B0503020204020204" pitchFamily="34" charset="-122"/>
              </a:rPr>
              <a:t>等概率情况</a:t>
            </a:r>
            <a:endParaRPr lang="zh-CN" altLang="en-US" sz="3200" b="0" dirty="0">
              <a:solidFill>
                <a:srgbClr val="0070C0"/>
              </a:solidFill>
              <a:latin typeface="微软雅黑" panose="020B0503020204020204" pitchFamily="34" charset="-122"/>
              <a:ea typeface="微软雅黑" panose="020B0503020204020204" pitchFamily="34" charset="-122"/>
            </a:endParaRPr>
          </a:p>
          <a:p>
            <a:pPr lvl="2" eaLnBrk="1" hangingPunct="1">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endParaRPr lang="en-US" altLang="zh-CN" sz="3200" b="0" dirty="0">
              <a:latin typeface="微软雅黑" panose="020B0503020204020204" pitchFamily="34" charset="-122"/>
              <a:ea typeface="微软雅黑" panose="020B0503020204020204" pitchFamily="34" charset="-122"/>
            </a:endParaRPr>
          </a:p>
          <a:p>
            <a:pPr lvl="2" eaLnBrk="1" hangingPunct="1">
              <a:defRPr/>
            </a:pPr>
            <a:endParaRPr lang="en-US" altLang="zh-CN" sz="3200" dirty="0">
              <a:latin typeface="微软雅黑" panose="020B0503020204020204" pitchFamily="34" charset="-122"/>
              <a:ea typeface="微软雅黑" panose="020B0503020204020204" pitchFamily="34" charset="-122"/>
            </a:endParaRPr>
          </a:p>
          <a:p>
            <a:pPr lvl="2" eaLnBrk="1" hangingPunct="1">
              <a:defRPr/>
            </a:pPr>
            <a:endParaRPr lang="zh-CN" altLang="en-US" sz="3200" b="0" dirty="0">
              <a:latin typeface="微软雅黑" panose="020B0503020204020204" pitchFamily="34" charset="-122"/>
              <a:ea typeface="微软雅黑" panose="020B0503020204020204" pitchFamily="34" charset="-122"/>
            </a:endParaRPr>
          </a:p>
          <a:p>
            <a:pPr lvl="2" eaLnBrk="1" hangingPunct="1">
              <a:defRPr/>
            </a:pPr>
            <a:r>
              <a:rPr lang="zh-CN" altLang="en-US" sz="3200" b="0" dirty="0">
                <a:solidFill>
                  <a:srgbClr val="0070C0"/>
                </a:solidFill>
                <a:latin typeface="微软雅黑" panose="020B0503020204020204" pitchFamily="34" charset="-122"/>
                <a:ea typeface="微软雅黑" panose="020B0503020204020204" pitchFamily="34" charset="-122"/>
              </a:rPr>
              <a:t>不等概率</a:t>
            </a:r>
            <a:endParaRPr lang="zh-CN" altLang="en-US" sz="3200" b="0" dirty="0">
              <a:solidFill>
                <a:srgbClr val="0070C0"/>
              </a:solidFill>
              <a:latin typeface="微软雅黑" panose="020B0503020204020204" pitchFamily="34" charset="-122"/>
              <a:ea typeface="微软雅黑" panose="020B0503020204020204" pitchFamily="34" charset="-122"/>
            </a:endParaRPr>
          </a:p>
          <a:p>
            <a:pPr lvl="3" eaLnBrk="1" hangingPunct="1">
              <a:buFont typeface="Wingdings" panose="05000000000000000000" pitchFamily="2" charset="2"/>
              <a:buNone/>
              <a:defRPr/>
            </a:pPr>
            <a:r>
              <a:rPr kumimoji="1" lang="en-US" altLang="zh-CN" sz="3200" b="0" dirty="0">
                <a:latin typeface="微软雅黑" panose="020B0503020204020204" pitchFamily="34" charset="-122"/>
                <a:ea typeface="微软雅黑" panose="020B0503020204020204" pitchFamily="34" charset="-122"/>
              </a:rPr>
              <a:t>--</a:t>
            </a:r>
            <a:r>
              <a:rPr kumimoji="1" lang="zh-CN" altLang="en-US" sz="3200" b="0" dirty="0">
                <a:latin typeface="微软雅黑" panose="020B0503020204020204" pitchFamily="34" charset="-122"/>
                <a:ea typeface="微软雅黑" panose="020B0503020204020204" pitchFamily="34" charset="-122"/>
              </a:rPr>
              <a:t> 每个元素的查找概率已知</a:t>
            </a:r>
            <a:endParaRPr kumimoji="1" lang="zh-CN" altLang="en-US" sz="3200" b="0" dirty="0">
              <a:latin typeface="微软雅黑" panose="020B0503020204020204" pitchFamily="34" charset="-122"/>
              <a:ea typeface="微软雅黑" panose="020B0503020204020204" pitchFamily="34" charset="-122"/>
            </a:endParaRPr>
          </a:p>
          <a:p>
            <a:pPr marL="1371600" lvl="3" indent="0" eaLnBrk="1" hangingPunct="1">
              <a:buFontTx/>
              <a:buNone/>
              <a:defRPr/>
            </a:pPr>
            <a:r>
              <a:rPr kumimoji="1" lang="en-US" altLang="zh-CN" sz="3200" b="0" dirty="0">
                <a:latin typeface="微软雅黑" panose="020B0503020204020204" pitchFamily="34" charset="-122"/>
                <a:ea typeface="微软雅黑" panose="020B0503020204020204" pitchFamily="34" charset="-122"/>
              </a:rPr>
              <a:t>--</a:t>
            </a:r>
            <a:r>
              <a:rPr kumimoji="1" lang="zh-CN" altLang="en-US" sz="3200" b="0" dirty="0">
                <a:latin typeface="微软雅黑" panose="020B0503020204020204" pitchFamily="34" charset="-122"/>
                <a:ea typeface="微软雅黑" panose="020B0503020204020204" pitchFamily="34" charset="-122"/>
              </a:rPr>
              <a:t> 每个元素的查找概率未知</a:t>
            </a:r>
            <a:endParaRPr lang="zh-CN" altLang="en-US" sz="3200" b="0" dirty="0">
              <a:latin typeface="微软雅黑" panose="020B0503020204020204" pitchFamily="34" charset="-122"/>
              <a:ea typeface="微软雅黑" panose="020B0503020204020204" pitchFamily="34" charset="-122"/>
            </a:endParaRPr>
          </a:p>
        </p:txBody>
      </p:sp>
      <p:graphicFrame>
        <p:nvGraphicFramePr>
          <p:cNvPr id="263173" name="Object 5"/>
          <p:cNvGraphicFramePr>
            <a:graphicFrameLocks noChangeAspect="1"/>
          </p:cNvGraphicFramePr>
          <p:nvPr/>
        </p:nvGraphicFramePr>
        <p:xfrm>
          <a:off x="3160722" y="2191184"/>
          <a:ext cx="647700" cy="608013"/>
        </p:xfrm>
        <a:graphic>
          <a:graphicData uri="http://schemas.openxmlformats.org/presentationml/2006/ole">
            <mc:AlternateContent xmlns:mc="http://schemas.openxmlformats.org/markup-compatibility/2006">
              <mc:Choice xmlns:v="urn:schemas-microsoft-com:vml" Requires="v">
                <p:oleObj spid="_x0000_s5" name="公式" r:id="rId1" imgW="419100" imgH="393700" progId="Equation.3">
                  <p:embed/>
                </p:oleObj>
              </mc:Choice>
              <mc:Fallback>
                <p:oleObj name="公式" r:id="rId1" imgW="419100" imgH="3937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722" y="2191184"/>
                        <a:ext cx="647700"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3174" name="Object 6"/>
          <p:cNvGraphicFramePr>
            <a:graphicFrameLocks noChangeAspect="1"/>
          </p:cNvGraphicFramePr>
          <p:nvPr/>
        </p:nvGraphicFramePr>
        <p:xfrm>
          <a:off x="3036735" y="2947157"/>
          <a:ext cx="3311525" cy="865188"/>
        </p:xfrm>
        <a:graphic>
          <a:graphicData uri="http://schemas.openxmlformats.org/presentationml/2006/ole">
            <mc:AlternateContent xmlns:mc="http://schemas.openxmlformats.org/markup-compatibility/2006">
              <mc:Choice xmlns:v="urn:schemas-microsoft-com:vml" Requires="v">
                <p:oleObj spid="_x0000_s6" name="Equation" r:id="rId3" imgW="1790700" imgH="469900" progId="Equation.DSMT4">
                  <p:embed/>
                </p:oleObj>
              </mc:Choice>
              <mc:Fallback>
                <p:oleObj name="Equation" r:id="rId3" imgW="1790700" imgH="4699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735" y="2947157"/>
                        <a:ext cx="33115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3170">
                                            <p:txEl>
                                              <p:pRg st="1" end="1"/>
                                            </p:txEl>
                                          </p:spTgt>
                                        </p:tgtEl>
                                        <p:attrNameLst>
                                          <p:attrName>style.visibility</p:attrName>
                                        </p:attrNameLst>
                                      </p:cBhvr>
                                      <p:to>
                                        <p:strVal val="visible"/>
                                      </p:to>
                                    </p:set>
                                    <p:animEffect transition="in" filter="wipe(left)">
                                      <p:cBhvr>
                                        <p:cTn id="7" dur="500"/>
                                        <p:tgtEl>
                                          <p:spTgt spid="26317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631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631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3170">
                                            <p:txEl>
                                              <p:pRg st="6" end="6"/>
                                            </p:txEl>
                                          </p:spTgt>
                                        </p:tgtEl>
                                        <p:attrNameLst>
                                          <p:attrName>style.visibility</p:attrName>
                                        </p:attrNameLst>
                                      </p:cBhvr>
                                      <p:to>
                                        <p:strVal val="visible"/>
                                      </p:to>
                                    </p:set>
                                    <p:animEffect transition="in" filter="wipe(left)">
                                      <p:cBhvr>
                                        <p:cTn id="20" dur="500"/>
                                        <p:tgtEl>
                                          <p:spTgt spid="263170">
                                            <p:txEl>
                                              <p:pRg st="6" end="6"/>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63170">
                                            <p:txEl>
                                              <p:pRg st="7" end="7"/>
                                            </p:txEl>
                                          </p:spTgt>
                                        </p:tgtEl>
                                        <p:attrNameLst>
                                          <p:attrName>style.visibility</p:attrName>
                                        </p:attrNameLst>
                                      </p:cBhvr>
                                      <p:to>
                                        <p:strVal val="visible"/>
                                      </p:to>
                                    </p:set>
                                    <p:animEffect transition="in" filter="wipe(left)">
                                      <p:cBhvr>
                                        <p:cTn id="23" dur="500"/>
                                        <p:tgtEl>
                                          <p:spTgt spid="263170">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3170">
                                            <p:txEl>
                                              <p:pRg st="8" end="8"/>
                                            </p:txEl>
                                          </p:spTgt>
                                        </p:tgtEl>
                                        <p:attrNameLst>
                                          <p:attrName>style.visibility</p:attrName>
                                        </p:attrNameLst>
                                      </p:cBhvr>
                                      <p:to>
                                        <p:strVal val="visible"/>
                                      </p:to>
                                    </p:set>
                                    <p:animEffect transition="in" filter="wipe(left)">
                                      <p:cBhvr>
                                        <p:cTn id="28" dur="500"/>
                                        <p:tgtEl>
                                          <p:spTgt spid="2631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顺序查找的应用：查找最大值</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：查找序列（顺序表）</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t>中的最大元素</a:t>
                </a:r>
                <a14:m>
                  <m:oMath xmlns:m="http://schemas.openxmlformats.org/officeDocument/2006/math">
                    <m:r>
                      <a:rPr lang="zh-CN" altLang="en-US" sz="2400" b="0" i="0" smtClean="0">
                        <a:latin typeface="Cambria Math" panose="02040503050406030204" pitchFamily="18" charset="0"/>
                      </a:rPr>
                      <m:t> </m:t>
                    </m:r>
                    <m:r>
                      <a:rPr lang="zh-CN" altLang="en-US" sz="2400" i="1">
                        <a:latin typeface="Cambria Math" panose="02040503050406030204" pitchFamily="18" charset="0"/>
                      </a:rPr>
                      <m:t>，</m:t>
                    </m:r>
                  </m:oMath>
                </a14:m>
                <a:r>
                  <a:rPr lang="zh-CN" altLang="en-US" sz="2400" dirty="0"/>
                  <a:t>返回最大值的位置</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220" r="3" b="7"/>
                </a:stretch>
              </a:blipFill>
            </p:spPr>
            <p:txBody>
              <a:bodyPr/>
              <a:lstStyle/>
              <a:p>
                <a:r>
                  <a:rPr lang="zh-CN" altLang="en-US">
                    <a:noFill/>
                  </a:rPr>
                  <a:t> </a:t>
                </a:r>
              </a:p>
            </p:txBody>
          </p:sp>
        </mc:Fallback>
      </mc:AlternateContent>
      <p:sp>
        <p:nvSpPr>
          <p:cNvPr id="5" name="任意多边形: 形状 6"/>
          <p:cNvSpPr/>
          <p:nvPr/>
        </p:nvSpPr>
        <p:spPr>
          <a:xfrm>
            <a:off x="2838604" y="2307446"/>
            <a:ext cx="6902296" cy="269635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max_index</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初始化，设第一个元素为最大值</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for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依次比较每个元素</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max_index</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i</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max_index</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更新最大值位置</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 return </a:t>
            </a:r>
            <a:r>
              <a:rPr lang="en-US" altLang="zh-CN" sz="2000" dirty="0" err="1">
                <a:solidFill>
                  <a:schemeClr val="bg1"/>
                </a:solidFill>
                <a:latin typeface="微软雅黑" panose="020B0503020204020204" pitchFamily="34" charset="-122"/>
                <a:ea typeface="微软雅黑" panose="020B0503020204020204" pitchFamily="34" charset="-122"/>
              </a:rPr>
              <a:t>max_index</a:t>
            </a:r>
            <a:endParaRPr lang="en-US" altLang="zh-CN" sz="20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140200" y="5127843"/>
            <a:ext cx="2924198" cy="523220"/>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2800" dirty="0"/>
              <a:t>比较次数：</a:t>
            </a:r>
            <a:r>
              <a:rPr kumimoji="1" lang="en-US" altLang="zh-CN" sz="2800" dirty="0"/>
              <a:t>n-1</a:t>
            </a:r>
            <a:endParaRPr kumimoji="1" lang="en-US" altLang="zh-CN" sz="2800" dirty="0"/>
          </a:p>
        </p:txBody>
      </p:sp>
      <p:sp>
        <p:nvSpPr>
          <p:cNvPr id="8" name="文本框 7"/>
          <p:cNvSpPr txBox="1"/>
          <p:nvPr/>
        </p:nvSpPr>
        <p:spPr>
          <a:xfrm>
            <a:off x="4942488" y="5927128"/>
            <a:ext cx="618630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思考：如果数组中有多个最大值，程序返回的是什么结果？</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顺序查找的应用：查找最大和最小值</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1"/>
                <a:ext cx="11039463" cy="1879900"/>
              </a:xfrm>
            </p:spPr>
            <p:txBody>
              <a:bodyPr>
                <a:normAutofit/>
              </a:bodyPr>
              <a:lstStyle/>
              <a:p>
                <a:pPr>
                  <a:lnSpc>
                    <a:spcPct val="150000"/>
                  </a:lnSpc>
                </a:pPr>
                <a:r>
                  <a:rPr lang="zh-CN" altLang="en-US" sz="2400" b="1" dirty="0"/>
                  <a:t>问题描述</a:t>
                </a:r>
                <a:r>
                  <a:rPr lang="zh-CN" altLang="en-US" sz="2400" dirty="0"/>
                  <a:t>：查找序列（顺序表）</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t>中的最大元素和最小元素，要求比较次数（最坏情况下）</a:t>
                </a:r>
                <a:r>
                  <a:rPr lang="zh-CN" altLang="en-US" sz="2400" dirty="0">
                    <a:solidFill>
                      <a:srgbClr val="C00000"/>
                    </a:solidFill>
                  </a:rPr>
                  <a:t>不超过 </a:t>
                </a:r>
                <a14:m>
                  <m:oMath xmlns:m="http://schemas.openxmlformats.org/officeDocument/2006/math">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3</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𝑛</m:t>
                    </m:r>
                    <m:r>
                      <a:rPr lang="zh-CN" altLang="en-US" sz="2400" b="0" i="0" smtClean="0">
                        <a:solidFill>
                          <a:srgbClr val="C00000"/>
                        </a:solidFill>
                        <a:latin typeface="Cambria Math" panose="02040503050406030204" pitchFamily="18" charset="0"/>
                      </a:rPr>
                      <m:t> </m:t>
                    </m:r>
                  </m:oMath>
                </a14:m>
                <a:r>
                  <a:rPr lang="zh-CN" altLang="en-US" sz="2400" dirty="0"/>
                  <a:t>。</a:t>
                </a:r>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1"/>
                <a:ext cx="11039463" cy="1879900"/>
              </a:xfrm>
              <a:blipFill rotWithShape="1">
                <a:blip r:embed="rId1"/>
                <a:stretch>
                  <a:fillRect t="-1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顺序查找的应用：查找最大和最小值</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：查找顺序表</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t>中的最大值和最小值，比较次数不超过 </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𝑛</m:t>
                    </m:r>
                    <m:r>
                      <a:rPr lang="zh-CN" altLang="en-US" sz="2400" b="0" i="0" smtClean="0">
                        <a:latin typeface="Cambria Math" panose="02040503050406030204" pitchFamily="18" charset="0"/>
                      </a:rPr>
                      <m:t> </m:t>
                    </m:r>
                  </m:oMath>
                </a14:m>
                <a:r>
                  <a:rPr lang="zh-CN" altLang="en-US" sz="2400" dirty="0"/>
                  <a:t>。</a:t>
                </a:r>
                <a:endParaRPr lang="en-US" altLang="zh-CN" sz="2400" dirty="0"/>
              </a:p>
              <a:p>
                <a:endParaRPr lang="en-US" altLang="zh-CN" sz="2400" dirty="0"/>
              </a:p>
              <a:p>
                <a:pPr marL="342900" indent="-342900">
                  <a:buFont typeface="Arial" panose="020B0604020202020204" pitchFamily="34" charset="0"/>
                  <a:buChar char="•"/>
                </a:pPr>
                <a:r>
                  <a:rPr lang="zh-CN" altLang="en-US" sz="2400" b="1" dirty="0"/>
                  <a:t>算法</a:t>
                </a:r>
                <a:r>
                  <a:rPr lang="en-US" altLang="zh-CN" sz="2400" b="1" dirty="0"/>
                  <a:t>1</a:t>
                </a:r>
                <a:r>
                  <a:rPr lang="zh-CN" altLang="en-US" sz="2400" dirty="0"/>
                  <a:t>：朴素查找法</a:t>
                </a:r>
                <a:endParaRPr lang="zh-CN" altLang="en-US"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7" r="3" b="7"/>
                </a:stretch>
              </a:blipFill>
            </p:spPr>
            <p:txBody>
              <a:bodyPr/>
              <a:lstStyle/>
              <a:p>
                <a:r>
                  <a:rPr lang="zh-CN" altLang="en-US">
                    <a:noFill/>
                  </a:rPr>
                  <a:t> </a:t>
                </a:r>
              </a:p>
            </p:txBody>
          </p:sp>
        </mc:Fallback>
      </mc:AlternateContent>
      <p:sp>
        <p:nvSpPr>
          <p:cNvPr id="7" name="任意多边形: 形状 6"/>
          <p:cNvSpPr/>
          <p:nvPr/>
        </p:nvSpPr>
        <p:spPr>
          <a:xfrm>
            <a:off x="5028653" y="2463800"/>
            <a:ext cx="5953997" cy="34883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max_index</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设第一个元素为最大值</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min_index</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同时也是最小值</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for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对每个元素依次判断</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max_index</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i</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比较</a:t>
            </a:r>
            <a:r>
              <a:rPr lang="en-US" altLang="zh-CN" sz="2000" dirty="0">
                <a:solidFill>
                  <a:srgbClr val="FFFF00"/>
                </a:solidFill>
                <a:latin typeface="微软雅黑" panose="020B0503020204020204" pitchFamily="34" charset="-122"/>
                <a:ea typeface="微软雅黑" panose="020B0503020204020204" pitchFamily="34" charset="-122"/>
              </a:rPr>
              <a:t>1</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max_index</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min_index</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&gt;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a:t>
            </a:r>
            <a:r>
              <a:rPr lang="en-US" altLang="zh-CN" sz="2000" dirty="0" err="1">
                <a:solidFill>
                  <a:srgbClr val="FFFF00"/>
                </a:solidFill>
                <a:latin typeface="微软雅黑" panose="020B0503020204020204" pitchFamily="34" charset="-122"/>
                <a:ea typeface="微软雅黑" panose="020B0503020204020204" pitchFamily="34" charset="-122"/>
              </a:rPr>
              <a:t>i</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比较</a:t>
            </a:r>
            <a:r>
              <a:rPr lang="en-US" altLang="zh-CN" sz="2000" dirty="0">
                <a:solidFill>
                  <a:srgbClr val="FFFF00"/>
                </a:solidFill>
                <a:latin typeface="微软雅黑" panose="020B0503020204020204" pitchFamily="34" charset="-122"/>
                <a:ea typeface="微软雅黑" panose="020B0503020204020204" pitchFamily="34" charset="-122"/>
              </a:rPr>
              <a:t>2</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min_index</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84225" y="4305527"/>
            <a:ext cx="3932445"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rPr>
              <a:t>每次循环只与</a:t>
            </a:r>
            <a:r>
              <a:rPr kumimoji="1" lang="zh-CN" altLang="en-US" sz="2400" dirty="0">
                <a:solidFill>
                  <a:srgbClr val="C00000"/>
                </a:solidFill>
                <a:latin typeface="微软雅黑" panose="020B0503020204020204" pitchFamily="34" charset="-122"/>
                <a:ea typeface="微软雅黑" panose="020B0503020204020204" pitchFamily="34" charset="-122"/>
              </a:rPr>
              <a:t>单个</a:t>
            </a:r>
            <a:r>
              <a:rPr kumimoji="1" lang="zh-CN" altLang="en-US" sz="2400" dirty="0">
                <a:latin typeface="微软雅黑" panose="020B0503020204020204" pitchFamily="34" charset="-122"/>
                <a:ea typeface="微软雅黑" panose="020B0503020204020204" pitchFamily="34" charset="-122"/>
              </a:rPr>
              <a:t>元素比较</a:t>
            </a:r>
            <a:endParaRPr kumimoji="1" lang="zh-CN" altLang="en-US" sz="2400" dirty="0">
              <a:latin typeface="微软雅黑" panose="020B0503020204020204" pitchFamily="34" charset="-122"/>
              <a:ea typeface="微软雅黑" panose="020B0503020204020204" pitchFamily="34" charset="-122"/>
            </a:endParaRPr>
          </a:p>
        </p:txBody>
      </p:sp>
      <p:sp>
        <p:nvSpPr>
          <p:cNvPr id="9" name="左大括号 8"/>
          <p:cNvSpPr/>
          <p:nvPr/>
        </p:nvSpPr>
        <p:spPr>
          <a:xfrm>
            <a:off x="4536841" y="3610730"/>
            <a:ext cx="373068" cy="187185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p:cNvSpPr txBox="1"/>
          <p:nvPr/>
        </p:nvSpPr>
        <p:spPr>
          <a:xfrm>
            <a:off x="296849" y="5671936"/>
            <a:ext cx="4894289" cy="523220"/>
          </a:xfrm>
          <a:prstGeom prst="rect">
            <a:avLst/>
          </a:prstGeom>
          <a:noFill/>
        </p:spPr>
        <p:txBody>
          <a:bodyPr wrap="none" rtlCol="0">
            <a:spAutoFit/>
          </a:bodyPr>
          <a:lstStyle/>
          <a:p>
            <a:r>
              <a:rPr kumimoji="1" lang="zh-CN" altLang="en-US" sz="2800" dirty="0"/>
              <a:t>比较次数：</a:t>
            </a:r>
            <a:r>
              <a:rPr kumimoji="1" lang="en-US" altLang="zh-CN" sz="2800" dirty="0">
                <a:solidFill>
                  <a:srgbClr val="C00000"/>
                </a:solidFill>
              </a:rPr>
              <a:t>2(n-1)</a:t>
            </a:r>
            <a:r>
              <a:rPr kumimoji="1" lang="zh-CN" altLang="en-US" sz="2800" dirty="0">
                <a:solidFill>
                  <a:srgbClr val="C00000"/>
                </a:solidFill>
              </a:rPr>
              <a:t> </a:t>
            </a:r>
            <a:r>
              <a:rPr kumimoji="1" lang="zh-CN" altLang="en-US" sz="2800" dirty="0"/>
              <a:t>（</a:t>
            </a:r>
            <a:r>
              <a:rPr kumimoji="1" lang="zh-CN" altLang="en-US" sz="2400" dirty="0"/>
              <a:t>最坏情况</a:t>
            </a:r>
            <a:r>
              <a:rPr kumimoji="1" lang="zh-CN" altLang="en-US" sz="2800" dirty="0"/>
              <a:t>）</a:t>
            </a:r>
            <a:endParaRPr kumimoji="1" lang="zh-CN" altLang="en-US" sz="2800" dirty="0"/>
          </a:p>
        </p:txBody>
      </p:sp>
      <p:sp>
        <p:nvSpPr>
          <p:cNvPr id="11" name="下箭头 10"/>
          <p:cNvSpPr/>
          <p:nvPr/>
        </p:nvSpPr>
        <p:spPr>
          <a:xfrm>
            <a:off x="2300170" y="4925691"/>
            <a:ext cx="774700" cy="6184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用朴素法查找序列中的最大和最小元素，下面哪种情况下比较次数最多。</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按升序排序</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按降序排序</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随机排列</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前半降序，后半升序</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7"/>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9"/>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0"/>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1"/>
            </p:custDataLst>
          </p:nvPr>
        </p:nvGrpSpPr>
        <p:grpSpPr>
          <a:xfrm>
            <a:off x="0" y="0"/>
            <a:ext cx="12192000" cy="635000"/>
            <a:chOff x="0" y="0"/>
            <a:chExt cx="12192000" cy="635000"/>
          </a:xfrm>
        </p:grpSpPr>
        <p:sp>
          <p:nvSpPr>
            <p:cNvPr id="8"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顺序查找的应用：查找最大和最小值</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：查找顺序表</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t>中的最大值和最小值，比较次数不超过 </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𝑛</m:t>
                    </m:r>
                    <m:r>
                      <a:rPr lang="zh-CN" altLang="en-US" sz="2400" b="0" i="0" smtClean="0">
                        <a:latin typeface="Cambria Math" panose="02040503050406030204" pitchFamily="18" charset="0"/>
                      </a:rPr>
                      <m:t> </m:t>
                    </m:r>
                  </m:oMath>
                </a14:m>
                <a:r>
                  <a:rPr lang="zh-CN" altLang="en-US" sz="2400" dirty="0"/>
                  <a:t>。</a:t>
                </a:r>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7" r="3" b="7"/>
                </a:stretch>
              </a:blipFill>
            </p:spPr>
            <p:txBody>
              <a:bodyPr/>
              <a:lstStyle/>
              <a:p>
                <a:r>
                  <a:rPr lang="zh-CN" altLang="en-US">
                    <a:noFill/>
                  </a:rPr>
                  <a:t> </a:t>
                </a:r>
              </a:p>
            </p:txBody>
          </p:sp>
        </mc:Fallback>
      </mc:AlternateContent>
      <p:sp>
        <p:nvSpPr>
          <p:cNvPr id="5" name="文本框 4"/>
          <p:cNvSpPr txBox="1">
            <a:spLocks noChangeArrowheads="1"/>
          </p:cNvSpPr>
          <p:nvPr/>
        </p:nvSpPr>
        <p:spPr bwMode="auto">
          <a:xfrm>
            <a:off x="1432531" y="2490119"/>
            <a:ext cx="9497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每次只与序列中的</a:t>
            </a:r>
            <a:r>
              <a:rPr lang="zh-CN" altLang="en-US" sz="2400" dirty="0">
                <a:solidFill>
                  <a:srgbClr val="00B0F0"/>
                </a:solidFill>
                <a:latin typeface="微软雅黑" panose="020B0503020204020204" pitchFamily="34" charset="-122"/>
                <a:ea typeface="微软雅黑" panose="020B0503020204020204" pitchFamily="34" charset="-122"/>
              </a:rPr>
              <a:t>一个元素</a:t>
            </a:r>
            <a:r>
              <a:rPr lang="zh-CN" altLang="en-US" sz="2400" dirty="0">
                <a:latin typeface="微软雅黑" panose="020B0503020204020204" pitchFamily="34" charset="-122"/>
                <a:ea typeface="微软雅黑" panose="020B0503020204020204" pitchFamily="34" charset="-122"/>
              </a:rPr>
              <a:t>比较，总的比较次数达到</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2(n-1)</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2" name="文本框 11"/>
          <p:cNvSpPr txBox="1">
            <a:spLocks noChangeArrowheads="1"/>
          </p:cNvSpPr>
          <p:nvPr/>
        </p:nvSpPr>
        <p:spPr bwMode="auto">
          <a:xfrm>
            <a:off x="1389366" y="3531553"/>
            <a:ext cx="99644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可以考虑每次</a:t>
            </a:r>
            <a:r>
              <a:rPr lang="zh-CN" altLang="en-US" sz="2400" dirty="0">
                <a:solidFill>
                  <a:srgbClr val="C00000"/>
                </a:solidFill>
                <a:latin typeface="微软雅黑" panose="020B0503020204020204" pitchFamily="34" charset="-122"/>
                <a:ea typeface="微软雅黑" panose="020B0503020204020204" pitchFamily="34" charset="-122"/>
              </a:rPr>
              <a:t>同时比较</a:t>
            </a:r>
            <a:r>
              <a:rPr lang="zh-CN" altLang="en-US" sz="2400" dirty="0">
                <a:solidFill>
                  <a:srgbClr val="009999"/>
                </a:solidFill>
                <a:latin typeface="微软雅黑" panose="020B0503020204020204" pitchFamily="34" charset="-122"/>
                <a:ea typeface="微软雅黑" panose="020B0503020204020204" pitchFamily="34" charset="-122"/>
              </a:rPr>
              <a:t>多个元素</a:t>
            </a:r>
            <a:r>
              <a:rPr lang="zh-CN" altLang="en-US" sz="2400" dirty="0">
                <a:latin typeface="微软雅黑" panose="020B0503020204020204" pitchFamily="34" charset="-122"/>
                <a:ea typeface="微软雅黑" panose="020B0503020204020204" pitchFamily="34" charset="-122"/>
              </a:rPr>
              <a:t>，从中找最大值和最小值</a:t>
            </a:r>
            <a:endParaRPr lang="zh-CN" altLang="en-US" sz="2400" dirty="0">
              <a:latin typeface="微软雅黑" panose="020B0503020204020204" pitchFamily="34" charset="-122"/>
              <a:ea typeface="微软雅黑" panose="020B0503020204020204" pitchFamily="34" charset="-122"/>
            </a:endParaRPr>
          </a:p>
        </p:txBody>
      </p:sp>
      <p:sp>
        <p:nvSpPr>
          <p:cNvPr id="13" name="文本框 12"/>
          <p:cNvSpPr txBox="1">
            <a:spLocks noChangeArrowheads="1"/>
          </p:cNvSpPr>
          <p:nvPr/>
        </p:nvSpPr>
        <p:spPr bwMode="auto">
          <a:xfrm>
            <a:off x="1432530" y="4579503"/>
            <a:ext cx="949703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思考</a:t>
            </a:r>
            <a:r>
              <a:rPr lang="zh-CN" altLang="en-US" sz="2400" dirty="0">
                <a:latin typeface="微软雅黑" panose="020B0503020204020204" pitchFamily="34" charset="-122"/>
                <a:ea typeface="微软雅黑" panose="020B0503020204020204" pitchFamily="34" charset="-122"/>
              </a:rPr>
              <a:t>：为更新当前的最大值和最小值，与序列多少个元素一起比较效率高？如何比较？</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顺序查找的应用：查找最大和最小值</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457089" y="1313820"/>
                <a:ext cx="4381611" cy="5057775"/>
              </a:xfrm>
            </p:spPr>
            <p:txBody>
              <a:bodyPr>
                <a:normAutofit/>
              </a:bodyPr>
              <a:lstStyle/>
              <a:p>
                <a:r>
                  <a:rPr lang="zh-CN" altLang="en-US" sz="2400" b="1" dirty="0"/>
                  <a:t>问题描述</a:t>
                </a:r>
                <a:r>
                  <a:rPr lang="zh-CN" altLang="en-US" sz="2400" dirty="0"/>
                  <a:t>：查找顺序表</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oMath>
                </a14:m>
                <a:r>
                  <a:rPr lang="zh-CN" altLang="en-US" sz="2400" dirty="0"/>
                  <a:t>中的最大值和最小值，比较次数不超过 </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𝑛</m:t>
                    </m:r>
                    <m:r>
                      <a:rPr lang="zh-CN" altLang="en-US" sz="2400" b="0" i="0" smtClean="0">
                        <a:latin typeface="Cambria Math" panose="02040503050406030204" pitchFamily="18" charset="0"/>
                      </a:rPr>
                      <m:t> </m:t>
                    </m:r>
                  </m:oMath>
                </a14:m>
                <a:r>
                  <a:rPr lang="zh-CN" altLang="en-US" sz="2400" dirty="0"/>
                  <a:t>。</a:t>
                </a:r>
                <a:endParaRPr lang="en-US" altLang="zh-CN" sz="2400" dirty="0"/>
              </a:p>
              <a:p>
                <a:endParaRPr lang="en-US" altLang="zh-CN" sz="2400" dirty="0"/>
              </a:p>
              <a:p>
                <a:pPr marL="342900" indent="-342900">
                  <a:buFont typeface="Arial" panose="020B0604020202020204" pitchFamily="34" charset="0"/>
                  <a:buChar char="•"/>
                </a:pPr>
                <a:r>
                  <a:rPr lang="zh-CN" altLang="en-US" sz="2400" b="1" dirty="0"/>
                  <a:t>算法</a:t>
                </a:r>
                <a:r>
                  <a:rPr lang="en-US" altLang="zh-CN" sz="2400" b="1" dirty="0"/>
                  <a:t>2</a:t>
                </a:r>
                <a:r>
                  <a:rPr lang="zh-CN" altLang="en-US" sz="2400" dirty="0"/>
                  <a:t>：快速查找法</a:t>
                </a:r>
                <a:endParaRPr lang="zh-CN" altLang="en-US"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457089" y="1313820"/>
                <a:ext cx="4381611" cy="5057775"/>
              </a:xfrm>
              <a:blipFill rotWithShape="1">
                <a:blip r:embed="rId1"/>
                <a:stretch>
                  <a:fillRect l="-12" t="-214"/>
                </a:stretch>
              </a:blipFill>
            </p:spPr>
            <p:txBody>
              <a:bodyPr/>
              <a:lstStyle/>
              <a:p>
                <a:r>
                  <a:rPr lang="zh-CN" altLang="en-US">
                    <a:noFill/>
                  </a:rPr>
                  <a:t> </a:t>
                </a:r>
              </a:p>
            </p:txBody>
          </p:sp>
        </mc:Fallback>
      </mc:AlternateContent>
      <p:sp>
        <p:nvSpPr>
          <p:cNvPr id="7" name="任意多边形: 形状 6"/>
          <p:cNvSpPr/>
          <p:nvPr/>
        </p:nvSpPr>
        <p:spPr>
          <a:xfrm>
            <a:off x="5397788" y="1050127"/>
            <a:ext cx="6731416" cy="580787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max_index</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min_index</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是奇数，</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从</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开始；否则从</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开始</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&lt;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a[k]</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a[k+1</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比较</a:t>
            </a:r>
            <a:r>
              <a:rPr lang="en-US" altLang="zh-CN" dirty="0">
                <a:solidFill>
                  <a:srgbClr val="FFFF00"/>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：两个元素先比较</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a:t>
            </a:r>
            <a:r>
              <a:rPr lang="en-US" altLang="zh-CN" dirty="0" err="1">
                <a:solidFill>
                  <a:srgbClr val="FFFF00"/>
                </a:solidFill>
                <a:latin typeface="微软雅黑" panose="020B0503020204020204" pitchFamily="34" charset="-122"/>
                <a:ea typeface="微软雅黑" panose="020B0503020204020204" pitchFamily="34" charset="-122"/>
              </a:rPr>
              <a:t>min_index</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&gt;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a[k]</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比较</a:t>
            </a:r>
            <a:r>
              <a:rPr lang="en-US" altLang="zh-CN" dirty="0">
                <a:solidFill>
                  <a:srgbClr val="FFFF00"/>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min_index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较小值与</a:t>
            </a:r>
            <a:r>
              <a:rPr lang="en-US" altLang="zh-CN" dirty="0">
                <a:solidFill>
                  <a:schemeClr val="bg1"/>
                </a:solidFill>
                <a:latin typeface="微软雅黑" panose="020B0503020204020204" pitchFamily="34" charset="-122"/>
                <a:ea typeface="微软雅黑" panose="020B0503020204020204" pitchFamily="34" charset="-122"/>
              </a:rPr>
              <a:t>a[</a:t>
            </a:r>
            <a:r>
              <a:rPr lang="en-US" altLang="zh-CN" dirty="0" err="1">
                <a:solidFill>
                  <a:schemeClr val="bg1"/>
                </a:solidFill>
                <a:latin typeface="微软雅黑" panose="020B0503020204020204" pitchFamily="34" charset="-122"/>
                <a:ea typeface="微软雅黑" panose="020B0503020204020204" pitchFamily="34" charset="-122"/>
              </a:rPr>
              <a:t>min_index</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比较</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a:t>
            </a:r>
            <a:r>
              <a:rPr lang="en-US" altLang="zh-CN" dirty="0" err="1">
                <a:solidFill>
                  <a:srgbClr val="FFFF00"/>
                </a:solidFill>
                <a:latin typeface="微软雅黑" panose="020B0503020204020204" pitchFamily="34" charset="-122"/>
                <a:ea typeface="微软雅黑" panose="020B0503020204020204" pitchFamily="34" charset="-122"/>
              </a:rPr>
              <a:t>max_index</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&lt;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a[k+1]</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比较</a:t>
            </a:r>
            <a:r>
              <a:rPr lang="en-US" altLang="zh-CN" dirty="0">
                <a:solidFill>
                  <a:srgbClr val="FFFF00"/>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max_index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较大值与</a:t>
            </a:r>
            <a:r>
              <a:rPr lang="en-US" altLang="zh-CN" dirty="0">
                <a:solidFill>
                  <a:schemeClr val="bg1"/>
                </a:solidFill>
                <a:latin typeface="微软雅黑" panose="020B0503020204020204" pitchFamily="34" charset="-122"/>
                <a:ea typeface="微软雅黑" panose="020B0503020204020204" pitchFamily="34" charset="-122"/>
              </a:rPr>
              <a:t>a[</a:t>
            </a:r>
            <a:r>
              <a:rPr lang="en-US" altLang="zh-CN" dirty="0" err="1">
                <a:solidFill>
                  <a:schemeClr val="bg1"/>
                </a:solidFill>
                <a:latin typeface="微软雅黑" panose="020B0503020204020204" pitchFamily="34" charset="-122"/>
                <a:ea typeface="微软雅黑" panose="020B0503020204020204" pitchFamily="34" charset="-122"/>
              </a:rPr>
              <a:t>max_index</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比较</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else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a[k]</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&gt;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a[k+1]</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accent2">
                    <a:lumMod val="20000"/>
                    <a:lumOff val="80000"/>
                  </a:schemeClr>
                </a:solidFill>
                <a:latin typeface="微软雅黑" panose="020B0503020204020204" pitchFamily="34" charset="-122"/>
                <a:ea typeface="微软雅黑" panose="020B0503020204020204" pitchFamily="34" charset="-122"/>
              </a:rPr>
              <a:t>比较</a:t>
            </a:r>
            <a:r>
              <a:rPr lang="en-US" altLang="zh-CN" dirty="0">
                <a:solidFill>
                  <a:schemeClr val="accent2">
                    <a:lumMod val="20000"/>
                    <a:lumOff val="80000"/>
                  </a:schemeClr>
                </a:solidFill>
                <a:latin typeface="微软雅黑" panose="020B0503020204020204" pitchFamily="34" charset="-122"/>
                <a:ea typeface="微软雅黑" panose="020B0503020204020204" pitchFamily="34" charset="-122"/>
              </a:rPr>
              <a:t>1</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a:t>
            </a:r>
            <a:r>
              <a:rPr lang="en-US" altLang="zh-CN" dirty="0" err="1">
                <a:solidFill>
                  <a:schemeClr val="accent4">
                    <a:lumMod val="20000"/>
                    <a:lumOff val="80000"/>
                  </a:schemeClr>
                </a:solidFill>
                <a:latin typeface="微软雅黑" panose="020B0503020204020204" pitchFamily="34" charset="-122"/>
                <a:ea typeface="微软雅黑" panose="020B0503020204020204" pitchFamily="34" charset="-122"/>
              </a:rPr>
              <a:t>min_index</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&gt;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a[k+1]</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accent2">
                    <a:lumMod val="20000"/>
                    <a:lumOff val="80000"/>
                  </a:schemeClr>
                </a:solidFill>
                <a:latin typeface="微软雅黑" panose="020B0503020204020204" pitchFamily="34" charset="-122"/>
                <a:ea typeface="微软雅黑" panose="020B0503020204020204" pitchFamily="34" charset="-122"/>
              </a:rPr>
              <a:t>比较</a:t>
            </a:r>
            <a:r>
              <a:rPr lang="en-US" altLang="zh-CN" dirty="0">
                <a:solidFill>
                  <a:schemeClr val="accent2">
                    <a:lumMod val="20000"/>
                    <a:lumOff val="80000"/>
                  </a:schemeClr>
                </a:solidFill>
                <a:latin typeface="微软雅黑" panose="020B0503020204020204" pitchFamily="34" charset="-122"/>
                <a:ea typeface="微软雅黑" panose="020B0503020204020204" pitchFamily="34" charset="-122"/>
              </a:rPr>
              <a:t>2</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min_index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k+1</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a:t>
            </a:r>
            <a:r>
              <a:rPr lang="en-US" altLang="zh-CN" dirty="0" err="1">
                <a:solidFill>
                  <a:schemeClr val="accent4">
                    <a:lumMod val="20000"/>
                    <a:lumOff val="80000"/>
                  </a:schemeClr>
                </a:solidFill>
                <a:latin typeface="微软雅黑" panose="020B0503020204020204" pitchFamily="34" charset="-122"/>
                <a:ea typeface="微软雅黑" panose="020B0503020204020204" pitchFamily="34" charset="-122"/>
              </a:rPr>
              <a:t>max_index</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&lt;</a:t>
            </a:r>
            <a:r>
              <a:rPr lang="zh-CN" altLang="en-US" dirty="0">
                <a:solidFill>
                  <a:schemeClr val="accent4">
                    <a:lumMod val="20000"/>
                    <a:lumOff val="80000"/>
                  </a:schemeClr>
                </a:solidFill>
                <a:latin typeface="微软雅黑" panose="020B0503020204020204" pitchFamily="34" charset="-122"/>
                <a:ea typeface="微软雅黑" panose="020B0503020204020204" pitchFamily="34" charset="-122"/>
              </a:rPr>
              <a:t> </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rPr>
              <a:t>a[k]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accent2">
                    <a:lumMod val="20000"/>
                    <a:lumOff val="80000"/>
                  </a:schemeClr>
                </a:solidFill>
                <a:latin typeface="微软雅黑" panose="020B0503020204020204" pitchFamily="34" charset="-122"/>
                <a:ea typeface="微软雅黑" panose="020B0503020204020204" pitchFamily="34" charset="-122"/>
              </a:rPr>
              <a:t>比较</a:t>
            </a:r>
            <a:r>
              <a:rPr lang="en-US" altLang="zh-CN" dirty="0">
                <a:solidFill>
                  <a:schemeClr val="accent2">
                    <a:lumMod val="20000"/>
                    <a:lumOff val="80000"/>
                  </a:schemeClr>
                </a:solidFill>
                <a:latin typeface="微软雅黑" panose="020B0503020204020204" pitchFamily="34" charset="-122"/>
                <a:ea typeface="微软雅黑" panose="020B0503020204020204" pitchFamily="34" charset="-122"/>
              </a:rPr>
              <a:t>3’</a:t>
            </a:r>
            <a:endParaRPr lang="en-US" altLang="zh-CN" b="1" dirty="0">
              <a:solidFill>
                <a:schemeClr val="accent2">
                  <a:lumMod val="20000"/>
                  <a:lumOff val="80000"/>
                </a:schemeClr>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max_index</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C000"/>
                </a:solidFill>
                <a:latin typeface="微软雅黑" panose="020B0503020204020204" pitchFamily="34" charset="-122"/>
                <a:ea typeface="微软雅黑" panose="020B0503020204020204" pitchFamily="34" charset="-122"/>
              </a:rPr>
              <a:t>k</a:t>
            </a:r>
            <a:r>
              <a:rPr lang="zh-CN" altLang="en-US" dirty="0">
                <a:solidFill>
                  <a:srgbClr val="FFC000"/>
                </a:solidFill>
                <a:latin typeface="微软雅黑" panose="020B0503020204020204" pitchFamily="34" charset="-122"/>
                <a:ea typeface="微软雅黑" panose="020B0503020204020204" pitchFamily="34" charset="-122"/>
              </a:rPr>
              <a:t> </a:t>
            </a:r>
            <a:r>
              <a:rPr lang="zh-CN" altLang="zh-CN" dirty="0">
                <a:solidFill>
                  <a:srgbClr val="FFC000"/>
                </a:solidFill>
                <a:latin typeface="微软雅黑" panose="020B0503020204020204" pitchFamily="34" charset="-122"/>
                <a:ea typeface="微软雅黑" panose="020B0503020204020204" pitchFamily="34" charset="-122"/>
              </a:rPr>
              <a:t>←</a:t>
            </a:r>
            <a:r>
              <a:rPr lang="zh-CN" altLang="en-US" dirty="0">
                <a:solidFill>
                  <a:srgbClr val="FFC000"/>
                </a:solidFill>
                <a:latin typeface="微软雅黑" panose="020B0503020204020204" pitchFamily="34" charset="-122"/>
                <a:ea typeface="微软雅黑" panose="020B0503020204020204" pitchFamily="34" charset="-122"/>
              </a:rPr>
              <a:t> </a:t>
            </a:r>
            <a:r>
              <a:rPr lang="en-US" altLang="zh-CN" dirty="0">
                <a:solidFill>
                  <a:srgbClr val="FFC000"/>
                </a:solidFill>
                <a:latin typeface="微软雅黑" panose="020B0503020204020204" pitchFamily="34" charset="-122"/>
                <a:ea typeface="微软雅黑" panose="020B0503020204020204" pitchFamily="34" charset="-122"/>
              </a:rPr>
              <a:t>k</a:t>
            </a:r>
            <a:r>
              <a:rPr lang="zh-CN" altLang="en-US" dirty="0">
                <a:solidFill>
                  <a:srgbClr val="FFC000"/>
                </a:solidFill>
                <a:latin typeface="微软雅黑" panose="020B0503020204020204" pitchFamily="34" charset="-122"/>
                <a:ea typeface="微软雅黑" panose="020B0503020204020204" pitchFamily="34" charset="-122"/>
              </a:rPr>
              <a:t> </a:t>
            </a:r>
            <a:r>
              <a:rPr lang="en-US" altLang="zh-CN" dirty="0">
                <a:solidFill>
                  <a:srgbClr val="FFC000"/>
                </a:solidFill>
                <a:latin typeface="微软雅黑" panose="020B0503020204020204" pitchFamily="34" charset="-122"/>
                <a:ea typeface="微软雅黑" panose="020B0503020204020204" pitchFamily="34" charset="-122"/>
              </a:rPr>
              <a:t>+</a:t>
            </a:r>
            <a:r>
              <a:rPr lang="zh-CN" altLang="en-US" dirty="0">
                <a:solidFill>
                  <a:srgbClr val="FFC000"/>
                </a:solidFill>
                <a:latin typeface="微软雅黑" panose="020B0503020204020204" pitchFamily="34" charset="-122"/>
                <a:ea typeface="微软雅黑" panose="020B0503020204020204" pitchFamily="34" charset="-122"/>
              </a:rPr>
              <a:t> </a:t>
            </a:r>
            <a:r>
              <a:rPr lang="en-US" altLang="zh-CN" dirty="0">
                <a:solidFill>
                  <a:srgbClr val="FFC000"/>
                </a:solidFill>
                <a:latin typeface="微软雅黑" panose="020B0503020204020204" pitchFamily="34" charset="-122"/>
                <a:ea typeface="微软雅黑" panose="020B0503020204020204" pitchFamily="34" charset="-122"/>
              </a:rPr>
              <a:t>2</a:t>
            </a:r>
            <a:r>
              <a:rPr lang="zh-CN" altLang="en-US" dirty="0">
                <a:solidFill>
                  <a:srgbClr val="FFC000"/>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每次同时比较两个元素</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p:txBody>
      </p:sp>
      <p:sp>
        <p:nvSpPr>
          <p:cNvPr id="9" name="左大括号 8"/>
          <p:cNvSpPr/>
          <p:nvPr/>
        </p:nvSpPr>
        <p:spPr>
          <a:xfrm>
            <a:off x="4744698" y="2082204"/>
            <a:ext cx="373068" cy="459799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0" name="文本框 9"/>
              <p:cNvSpPr txBox="1"/>
              <p:nvPr/>
            </p:nvSpPr>
            <p:spPr>
              <a:xfrm>
                <a:off x="2248554" y="4030401"/>
                <a:ext cx="2405082" cy="701602"/>
              </a:xfrm>
              <a:prstGeom prst="rect">
                <a:avLst/>
              </a:prstGeom>
              <a:noFill/>
            </p:spPr>
            <p:txBody>
              <a:bodyPr wrap="none" rtlCol="0">
                <a:spAutoFit/>
              </a:bodyPr>
              <a:lstStyle/>
              <a:p>
                <a:r>
                  <a:rPr kumimoji="1" lang="zh-CN" altLang="en-US" sz="2800" dirty="0"/>
                  <a:t>比较次数：</a:t>
                </a:r>
                <a14:m>
                  <m:oMath xmlns:m="http://schemas.openxmlformats.org/officeDocument/2006/math">
                    <m:f>
                      <m:fPr>
                        <m:ctrlPr>
                          <a:rPr kumimoji="1" lang="en-US" altLang="zh-CN" sz="2800" b="0" i="1" smtClean="0">
                            <a:solidFill>
                              <a:srgbClr val="FF0000"/>
                            </a:solidFill>
                            <a:latin typeface="Cambria Math" panose="02040503050406030204" pitchFamily="18" charset="0"/>
                          </a:rPr>
                        </m:ctrlPr>
                      </m:fPr>
                      <m:num>
                        <m:r>
                          <a:rPr kumimoji="1" lang="en-US" altLang="zh-CN" sz="2800" b="0" i="1" smtClean="0">
                            <a:solidFill>
                              <a:srgbClr val="FF0000"/>
                            </a:solidFill>
                            <a:latin typeface="Cambria Math" panose="02040503050406030204" pitchFamily="18" charset="0"/>
                          </a:rPr>
                          <m:t>3</m:t>
                        </m:r>
                      </m:num>
                      <m:den>
                        <m:r>
                          <a:rPr kumimoji="1" lang="en-US" altLang="zh-CN" sz="2800" b="0" i="1" smtClean="0">
                            <a:solidFill>
                              <a:srgbClr val="FF0000"/>
                            </a:solidFill>
                            <a:latin typeface="Cambria Math" panose="02040503050406030204" pitchFamily="18" charset="0"/>
                          </a:rPr>
                          <m:t>2</m:t>
                        </m:r>
                      </m:den>
                    </m:f>
                    <m:r>
                      <a:rPr kumimoji="1" lang="en-US" altLang="zh-CN" sz="2800" b="0" i="1" smtClean="0">
                        <a:solidFill>
                          <a:srgbClr val="FF0000"/>
                        </a:solidFill>
                        <a:latin typeface="Cambria Math" panose="02040503050406030204" pitchFamily="18" charset="0"/>
                      </a:rPr>
                      <m:t>𝑛</m:t>
                    </m:r>
                  </m:oMath>
                </a14:m>
                <a:endParaRPr kumimoji="1" lang="zh-CN" altLang="en-US" sz="2800" dirty="0"/>
              </a:p>
            </p:txBody>
          </p:sp>
        </mc:Choice>
        <mc:Fallback>
          <p:sp>
            <p:nvSpPr>
              <p:cNvPr id="10" name="文本框 9"/>
              <p:cNvSpPr txBox="1">
                <a:spLocks noRot="1" noChangeAspect="1" noMove="1" noResize="1" noEditPoints="1" noAdjustHandles="1" noChangeArrowheads="1" noChangeShapeType="1" noTextEdit="1"/>
              </p:cNvSpPr>
              <p:nvPr/>
            </p:nvSpPr>
            <p:spPr>
              <a:xfrm>
                <a:off x="2248554" y="4030401"/>
                <a:ext cx="2405082" cy="701602"/>
              </a:xfrm>
              <a:prstGeom prst="rect">
                <a:avLst/>
              </a:prstGeom>
              <a:blipFill rotWithShape="1">
                <a:blip r:embed="rId2"/>
                <a:stretch>
                  <a:fillRect l="-1" t="-8" r="15" b="88"/>
                </a:stretch>
              </a:blipFill>
            </p:spPr>
            <p:txBody>
              <a:bodyPr/>
              <a:lstStyle/>
              <a:p>
                <a:r>
                  <a:rPr lang="zh-CN" altLang="en-US">
                    <a:noFill/>
                  </a:rPr>
                  <a:t> </a:t>
                </a:r>
              </a:p>
            </p:txBody>
          </p:sp>
        </mc:Fallback>
      </mc:AlternateContent>
      <p:sp>
        <p:nvSpPr>
          <p:cNvPr id="5" name="文本框 4"/>
          <p:cNvSpPr txBox="1"/>
          <p:nvPr/>
        </p:nvSpPr>
        <p:spPr>
          <a:xfrm>
            <a:off x="419695" y="5506211"/>
            <a:ext cx="4233941"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思考题：如果每次同时比较三个元素，能否进一步减少比较次数？</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280345"/>
                <a:ext cx="11387803" cy="2159300"/>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质数筛选的意义</a:t>
                </a:r>
                <a:r>
                  <a:rPr lang="zh-CN" altLang="en-US" sz="2400" dirty="0"/>
                  <a:t>：</a:t>
                </a:r>
                <a:endParaRPr lang="en-US" altLang="zh-CN" sz="2400" dirty="0"/>
              </a:p>
              <a:p>
                <a:pPr marL="800100" lvl="1" indent="-342900">
                  <a:buFont typeface="Arial" panose="020B0604020202020204" pitchFamily="34" charset="0"/>
                  <a:buChar char="•"/>
                </a:pPr>
                <a:r>
                  <a:rPr lang="zh-CN" altLang="en-US" sz="2400" b="0" i="0" dirty="0">
                    <a:solidFill>
                      <a:srgbClr val="121212"/>
                    </a:solidFill>
                    <a:effectLst/>
                    <a:latin typeface="-apple-system"/>
                  </a:rPr>
                  <a:t>质数是数论研究的基础</a:t>
                </a:r>
                <a:r>
                  <a:rPr lang="en-US" altLang="zh-CN" sz="2400" dirty="0">
                    <a:solidFill>
                      <a:srgbClr val="121212"/>
                    </a:solidFill>
                    <a:latin typeface="-apple-system"/>
                  </a:rPr>
                  <a:t>---</a:t>
                </a:r>
                <a:r>
                  <a:rPr lang="zh-CN" altLang="en-US" sz="2400" b="0" i="0" dirty="0">
                    <a:solidFill>
                      <a:srgbClr val="121212"/>
                    </a:solidFill>
                    <a:effectLst/>
                    <a:latin typeface="-apple-system"/>
                  </a:rPr>
                  <a:t>费马大定理、黎曼猜想等</a:t>
                </a:r>
                <a:endParaRPr lang="en-US" altLang="zh-CN" sz="1800" dirty="0">
                  <a:solidFill>
                    <a:srgbClr val="121212"/>
                  </a:solidFill>
                  <a:latin typeface="-apple-system"/>
                </a:endParaRPr>
              </a:p>
              <a:p>
                <a:pPr marL="800100" lvl="1" indent="-342900">
                  <a:buFont typeface="Arial" panose="020B0604020202020204" pitchFamily="34" charset="0"/>
                  <a:buChar char="•"/>
                </a:pPr>
                <a:r>
                  <a:rPr lang="zh-CN" altLang="en-US" sz="2400" dirty="0"/>
                  <a:t>质数在密码学中具有重要的应用</a:t>
                </a:r>
                <a:r>
                  <a:rPr lang="en-US" altLang="zh-CN" sz="2400" dirty="0"/>
                  <a:t>---RSA</a:t>
                </a:r>
                <a:r>
                  <a:rPr lang="zh-CN" altLang="en-US" sz="2400" dirty="0"/>
                  <a:t>加密算法基于质数的乘法和因数分解</a:t>
                </a:r>
                <a:endParaRPr lang="en-US" altLang="zh-CN" sz="2400" dirty="0"/>
              </a:p>
              <a:p>
                <a:pPr marL="800100" lvl="1" indent="-342900">
                  <a:buFont typeface="Arial" panose="020B0604020202020204" pitchFamily="34" charset="0"/>
                  <a:buChar char="•"/>
                </a:pPr>
                <a:r>
                  <a:rPr lang="zh-CN" altLang="en-US" sz="2400" dirty="0"/>
                  <a:t>算法设计中广泛使用了质数的概念和性质</a:t>
                </a:r>
                <a:r>
                  <a:rPr lang="en-US" altLang="zh-CN" sz="2400" dirty="0"/>
                  <a:t>---</a:t>
                </a:r>
                <a:r>
                  <a:rPr lang="zh-CN" altLang="en-US" sz="2400" dirty="0"/>
                  <a:t>哈希表、哈希函数等</a:t>
                </a:r>
                <a:endParaRPr lang="en-US" altLang="zh-CN" sz="2400" dirty="0"/>
              </a:p>
              <a:p>
                <a:pPr marL="800100" lvl="1" indent="-342900">
                  <a:buFont typeface="Arial" panose="020B0604020202020204" pitchFamily="34" charset="0"/>
                  <a:buChar char="•"/>
                </a:pPr>
                <a:endParaRPr lang="en-US" altLang="zh-CN" sz="2400" dirty="0"/>
              </a:p>
              <a:p>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280345"/>
                <a:ext cx="11387803" cy="2159300"/>
              </a:xfrm>
              <a:blipFill rotWithShape="1">
                <a:blip r:embed="rId1"/>
                <a:stretch>
                  <a:fillRect t="-214" r="3" b="-54029"/>
                </a:stretch>
              </a:blipFill>
            </p:spPr>
            <p:txBody>
              <a:bodyPr/>
              <a:lstStyle/>
              <a:p>
                <a:r>
                  <a:rPr lang="zh-CN" altLang="en-US">
                    <a:noFill/>
                  </a:rPr>
                  <a:t> </a:t>
                </a:r>
              </a:p>
            </p:txBody>
          </p:sp>
        </mc:Fallback>
      </mc:AlternateContent>
      <p:sp>
        <p:nvSpPr>
          <p:cNvPr id="15" name="文本框 14"/>
          <p:cNvSpPr txBox="1"/>
          <p:nvPr/>
        </p:nvSpPr>
        <p:spPr>
          <a:xfrm>
            <a:off x="1693413" y="3550723"/>
            <a:ext cx="9137650" cy="400110"/>
          </a:xfrm>
          <a:prstGeom prst="rect">
            <a:avLst/>
          </a:prstGeom>
          <a:noFill/>
          <a:ln>
            <a:solidFill>
              <a:srgbClr val="002060"/>
            </a:solidFill>
          </a:ln>
        </p:spPr>
        <p:txBody>
          <a:bodyPr wrap="square">
            <a:spAutoFit/>
          </a:bodyPr>
          <a:lstStyle/>
          <a:p>
            <a:pPr algn="ctr"/>
            <a:r>
              <a:rPr lang="zh-CN" altLang="en-US" sz="2000" b="0" i="0" dirty="0">
                <a:solidFill>
                  <a:srgbClr val="333333"/>
                </a:solidFill>
                <a:effectLst/>
                <a:latin typeface="微软雅黑" panose="020B0503020204020204" pitchFamily="34" charset="-122"/>
                <a:ea typeface="微软雅黑" panose="020B0503020204020204" pitchFamily="34" charset="-122"/>
              </a:rPr>
              <a:t>因特网梅森质数大搜索（</a:t>
            </a:r>
            <a:r>
              <a:rPr lang="en-GB" altLang="zh-CN" sz="2000" b="0" i="0" dirty="0">
                <a:solidFill>
                  <a:srgbClr val="333333"/>
                </a:solidFill>
                <a:effectLst/>
                <a:latin typeface="微软雅黑" panose="020B0503020204020204" pitchFamily="34" charset="-122"/>
                <a:ea typeface="微软雅黑" panose="020B0503020204020204" pitchFamily="34" charset="-122"/>
              </a:rPr>
              <a:t>GIMPS,</a:t>
            </a:r>
            <a:r>
              <a:rPr lang="zh-CN" altLang="en-US" sz="2000" b="0" i="0" dirty="0">
                <a:solidFill>
                  <a:srgbClr val="333333"/>
                </a:solidFill>
                <a:effectLst/>
                <a:latin typeface="微软雅黑" panose="020B0503020204020204" pitchFamily="34" charset="-122"/>
                <a:ea typeface="微软雅黑" panose="020B0503020204020204" pitchFamily="34" charset="-122"/>
              </a:rPr>
              <a:t> </a:t>
            </a:r>
            <a:r>
              <a:rPr lang="en-GB" altLang="zh-CN" sz="2000" b="0" i="0" dirty="0">
                <a:solidFill>
                  <a:srgbClr val="333333"/>
                </a:solidFill>
                <a:effectLst/>
                <a:latin typeface="微软雅黑" panose="020B0503020204020204" pitchFamily="34" charset="-122"/>
                <a:ea typeface="微软雅黑" panose="020B0503020204020204" pitchFamily="34" charset="-122"/>
              </a:rPr>
              <a:t>Great</a:t>
            </a:r>
            <a:r>
              <a:rPr lang="zh-CN" altLang="en-US" sz="2000" b="0" i="0" dirty="0">
                <a:solidFill>
                  <a:srgbClr val="333333"/>
                </a:solidFill>
                <a:effectLst/>
                <a:latin typeface="微软雅黑" panose="020B0503020204020204" pitchFamily="34" charset="-122"/>
                <a:ea typeface="微软雅黑" panose="020B0503020204020204" pitchFamily="34" charset="-122"/>
              </a:rPr>
              <a:t> </a:t>
            </a:r>
            <a:r>
              <a:rPr lang="en-GB" altLang="zh-CN" sz="2000" b="0" i="0" dirty="0">
                <a:solidFill>
                  <a:srgbClr val="333333"/>
                </a:solidFill>
                <a:effectLst/>
                <a:latin typeface="微软雅黑" panose="020B0503020204020204" pitchFamily="34" charset="-122"/>
                <a:ea typeface="微软雅黑" panose="020B0503020204020204" pitchFamily="34" charset="-122"/>
              </a:rPr>
              <a:t>Internet</a:t>
            </a:r>
            <a:r>
              <a:rPr lang="zh-CN" altLang="en-US" sz="2000" b="0" i="0" dirty="0">
                <a:solidFill>
                  <a:srgbClr val="333333"/>
                </a:solidFill>
                <a:effectLst/>
                <a:latin typeface="微软雅黑" panose="020B0503020204020204" pitchFamily="34" charset="-122"/>
                <a:ea typeface="微软雅黑" panose="020B0503020204020204" pitchFamily="34" charset="-122"/>
              </a:rPr>
              <a:t> </a:t>
            </a:r>
            <a:r>
              <a:rPr lang="en-GB" altLang="zh-CN" sz="2000" b="0" i="0" dirty="0">
                <a:solidFill>
                  <a:srgbClr val="333333"/>
                </a:solidFill>
                <a:effectLst/>
                <a:latin typeface="微软雅黑" panose="020B0503020204020204" pitchFamily="34" charset="-122"/>
                <a:ea typeface="微软雅黑" panose="020B0503020204020204" pitchFamily="34" charset="-122"/>
              </a:rPr>
              <a:t>Mersenne</a:t>
            </a:r>
            <a:r>
              <a:rPr lang="zh-CN" altLang="en-US" sz="2000" b="0" i="0" dirty="0">
                <a:solidFill>
                  <a:srgbClr val="333333"/>
                </a:solidFill>
                <a:effectLst/>
                <a:latin typeface="微软雅黑" panose="020B0503020204020204" pitchFamily="34" charset="-122"/>
                <a:ea typeface="微软雅黑" panose="020B0503020204020204" pitchFamily="34" charset="-122"/>
              </a:rPr>
              <a:t> </a:t>
            </a:r>
            <a:r>
              <a:rPr lang="en-GB" altLang="zh-CN" sz="2000" b="0" i="0" dirty="0">
                <a:solidFill>
                  <a:srgbClr val="333333"/>
                </a:solidFill>
                <a:effectLst/>
                <a:latin typeface="微软雅黑" panose="020B0503020204020204" pitchFamily="34" charset="-122"/>
                <a:ea typeface="微软雅黑" panose="020B0503020204020204" pitchFamily="34" charset="-122"/>
              </a:rPr>
              <a:t>Prime</a:t>
            </a:r>
            <a:r>
              <a:rPr lang="zh-CN" altLang="en-US" sz="2000" b="0" i="0" dirty="0">
                <a:solidFill>
                  <a:srgbClr val="333333"/>
                </a:solidFill>
                <a:effectLst/>
                <a:latin typeface="微软雅黑" panose="020B0503020204020204" pitchFamily="34" charset="-122"/>
                <a:ea typeface="微软雅黑" panose="020B0503020204020204" pitchFamily="34" charset="-122"/>
              </a:rPr>
              <a:t> </a:t>
            </a:r>
            <a:r>
              <a:rPr lang="en-GB" altLang="zh-CN" sz="2000" b="0" i="0" dirty="0">
                <a:solidFill>
                  <a:srgbClr val="333333"/>
                </a:solidFill>
                <a:effectLst/>
                <a:latin typeface="微软雅黑" panose="020B0503020204020204" pitchFamily="34" charset="-122"/>
                <a:ea typeface="微软雅黑" panose="020B0503020204020204" pitchFamily="34" charset="-122"/>
              </a:rPr>
              <a:t>Search</a:t>
            </a:r>
            <a:r>
              <a:rPr lang="zh-CN" altLang="en-GB" sz="2000" b="0" i="0" dirty="0">
                <a:solidFill>
                  <a:srgbClr val="333333"/>
                </a:solidFill>
                <a:effectLst/>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3708684" y="4195818"/>
            <a:ext cx="7873716" cy="923330"/>
          </a:xfrm>
          <a:prstGeom prst="rect">
            <a:avLst/>
          </a:prstGeom>
          <a:noFill/>
        </p:spPr>
        <p:txBody>
          <a:bodyPr wrap="square">
            <a:spAutoFit/>
          </a:bodyPr>
          <a:lstStyle/>
          <a:p>
            <a:pPr marL="285750" indent="-285750">
              <a:buFont typeface="Wingdings" panose="05000000000000000000" pitchFamily="2" charset="2"/>
              <a:buChar char="ü"/>
            </a:pPr>
            <a:r>
              <a:rPr lang="zh-CN" altLang="en-US" b="0" i="0" dirty="0">
                <a:solidFill>
                  <a:srgbClr val="222222"/>
                </a:solidFill>
                <a:effectLst/>
                <a:latin typeface="Arial" panose="020B0604020202020204" pitchFamily="34" charset="0"/>
              </a:rPr>
              <a:t>世界上第一个基于互联网的分布式计算项目，</a:t>
            </a:r>
            <a:r>
              <a:rPr lang="zh-CN" altLang="en-US" dirty="0">
                <a:solidFill>
                  <a:srgbClr val="333333"/>
                </a:solidFill>
                <a:latin typeface="Helvetica Neue" panose="02000503000000020004" pitchFamily="2" charset="0"/>
              </a:rPr>
              <a:t>参与者可自行</a:t>
            </a:r>
            <a:r>
              <a:rPr lang="zh-CN" altLang="en-US" b="0" i="0" dirty="0">
                <a:solidFill>
                  <a:srgbClr val="333333"/>
                </a:solidFill>
                <a:effectLst/>
                <a:latin typeface="Helvetica Neue" panose="02000503000000020004" pitchFamily="2" charset="0"/>
              </a:rPr>
              <a:t>下载</a:t>
            </a:r>
            <a:r>
              <a:rPr lang="en-GB" altLang="zh-CN" b="0" i="0" dirty="0">
                <a:solidFill>
                  <a:srgbClr val="333333"/>
                </a:solidFill>
                <a:effectLst/>
                <a:latin typeface="Helvetica Neue" panose="02000503000000020004" pitchFamily="2" charset="0"/>
              </a:rPr>
              <a:t>prime95</a:t>
            </a:r>
            <a:r>
              <a:rPr lang="zh-CN" altLang="en-US" b="0" i="0" dirty="0">
                <a:solidFill>
                  <a:srgbClr val="333333"/>
                </a:solidFill>
                <a:effectLst/>
                <a:latin typeface="Helvetica Neue" panose="02000503000000020004" pitchFamily="2" charset="0"/>
              </a:rPr>
              <a:t>和</a:t>
            </a:r>
            <a:r>
              <a:rPr lang="en-GB" altLang="zh-CN" b="0" i="0" dirty="0" err="1">
                <a:solidFill>
                  <a:srgbClr val="333333"/>
                </a:solidFill>
                <a:effectLst/>
                <a:latin typeface="Helvetica Neue" panose="02000503000000020004" pitchFamily="2" charset="0"/>
              </a:rPr>
              <a:t>MPrime</a:t>
            </a:r>
            <a:r>
              <a:rPr lang="zh-CN" altLang="en-US" b="0" i="0" dirty="0">
                <a:solidFill>
                  <a:srgbClr val="333333"/>
                </a:solidFill>
                <a:effectLst/>
                <a:latin typeface="Helvetica Neue" panose="02000503000000020004" pitchFamily="2" charset="0"/>
              </a:rPr>
              <a:t>软件（开放源代码）来搜索梅森</a:t>
            </a:r>
            <a:r>
              <a:rPr lang="zh-CN" altLang="en-US" dirty="0">
                <a:solidFill>
                  <a:srgbClr val="333333"/>
                </a:solidFill>
                <a:latin typeface="Helvetica Neue" panose="02000503000000020004" pitchFamily="2" charset="0"/>
              </a:rPr>
              <a:t>质数</a:t>
            </a:r>
            <a:r>
              <a:rPr lang="zh-CN" altLang="en-US" b="0" i="0" dirty="0">
                <a:solidFill>
                  <a:srgbClr val="333333"/>
                </a:solidFill>
                <a:effectLst/>
                <a:latin typeface="Helvetica Neue" panose="02000503000000020004" pitchFamily="2" charset="0"/>
              </a:rPr>
              <a:t>；</a:t>
            </a:r>
            <a:r>
              <a:rPr lang="zh-CN" altLang="en-US" b="0" i="0" dirty="0">
                <a:solidFill>
                  <a:srgbClr val="00B0F0"/>
                </a:solidFill>
                <a:effectLst/>
                <a:latin typeface="Helvetica Neue" panose="02000503000000020004" pitchFamily="2" charset="0"/>
              </a:rPr>
              <a:t>成功者可获</a:t>
            </a:r>
            <a:r>
              <a:rPr lang="en-US" altLang="zh-CN" b="0" i="0" dirty="0">
                <a:solidFill>
                  <a:srgbClr val="00B0F0"/>
                </a:solidFill>
                <a:effectLst/>
                <a:latin typeface="Helvetica Neue" panose="02000503000000020004" pitchFamily="2" charset="0"/>
              </a:rPr>
              <a:t>5-25</a:t>
            </a:r>
            <a:r>
              <a:rPr lang="zh-CN" altLang="en-US" b="0" i="0" dirty="0">
                <a:solidFill>
                  <a:srgbClr val="00B0F0"/>
                </a:solidFill>
                <a:effectLst/>
                <a:latin typeface="Helvetica Neue" panose="02000503000000020004" pitchFamily="2" charset="0"/>
              </a:rPr>
              <a:t>万美金的奖励！</a:t>
            </a:r>
            <a:endParaRPr lang="zh-CN" altLang="en-US" dirty="0">
              <a:solidFill>
                <a:srgbClr val="00B0F0"/>
              </a:solidFill>
            </a:endParaRPr>
          </a:p>
        </p:txBody>
      </p:sp>
      <p:sp>
        <p:nvSpPr>
          <p:cNvPr id="19" name="文本框 18"/>
          <p:cNvSpPr txBox="1"/>
          <p:nvPr/>
        </p:nvSpPr>
        <p:spPr>
          <a:xfrm>
            <a:off x="3708684" y="5133178"/>
            <a:ext cx="7276816" cy="646331"/>
          </a:xfrm>
          <a:prstGeom prst="rect">
            <a:avLst/>
          </a:prstGeom>
          <a:noFill/>
        </p:spPr>
        <p:txBody>
          <a:bodyPr wrap="square">
            <a:spAutoFit/>
          </a:bodyPr>
          <a:lstStyle/>
          <a:p>
            <a:pPr marL="285750" indent="-285750">
              <a:buFont typeface="Wingdings" panose="05000000000000000000" pitchFamily="2" charset="2"/>
              <a:buChar char="ü"/>
            </a:pPr>
            <a:r>
              <a:rPr lang="zh-CN" altLang="en-US" b="0" i="0" dirty="0">
                <a:solidFill>
                  <a:srgbClr val="222222"/>
                </a:solidFill>
                <a:effectLst/>
                <a:latin typeface="Arial" panose="020B0604020202020204" pitchFamily="34" charset="0"/>
              </a:rPr>
              <a:t>梅森</a:t>
            </a:r>
            <a:r>
              <a:rPr lang="zh-CN" altLang="en-US" dirty="0">
                <a:solidFill>
                  <a:srgbClr val="222222"/>
                </a:solidFill>
                <a:latin typeface="Arial" panose="020B0604020202020204" pitchFamily="34" charset="0"/>
              </a:rPr>
              <a:t>质数</a:t>
            </a:r>
            <a:r>
              <a:rPr lang="zh-CN" altLang="en-US" b="0" i="0" dirty="0">
                <a:solidFill>
                  <a:srgbClr val="222222"/>
                </a:solidFill>
                <a:effectLst/>
                <a:latin typeface="Arial" panose="020B0604020202020204" pitchFamily="34" charset="0"/>
              </a:rPr>
              <a:t>是可以被写成 </a:t>
            </a:r>
            <a:r>
              <a:rPr lang="en-US" altLang="zh-CN" b="0" i="0" dirty="0">
                <a:solidFill>
                  <a:srgbClr val="C00000"/>
                </a:solidFill>
                <a:effectLst/>
                <a:latin typeface="Arial" panose="020B0604020202020204" pitchFamily="34" charset="0"/>
              </a:rPr>
              <a:t>2</a:t>
            </a:r>
            <a:r>
              <a:rPr lang="en-US" altLang="zh-CN" b="0" i="0" baseline="30000" dirty="0">
                <a:solidFill>
                  <a:srgbClr val="C00000"/>
                </a:solidFill>
                <a:effectLst/>
                <a:latin typeface="Arial" panose="020B0604020202020204" pitchFamily="34" charset="0"/>
              </a:rPr>
              <a:t>n</a:t>
            </a:r>
            <a:r>
              <a:rPr lang="zh-CN" altLang="en-US" b="0" i="0" baseline="30000" dirty="0">
                <a:solidFill>
                  <a:srgbClr val="C00000"/>
                </a:solidFill>
                <a:effectLst/>
                <a:latin typeface="Arial" panose="020B0604020202020204" pitchFamily="34" charset="0"/>
              </a:rPr>
              <a:t> </a:t>
            </a:r>
            <a:r>
              <a:rPr lang="en-US" altLang="zh-CN" dirty="0">
                <a:solidFill>
                  <a:srgbClr val="C00000"/>
                </a:solidFill>
                <a:latin typeface="Arial" panose="020B0604020202020204" pitchFamily="34" charset="0"/>
              </a:rPr>
              <a:t>–</a:t>
            </a:r>
            <a:r>
              <a:rPr lang="zh-CN" altLang="en-US" dirty="0">
                <a:solidFill>
                  <a:srgbClr val="C00000"/>
                </a:solidFill>
                <a:latin typeface="Arial" panose="020B0604020202020204" pitchFamily="34" charset="0"/>
              </a:rPr>
              <a:t> </a:t>
            </a:r>
            <a:r>
              <a:rPr lang="en-US" altLang="zh-CN" dirty="0">
                <a:solidFill>
                  <a:srgbClr val="C00000"/>
                </a:solidFill>
                <a:latin typeface="Arial" panose="020B0604020202020204" pitchFamily="34" charset="0"/>
              </a:rPr>
              <a:t>1</a:t>
            </a:r>
            <a:r>
              <a:rPr lang="zh-CN" altLang="en-US" dirty="0">
                <a:solidFill>
                  <a:srgbClr val="222222"/>
                </a:solidFill>
                <a:latin typeface="Arial" panose="020B0604020202020204" pitchFamily="34" charset="0"/>
              </a:rPr>
              <a:t>形式的质数，</a:t>
            </a:r>
            <a:r>
              <a:rPr lang="zh-CN" altLang="en-US" b="0" i="0" dirty="0">
                <a:solidFill>
                  <a:srgbClr val="222222"/>
                </a:solidFill>
                <a:effectLst/>
                <a:latin typeface="Arial" panose="020B0604020202020204" pitchFamily="34" charset="0"/>
              </a:rPr>
              <a:t>以</a:t>
            </a:r>
            <a:r>
              <a:rPr lang="en-US" altLang="zh-CN" b="0" i="0" dirty="0">
                <a:solidFill>
                  <a:srgbClr val="222222"/>
                </a:solidFill>
                <a:effectLst/>
                <a:latin typeface="Arial" panose="020B0604020202020204" pitchFamily="34" charset="0"/>
              </a:rPr>
              <a:t>17 </a:t>
            </a:r>
            <a:r>
              <a:rPr lang="zh-CN" altLang="en-US" b="0" i="0" dirty="0">
                <a:solidFill>
                  <a:srgbClr val="222222"/>
                </a:solidFill>
                <a:effectLst/>
                <a:latin typeface="Arial" panose="020B0604020202020204" pitchFamily="34" charset="0"/>
              </a:rPr>
              <a:t>世纪的法国数学家马丁</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梅森命名</a:t>
            </a:r>
            <a:endParaRPr lang="zh-CN" altLang="en-US" dirty="0"/>
          </a:p>
        </p:txBody>
      </p:sp>
      <p:sp>
        <p:nvSpPr>
          <p:cNvPr id="21" name="文本框 20"/>
          <p:cNvSpPr txBox="1"/>
          <p:nvPr/>
        </p:nvSpPr>
        <p:spPr>
          <a:xfrm>
            <a:off x="3708684" y="5824934"/>
            <a:ext cx="7276816" cy="646331"/>
          </a:xfrm>
          <a:prstGeom prst="rect">
            <a:avLst/>
          </a:prstGeom>
          <a:noFill/>
        </p:spPr>
        <p:txBody>
          <a:bodyPr wrap="square">
            <a:spAutoFit/>
          </a:bodyPr>
          <a:lstStyle/>
          <a:p>
            <a:pPr marL="285750" indent="-285750">
              <a:buFont typeface="Wingdings" panose="05000000000000000000" pitchFamily="2" charset="2"/>
              <a:buChar char="ü"/>
            </a:pPr>
            <a:r>
              <a:rPr lang="zh-CN" altLang="en-US" b="0" i="0" dirty="0">
                <a:solidFill>
                  <a:srgbClr val="333333"/>
                </a:solidFill>
                <a:effectLst/>
                <a:latin typeface="MicrosoftYaHei"/>
              </a:rPr>
              <a:t>中国数学家周海中于</a:t>
            </a:r>
            <a:r>
              <a:rPr lang="en-US" altLang="zh-CN" b="0" i="0" dirty="0">
                <a:solidFill>
                  <a:srgbClr val="333333"/>
                </a:solidFill>
                <a:effectLst/>
                <a:latin typeface="MicrosoftYaHei"/>
              </a:rPr>
              <a:t>1992</a:t>
            </a:r>
            <a:r>
              <a:rPr lang="zh-CN" altLang="en-US" b="0" i="0" dirty="0">
                <a:solidFill>
                  <a:srgbClr val="333333"/>
                </a:solidFill>
                <a:effectLst/>
                <a:latin typeface="MicrosoftYaHei"/>
              </a:rPr>
              <a:t>年首次给出了梅森</a:t>
            </a:r>
            <a:r>
              <a:rPr lang="zh-CN" altLang="en-US" dirty="0">
                <a:solidFill>
                  <a:srgbClr val="333333"/>
                </a:solidFill>
                <a:latin typeface="MicrosoftYaHei"/>
              </a:rPr>
              <a:t>质数</a:t>
            </a:r>
            <a:r>
              <a:rPr lang="zh-CN" altLang="en-US" b="0" i="0" dirty="0">
                <a:solidFill>
                  <a:srgbClr val="333333"/>
                </a:solidFill>
                <a:effectLst/>
                <a:latin typeface="MicrosoftYaHei"/>
              </a:rPr>
              <a:t>分布的</a:t>
            </a:r>
            <a:r>
              <a:rPr lang="zh-CN" altLang="en-US" b="0" i="0" dirty="0">
                <a:solidFill>
                  <a:srgbClr val="009999"/>
                </a:solidFill>
                <a:effectLst/>
                <a:latin typeface="MicrosoftYaHei"/>
              </a:rPr>
              <a:t>准确表达式</a:t>
            </a:r>
            <a:r>
              <a:rPr lang="zh-CN" altLang="en-US" b="0" i="0" dirty="0">
                <a:solidFill>
                  <a:srgbClr val="333333"/>
                </a:solidFill>
                <a:effectLst/>
                <a:latin typeface="MicrosoftYaHei"/>
              </a:rPr>
              <a:t>，被国际上命名为“周氏猜测”</a:t>
            </a:r>
            <a:endParaRPr lang="zh-CN" alt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8150" y="4076123"/>
            <a:ext cx="1695450" cy="2395142"/>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p:cNvSpPr txBox="1"/>
          <p:nvPr/>
        </p:nvSpPr>
        <p:spPr>
          <a:xfrm>
            <a:off x="1693413" y="6509126"/>
            <a:ext cx="1822450" cy="369332"/>
          </a:xfrm>
          <a:prstGeom prst="rect">
            <a:avLst/>
          </a:prstGeom>
          <a:noFill/>
        </p:spPr>
        <p:txBody>
          <a:bodyPr wrap="square">
            <a:spAutoFit/>
          </a:bodyPr>
          <a:lstStyle/>
          <a:p>
            <a:r>
              <a:rPr lang="zh-CN" altLang="en-US" b="0" i="0" dirty="0">
                <a:solidFill>
                  <a:srgbClr val="222222"/>
                </a:solidFill>
                <a:effectLst/>
                <a:latin typeface="Arial" panose="020B0604020202020204" pitchFamily="34" charset="0"/>
              </a:rPr>
              <a:t>日本</a:t>
            </a:r>
            <a:r>
              <a:rPr lang="zh-CN" altLang="en-US" dirty="0">
                <a:solidFill>
                  <a:srgbClr val="222222"/>
                </a:solidFill>
                <a:latin typeface="Arial" panose="020B0604020202020204" pitchFamily="34" charset="0"/>
              </a:rPr>
              <a:t>彩虹出版社</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1" cstate="print"/>
          <a:srcRect/>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2" cstate="print"/>
          <a:srcRect/>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167428" y="3439840"/>
            <a:ext cx="3857146" cy="769441"/>
          </a:xfrm>
          <a:prstGeom prst="rect">
            <a:avLst/>
          </a:prstGeom>
        </p:spPr>
        <p:txBody>
          <a:bodyPr wrap="none">
            <a:spAutoFit/>
          </a:bodyPr>
          <a:lstStyle/>
          <a:p>
            <a:pPr algn="ctr"/>
            <a:r>
              <a:rPr lang="en-US"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11.1 </a:t>
            </a: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静态查找</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4588217" y="2445722"/>
            <a:ext cx="3015569"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查找</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林劼</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文本框 30"/>
          <p:cNvSpPr txBox="1"/>
          <p:nvPr/>
        </p:nvSpPr>
        <p:spPr>
          <a:xfrm>
            <a:off x="3016738" y="5305446"/>
            <a:ext cx="6158524" cy="423545"/>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电子科技大学</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rotWithShape="1">
          <a:blip r:embed="rId3" cstate="print"/>
          <a:srcRect/>
          <a:stretch>
            <a:fillRect/>
          </a:stretch>
        </p:blipFill>
        <p:spPr>
          <a:xfrm>
            <a:off x="1019425" y="4784103"/>
            <a:ext cx="9165288" cy="25469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899"/>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280345"/>
                <a:ext cx="11387803" cy="2159300"/>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质数筛选的意义</a:t>
                </a:r>
                <a:r>
                  <a:rPr lang="zh-CN" altLang="en-US" sz="2400" dirty="0"/>
                  <a:t>：</a:t>
                </a:r>
                <a:endParaRPr lang="en-US" altLang="zh-CN" sz="2400" dirty="0"/>
              </a:p>
              <a:p>
                <a:pPr marL="800100" lvl="1" indent="-342900">
                  <a:buFont typeface="Arial" panose="020B0604020202020204" pitchFamily="34" charset="0"/>
                  <a:buChar char="•"/>
                </a:pPr>
                <a:r>
                  <a:rPr lang="zh-CN" altLang="en-US" sz="2400" b="0" i="0" dirty="0">
                    <a:solidFill>
                      <a:srgbClr val="121212"/>
                    </a:solidFill>
                    <a:effectLst/>
                    <a:latin typeface="-apple-system"/>
                  </a:rPr>
                  <a:t>质数是数论研究的基础</a:t>
                </a:r>
                <a:r>
                  <a:rPr lang="en-US" altLang="zh-CN" sz="2400" dirty="0">
                    <a:solidFill>
                      <a:srgbClr val="121212"/>
                    </a:solidFill>
                    <a:latin typeface="-apple-system"/>
                  </a:rPr>
                  <a:t>---</a:t>
                </a:r>
                <a:r>
                  <a:rPr lang="zh-CN" altLang="en-US" sz="2400" b="0" i="0" dirty="0">
                    <a:solidFill>
                      <a:srgbClr val="121212"/>
                    </a:solidFill>
                    <a:effectLst/>
                    <a:latin typeface="-apple-system"/>
                  </a:rPr>
                  <a:t>费马大定理、黎曼猜想等</a:t>
                </a:r>
                <a:endParaRPr lang="en-US" altLang="zh-CN" sz="1800" dirty="0">
                  <a:solidFill>
                    <a:srgbClr val="121212"/>
                  </a:solidFill>
                  <a:latin typeface="-apple-system"/>
                </a:endParaRPr>
              </a:p>
              <a:p>
                <a:pPr marL="800100" lvl="1" indent="-342900">
                  <a:buFont typeface="Arial" panose="020B0604020202020204" pitchFamily="34" charset="0"/>
                  <a:buChar char="•"/>
                </a:pPr>
                <a:r>
                  <a:rPr lang="zh-CN" altLang="en-US" sz="2400" dirty="0"/>
                  <a:t>质数在密码学中具有重要的应用</a:t>
                </a:r>
                <a:r>
                  <a:rPr lang="en-US" altLang="zh-CN" sz="2400" dirty="0"/>
                  <a:t>---RSA</a:t>
                </a:r>
                <a:r>
                  <a:rPr lang="zh-CN" altLang="en-US" sz="2400" dirty="0"/>
                  <a:t>加密算法基于质数的乘法和因数分解</a:t>
                </a:r>
                <a:endParaRPr lang="en-US" altLang="zh-CN" sz="2400" dirty="0"/>
              </a:p>
              <a:p>
                <a:pPr marL="800100" lvl="1" indent="-342900">
                  <a:buFont typeface="Arial" panose="020B0604020202020204" pitchFamily="34" charset="0"/>
                  <a:buChar char="•"/>
                </a:pPr>
                <a:r>
                  <a:rPr lang="zh-CN" altLang="en-US" sz="2400" dirty="0"/>
                  <a:t>算法设计中广泛使用了质数的概念和性质</a:t>
                </a:r>
                <a:r>
                  <a:rPr lang="en-US" altLang="zh-CN" sz="2400" dirty="0"/>
                  <a:t>---</a:t>
                </a:r>
                <a:r>
                  <a:rPr lang="zh-CN" altLang="en-US" sz="2400" dirty="0"/>
                  <a:t>哈希表、哈希函数等</a:t>
                </a:r>
                <a:endParaRPr lang="en-US" altLang="zh-CN" sz="2400" dirty="0"/>
              </a:p>
              <a:p>
                <a:pPr marL="800100" lvl="1" indent="-342900">
                  <a:buFont typeface="Arial" panose="020B0604020202020204" pitchFamily="34" charset="0"/>
                  <a:buChar char="•"/>
                </a:pPr>
                <a:endParaRPr lang="en-US" altLang="zh-CN" sz="2400" dirty="0"/>
              </a:p>
              <a:p>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280345"/>
                <a:ext cx="11387803" cy="2159300"/>
              </a:xfrm>
              <a:blipFill rotWithShape="1">
                <a:blip r:embed="rId1"/>
                <a:stretch>
                  <a:fillRect t="-214" r="3" b="-54029"/>
                </a:stretch>
              </a:blipFill>
            </p:spPr>
            <p:txBody>
              <a:bodyPr/>
              <a:lstStyle/>
              <a:p>
                <a:r>
                  <a:rPr lang="zh-CN" altLang="en-US">
                    <a:noFill/>
                  </a:rPr>
                  <a:t> </a:t>
                </a:r>
              </a:p>
            </p:txBody>
          </p:sp>
        </mc:Fallback>
      </mc:AlternateContent>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954" y="3897910"/>
            <a:ext cx="1695450" cy="239514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4147688" y="3365500"/>
            <a:ext cx="6190112" cy="3492500"/>
          </a:xfrm>
          <a:prstGeom prst="rect">
            <a:avLst/>
          </a:prstGeom>
          <a:ln>
            <a:solidFill>
              <a:srgbClr val="009999"/>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endParaRPr lang="en-US" altLang="zh-CN" sz="2400" dirty="0"/>
              </a:p>
              <a:p>
                <a:pPr marL="342900" indent="-342900">
                  <a:buFont typeface="Arial" panose="020B0604020202020204" pitchFamily="34" charset="0"/>
                  <a:buChar char="•"/>
                </a:pPr>
                <a:r>
                  <a:rPr lang="zh-CN" altLang="en-US" sz="2400" b="1" dirty="0">
                    <a:solidFill>
                      <a:schemeClr val="bg1">
                        <a:lumMod val="50000"/>
                      </a:schemeClr>
                    </a:solidFill>
                  </a:rPr>
                  <a:t>算法</a:t>
                </a:r>
                <a:r>
                  <a:rPr lang="en-US" altLang="zh-CN" sz="2400" b="1" dirty="0">
                    <a:solidFill>
                      <a:schemeClr val="bg1">
                        <a:lumMod val="50000"/>
                      </a:schemeClr>
                    </a:solidFill>
                  </a:rPr>
                  <a:t>1</a:t>
                </a:r>
                <a:r>
                  <a:rPr lang="zh-CN" altLang="en-US" sz="2400" dirty="0">
                    <a:solidFill>
                      <a:schemeClr val="bg1">
                        <a:lumMod val="50000"/>
                      </a:schemeClr>
                    </a:solidFill>
                  </a:rPr>
                  <a:t>：试除法</a:t>
                </a:r>
                <a:endParaRPr lang="en-US" altLang="zh-CN" sz="2400" dirty="0">
                  <a:solidFill>
                    <a:schemeClr val="bg1">
                      <a:lumMod val="50000"/>
                    </a:schemeClr>
                  </a:solidFill>
                </a:endParaRP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b="1" dirty="0"/>
                  <a:t>算法</a:t>
                </a:r>
                <a:r>
                  <a:rPr lang="en-US" altLang="zh-CN" sz="2400" b="1" dirty="0"/>
                  <a:t>2</a:t>
                </a:r>
                <a:r>
                  <a:rPr lang="zh-CN" altLang="en-US" sz="2400" dirty="0"/>
                  <a:t>：埃氏筛选法</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b="1" dirty="0"/>
                  <a:t>*算法</a:t>
                </a:r>
                <a:r>
                  <a:rPr lang="en-US" altLang="zh-CN" sz="2400" b="1" dirty="0"/>
                  <a:t>3</a:t>
                </a:r>
                <a:r>
                  <a:rPr lang="zh-CN" altLang="en-US" sz="2400" dirty="0"/>
                  <a:t>：合数限定法 </a:t>
                </a:r>
                <a:endParaRPr lang="en-US" altLang="zh-CN" sz="2400" dirty="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b="1" dirty="0"/>
                  <a:t>*算法</a:t>
                </a:r>
                <a:r>
                  <a:rPr lang="en-US" altLang="zh-CN" sz="2400" b="1" dirty="0"/>
                  <a:t>4</a:t>
                </a:r>
                <a:r>
                  <a:rPr lang="zh-CN" altLang="en-US" sz="2400" dirty="0"/>
                  <a:t>：欧拉筛选法   </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5" name="文本框 4"/>
          <p:cNvSpPr txBox="1"/>
          <p:nvPr/>
        </p:nvSpPr>
        <p:spPr>
          <a:xfrm>
            <a:off x="2616985" y="2777428"/>
            <a:ext cx="3810659" cy="400110"/>
          </a:xfrm>
          <a:prstGeom prst="rect">
            <a:avLst/>
          </a:prstGeom>
          <a:noFill/>
        </p:spPr>
        <p:txBody>
          <a:bodyPr wrap="none" rtlCol="0">
            <a:spAutoFit/>
          </a:bodyPr>
          <a:lstStyle/>
          <a:p>
            <a:r>
              <a:rPr kumimoji="1" lang="en-US" altLang="zh-CN" sz="2000" dirty="0">
                <a:solidFill>
                  <a:srgbClr val="00B0F0"/>
                </a:solidFill>
              </a:rPr>
              <a:t>---</a:t>
            </a:r>
            <a:r>
              <a:rPr kumimoji="1" lang="zh-CN" altLang="en-US" sz="2000" dirty="0">
                <a:solidFill>
                  <a:srgbClr val="00B0F0"/>
                </a:solidFill>
              </a:rPr>
              <a:t> 数学原理，小学生都会  </a:t>
            </a:r>
            <a:r>
              <a:rPr kumimoji="1" lang="en-US" altLang="zh-CN" sz="2000" dirty="0">
                <a:solidFill>
                  <a:srgbClr val="00B0F0"/>
                </a:solidFill>
              </a:rPr>
              <a:t>(^_^)</a:t>
            </a:r>
            <a:endParaRPr kumimoji="1" lang="zh-CN" altLang="en-US" sz="2000" dirty="0">
              <a:solidFill>
                <a:srgbClr val="00B0F0"/>
              </a:solidFill>
            </a:endParaRPr>
          </a:p>
        </p:txBody>
      </p:sp>
      <mc:AlternateContent xmlns:mc="http://schemas.openxmlformats.org/markup-compatibility/2006">
        <mc:Choice xmlns:a14="http://schemas.microsoft.com/office/drawing/2010/main" Requires="a14">
          <p:sp>
            <p:nvSpPr>
              <p:cNvPr id="7" name="文本框 6"/>
              <p:cNvSpPr txBox="1"/>
              <p:nvPr/>
            </p:nvSpPr>
            <p:spPr>
              <a:xfrm>
                <a:off x="3820071" y="2361613"/>
                <a:ext cx="2348785" cy="372410"/>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时间复杂度：</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ad>
                      <m:radPr>
                        <m:degHide m:val="on"/>
                        <m:ctrlPr>
                          <a:rPr kumimoji="1" lang="en-US" altLang="zh-CN" b="0" i="1" smtClean="0">
                            <a:latin typeface="Cambria Math" panose="02040503050406030204" pitchFamily="18" charset="0"/>
                          </a:rPr>
                        </m:ctrlPr>
                      </m:radPr>
                      <m:deg/>
                      <m:e>
                        <m:r>
                          <a:rPr kumimoji="1" lang="en-US" altLang="zh-CN" b="0" i="1" smtClean="0">
                            <a:latin typeface="Cambria Math" panose="02040503050406030204" pitchFamily="18" charset="0"/>
                          </a:rPr>
                          <m:t>𝑛</m:t>
                        </m:r>
                      </m:e>
                    </m:rad>
                    <m:r>
                      <a:rPr kumimoji="1" lang="en-US" altLang="zh-CN" b="0" i="1" smtClean="0">
                        <a:latin typeface="Cambria Math" panose="02040503050406030204" pitchFamily="18" charset="0"/>
                      </a:rPr>
                      <m:t>)</m:t>
                    </m:r>
                  </m:oMath>
                </a14:m>
                <a:endParaRPr kumimoji="1" lang="zh-CN" altLang="en-US"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820071" y="2361613"/>
                <a:ext cx="2348785" cy="372410"/>
              </a:xfrm>
              <a:prstGeom prst="rect">
                <a:avLst/>
              </a:prstGeom>
              <a:blipFill rotWithShape="1">
                <a:blip r:embed="rId2"/>
                <a:stretch>
                  <a:fillRect l="-23" t="-13" r="20" b="93"/>
                </a:stretch>
              </a:blipFill>
            </p:spPr>
            <p:txBody>
              <a:bodyPr/>
              <a:lstStyle/>
              <a:p>
                <a:r>
                  <a:rPr lang="zh-CN" altLang="en-US">
                    <a:noFill/>
                  </a:rPr>
                  <a:t> </a:t>
                </a:r>
              </a:p>
            </p:txBody>
          </p:sp>
        </mc:Fallback>
      </mc:AlternateContent>
      <p:sp>
        <p:nvSpPr>
          <p:cNvPr id="8" name="文本框 7"/>
          <p:cNvSpPr txBox="1"/>
          <p:nvPr/>
        </p:nvSpPr>
        <p:spPr>
          <a:xfrm>
            <a:off x="2616985" y="3672058"/>
            <a:ext cx="5864106" cy="400110"/>
          </a:xfrm>
          <a:prstGeom prst="rect">
            <a:avLst/>
          </a:prstGeom>
          <a:noFill/>
        </p:spPr>
        <p:txBody>
          <a:bodyPr wrap="none" rtlCol="0">
            <a:spAutoFit/>
          </a:bodyPr>
          <a:lstStyle/>
          <a:p>
            <a:r>
              <a:rPr kumimoji="1" lang="en-US" altLang="zh-CN" sz="2000" dirty="0">
                <a:solidFill>
                  <a:srgbClr val="009999"/>
                </a:solidFill>
              </a:rPr>
              <a:t>---</a:t>
            </a:r>
            <a:r>
              <a:rPr kumimoji="1" lang="zh-CN" altLang="en-US" sz="2000" dirty="0">
                <a:solidFill>
                  <a:srgbClr val="009999"/>
                </a:solidFill>
              </a:rPr>
              <a:t> 不是最优，但最为经典，算法简洁，使用广泛！</a:t>
            </a:r>
            <a:endParaRPr kumimoji="1" lang="zh-CN" altLang="en-US" sz="2000" dirty="0">
              <a:solidFill>
                <a:srgbClr val="009999"/>
              </a:solidFill>
            </a:endParaRPr>
          </a:p>
        </p:txBody>
      </p:sp>
      <mc:AlternateContent xmlns:mc="http://schemas.openxmlformats.org/markup-compatibility/2006">
        <mc:Choice xmlns:a14="http://schemas.microsoft.com/office/drawing/2010/main" Requires="a14">
          <p:sp>
            <p:nvSpPr>
              <p:cNvPr id="9" name="文本框 8"/>
              <p:cNvSpPr txBox="1"/>
              <p:nvPr/>
            </p:nvSpPr>
            <p:spPr>
              <a:xfrm>
                <a:off x="3820355" y="3283162"/>
                <a:ext cx="3064429"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时间复杂度：</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zh-CN" altLang="en-US" b="0" i="0" smtClean="0">
                        <a:latin typeface="Cambria Math" panose="02040503050406030204" pitchFamily="18" charset="0"/>
                      </a:rPr>
                      <m:t> </m:t>
                    </m:r>
                    <m:r>
                      <m:rPr>
                        <m:sty m:val="p"/>
                      </m:rPr>
                      <a:rPr kumimoji="1" lang="en-US" altLang="zh-CN" b="0" i="0" smtClean="0">
                        <a:latin typeface="Cambria Math" panose="02040503050406030204" pitchFamily="18" charset="0"/>
                      </a:rPr>
                      <m:t>loglog</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oMath>
                </a14:m>
                <a:endParaRPr kumimoji="1" lang="zh-CN" altLang="en-US"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3820355" y="3283162"/>
                <a:ext cx="3064429" cy="369332"/>
              </a:xfrm>
              <a:prstGeom prst="rect">
                <a:avLst/>
              </a:prstGeom>
              <a:blipFill rotWithShape="1">
                <a:blip r:embed="rId3"/>
                <a:stretch>
                  <a:fillRect l="-6" t="-57" r="4" b="1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820071" y="4197356"/>
                <a:ext cx="2060179"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时间复杂度：</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oMath>
                </a14:m>
                <a:endParaRPr kumimoji="1" lang="zh-CN" altLang="en-US" dirty="0">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3820071" y="4197356"/>
                <a:ext cx="2060179" cy="369332"/>
              </a:xfrm>
              <a:prstGeom prst="rect">
                <a:avLst/>
              </a:prstGeom>
              <a:blipFill rotWithShape="1">
                <a:blip r:embed="rId4"/>
                <a:stretch>
                  <a:fillRect l="-27" t="-2" r="7" b="109"/>
                </a:stretch>
              </a:blipFill>
            </p:spPr>
            <p:txBody>
              <a:bodyPr/>
              <a:lstStyle/>
              <a:p>
                <a:r>
                  <a:rPr lang="zh-CN" altLang="en-US">
                    <a:noFill/>
                  </a:rPr>
                  <a:t> </a:t>
                </a:r>
              </a:p>
            </p:txBody>
          </p:sp>
        </mc:Fallback>
      </mc:AlternateContent>
      <p:sp>
        <p:nvSpPr>
          <p:cNvPr id="11" name="文本框 10"/>
          <p:cNvSpPr txBox="1"/>
          <p:nvPr/>
        </p:nvSpPr>
        <p:spPr>
          <a:xfrm>
            <a:off x="2616985" y="4625056"/>
            <a:ext cx="5838458" cy="400110"/>
          </a:xfrm>
          <a:prstGeom prst="rect">
            <a:avLst/>
          </a:prstGeom>
          <a:noFill/>
        </p:spPr>
        <p:txBody>
          <a:bodyPr wrap="none" rtlCol="0">
            <a:spAutoFit/>
          </a:bodyPr>
          <a:lstStyle/>
          <a:p>
            <a:r>
              <a:rPr kumimoji="1" lang="en-US" altLang="zh-CN" sz="2000" dirty="0">
                <a:solidFill>
                  <a:srgbClr val="FF9933"/>
                </a:solidFill>
              </a:rPr>
              <a:t>---</a:t>
            </a:r>
            <a:r>
              <a:rPr kumimoji="1" lang="zh-CN" altLang="en-US" sz="2000" dirty="0">
                <a:solidFill>
                  <a:srgbClr val="FF9933"/>
                </a:solidFill>
              </a:rPr>
              <a:t> 时间最优，但空间复杂度高，自研算法</a:t>
            </a:r>
            <a:r>
              <a:rPr kumimoji="1" lang="en-US" altLang="zh-CN" sz="2000" dirty="0">
                <a:solidFill>
                  <a:srgbClr val="FF9933"/>
                </a:solidFill>
              </a:rPr>
              <a:t>(@~_~@)</a:t>
            </a:r>
            <a:endParaRPr kumimoji="1" lang="zh-CN" altLang="en-US" sz="2000" dirty="0">
              <a:solidFill>
                <a:srgbClr val="FF9933"/>
              </a:solidFill>
            </a:endParaRPr>
          </a:p>
        </p:txBody>
      </p:sp>
      <mc:AlternateContent xmlns:mc="http://schemas.openxmlformats.org/markup-compatibility/2006">
        <mc:Choice xmlns:a14="http://schemas.microsoft.com/office/drawing/2010/main" Requires="a14">
          <p:sp>
            <p:nvSpPr>
              <p:cNvPr id="12" name="文本框 11"/>
              <p:cNvSpPr txBox="1"/>
              <p:nvPr/>
            </p:nvSpPr>
            <p:spPr>
              <a:xfrm>
                <a:off x="3820355" y="5124676"/>
                <a:ext cx="2060179"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时间复杂度：</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oMath>
                </a14:m>
                <a:endParaRPr kumimoji="1" lang="zh-CN" altLang="en-US"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3820355" y="5124676"/>
                <a:ext cx="2060179" cy="369332"/>
              </a:xfrm>
              <a:prstGeom prst="rect">
                <a:avLst/>
              </a:prstGeom>
              <a:blipFill rotWithShape="1">
                <a:blip r:embed="rId4"/>
                <a:stretch>
                  <a:fillRect l="-9" t="-61" r="21" b="169"/>
                </a:stretch>
              </a:blipFill>
            </p:spPr>
            <p:txBody>
              <a:bodyPr/>
              <a:lstStyle/>
              <a:p>
                <a:r>
                  <a:rPr lang="zh-CN" altLang="en-US">
                    <a:noFill/>
                  </a:rPr>
                  <a:t> </a:t>
                </a:r>
              </a:p>
            </p:txBody>
          </p:sp>
        </mc:Fallback>
      </mc:AlternateContent>
      <p:sp>
        <p:nvSpPr>
          <p:cNvPr id="13" name="文本框 12"/>
          <p:cNvSpPr txBox="1"/>
          <p:nvPr/>
        </p:nvSpPr>
        <p:spPr>
          <a:xfrm>
            <a:off x="2616984" y="5611884"/>
            <a:ext cx="7160935" cy="400110"/>
          </a:xfrm>
          <a:prstGeom prst="rect">
            <a:avLst/>
          </a:prstGeom>
          <a:noFill/>
        </p:spPr>
        <p:txBody>
          <a:bodyPr wrap="none" rtlCol="0">
            <a:spAutoFit/>
          </a:bodyPr>
          <a:lstStyle/>
          <a:p>
            <a:r>
              <a:rPr kumimoji="1" lang="en-US" altLang="zh-CN" sz="2000" dirty="0">
                <a:solidFill>
                  <a:srgbClr val="0070C0"/>
                </a:solidFill>
              </a:rPr>
              <a:t>---</a:t>
            </a:r>
            <a:r>
              <a:rPr kumimoji="1" lang="zh-CN" altLang="en-US" sz="2000" dirty="0">
                <a:solidFill>
                  <a:srgbClr val="0070C0"/>
                </a:solidFill>
              </a:rPr>
              <a:t> 大师原创，时间最优，且</a:t>
            </a:r>
            <a:r>
              <a:rPr kumimoji="1" lang="en-US" altLang="zh-CN" sz="2000" dirty="0">
                <a:solidFill>
                  <a:srgbClr val="0070C0"/>
                </a:solidFill>
              </a:rPr>
              <a:t> n</a:t>
            </a:r>
            <a:r>
              <a:rPr kumimoji="1" lang="zh-CN" altLang="en-US" sz="2000" dirty="0">
                <a:solidFill>
                  <a:srgbClr val="0070C0"/>
                </a:solidFill>
              </a:rPr>
              <a:t> 越大效率越好，但算法较复杂！</a:t>
            </a:r>
            <a:endParaRPr kumimoji="1" lang="zh-CN" alt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checkerboard(across)">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402098" y="1156344"/>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1</a:t>
                </a:r>
                <a:r>
                  <a:rPr lang="zh-CN" altLang="en-US" sz="2400" dirty="0"/>
                  <a:t>：试除法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402098" y="1156344"/>
                <a:ext cx="11387803" cy="5057775"/>
              </a:xfrm>
              <a:blipFill rotWithShape="1">
                <a:blip r:embed="rId1"/>
                <a:stretch>
                  <a:fillRect l="-1" t="-88" r="4"/>
                </a:stretch>
              </a:blipFill>
            </p:spPr>
            <p:txBody>
              <a:bodyPr/>
              <a:lstStyle/>
              <a:p>
                <a:r>
                  <a:rPr lang="zh-CN" altLang="en-US">
                    <a:noFill/>
                  </a:rPr>
                  <a:t> </a:t>
                </a:r>
              </a:p>
            </p:txBody>
          </p:sp>
        </mc:Fallback>
      </mc:AlternateContent>
      <p:sp>
        <p:nvSpPr>
          <p:cNvPr id="7" name="文本框 6"/>
          <p:cNvSpPr txBox="1"/>
          <p:nvPr/>
        </p:nvSpPr>
        <p:spPr>
          <a:xfrm>
            <a:off x="638830" y="5464162"/>
            <a:ext cx="2377574"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时间复杂度：</a:t>
            </a:r>
            <a:endParaRPr kumimoji="1" lang="zh-CN" altLang="en-US" sz="2400" dirty="0"/>
          </a:p>
        </p:txBody>
      </p:sp>
      <mc:AlternateContent xmlns:mc="http://schemas.openxmlformats.org/markup-compatibility/2006">
        <mc:Choice xmlns:a14="http://schemas.microsoft.com/office/drawing/2010/main" Requires="a14">
          <p:sp>
            <p:nvSpPr>
              <p:cNvPr id="8" name="文本框 7"/>
              <p:cNvSpPr txBox="1"/>
              <p:nvPr/>
            </p:nvSpPr>
            <p:spPr>
              <a:xfrm>
                <a:off x="2792721" y="5539374"/>
                <a:ext cx="920830" cy="3112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𝑂</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𝑛</m:t>
                      </m:r>
                      <m:rad>
                        <m:radPr>
                          <m:degHide m:val="on"/>
                          <m:ctrlPr>
                            <a:rPr kumimoji="1" lang="en-US" altLang="zh-CN" sz="2000" b="0" i="1" smtClean="0">
                              <a:latin typeface="Cambria Math" panose="02040503050406030204" pitchFamily="18" charset="0"/>
                            </a:rPr>
                          </m:ctrlPr>
                        </m:radPr>
                        <m:deg/>
                        <m:e>
                          <m:r>
                            <a:rPr kumimoji="1" lang="en-US" altLang="zh-CN" sz="2000" b="0" i="1" smtClean="0">
                              <a:latin typeface="Cambria Math" panose="02040503050406030204" pitchFamily="18" charset="0"/>
                            </a:rPr>
                            <m:t>𝑛</m:t>
                          </m:r>
                        </m:e>
                      </m:rad>
                      <m:r>
                        <a:rPr kumimoji="1" lang="en-US" altLang="zh-CN" sz="2000" b="0" i="1" smtClean="0">
                          <a:latin typeface="Cambria Math" panose="02040503050406030204" pitchFamily="18" charset="0"/>
                        </a:rPr>
                        <m:t>)</m:t>
                      </m:r>
                    </m:oMath>
                  </m:oMathPara>
                </a14:m>
                <a:endParaRPr kumimoji="1"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2792721" y="5539374"/>
                <a:ext cx="920830" cy="311239"/>
              </a:xfrm>
              <a:prstGeom prst="rect">
                <a:avLst/>
              </a:prstGeom>
              <a:blipFill rotWithShape="1">
                <a:blip r:embed="rId2"/>
                <a:stretch>
                  <a:fillRect l="-68" t="-86" r="-1854" b="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任意多边形: 形状 6"/>
              <p:cNvSpPr/>
              <p:nvPr/>
            </p:nvSpPr>
            <p:spPr>
              <a:xfrm>
                <a:off x="4748351" y="1641625"/>
                <a:ext cx="7207789" cy="488529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是最小质数，</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k </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 3   //</a:t>
                </a:r>
                <a:r>
                  <a:rPr lang="zh-CN" altLang="en-US" dirty="0">
                    <a:solidFill>
                      <a:schemeClr val="bg1"/>
                    </a:solidFill>
                    <a:latin typeface="微软雅黑" panose="020B0503020204020204" pitchFamily="34" charset="-122"/>
                    <a:ea typeface="微软雅黑" panose="020B0503020204020204" pitchFamily="34" charset="-122"/>
                  </a:rPr>
                  <a:t>从</a:t>
                </a: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开始验证</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j </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 1</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solidFill>
                      <a:schemeClr val="bg1"/>
                    </a:solidFill>
                    <a:latin typeface="微软雅黑" panose="020B0503020204020204" pitchFamily="34" charset="-122"/>
                    <a:ea typeface="微软雅黑" panose="020B0503020204020204" pitchFamily="34" charset="-122"/>
                  </a:rPr>
                  <a:t> while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&lt;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solidFill>
                      <a:schemeClr val="bg1"/>
                    </a:solidFill>
                    <a:latin typeface="微软雅黑" panose="020B0503020204020204" pitchFamily="34" charset="-122"/>
                    <a:ea typeface="微软雅黑" panose="020B0503020204020204" pitchFamily="34" charset="-122"/>
                  </a:rPr>
                  <a:t> |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 true    //</a:t>
                </a:r>
                <a:r>
                  <a:rPr lang="zh-CN" altLang="en-US" dirty="0">
                    <a:solidFill>
                      <a:schemeClr val="bg1"/>
                    </a:solidFill>
                    <a:latin typeface="微软雅黑" panose="020B0503020204020204" pitchFamily="34" charset="-122"/>
                    <a:ea typeface="微软雅黑" panose="020B0503020204020204" pitchFamily="34" charset="-122"/>
                  </a:rPr>
                  <a:t>先假定</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是质数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for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zh-CN" altLang="en-US" i="1" smtClean="0">
                            <a:solidFill>
                              <a:schemeClr val="bg1"/>
                            </a:solidFill>
                            <a:latin typeface="Cambria Math" panose="02040503050406030204" pitchFamily="18" charset="0"/>
                            <a:ea typeface="微软雅黑" panose="020B0503020204020204" pitchFamily="34" charset="-122"/>
                          </a:rPr>
                        </m:ctrlPr>
                      </m:dPr>
                      <m:e>
                        <m:rad>
                          <m:radPr>
                            <m:degHide m:val="on"/>
                            <m:ctrlPr>
                              <a:rPr lang="zh-CN" altLang="en-US" i="1" smtClean="0">
                                <a:solidFill>
                                  <a:schemeClr val="bg1"/>
                                </a:solidFill>
                                <a:latin typeface="Cambria Math" panose="02040503050406030204" pitchFamily="18" charset="0"/>
                                <a:ea typeface="微软雅黑" panose="020B0503020204020204" pitchFamily="34" charset="-122"/>
                              </a:rPr>
                            </m:ctrlPr>
                          </m:radPr>
                          <m:deg/>
                          <m:e>
                            <m:r>
                              <a:rPr lang="en-US" altLang="zh-CN" b="0" i="1" smtClean="0">
                                <a:solidFill>
                                  <a:schemeClr val="bg1"/>
                                </a:solidFill>
                                <a:latin typeface="Cambria Math" panose="02040503050406030204" pitchFamily="18" charset="0"/>
                                <a:ea typeface="微软雅黑" panose="020B0503020204020204" pitchFamily="34" charset="-122"/>
                              </a:rPr>
                              <m:t>𝑘</m:t>
                            </m:r>
                          </m:e>
                        </m:rad>
                      </m:e>
                    </m:d>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验证从</a:t>
                </a:r>
                <a:r>
                  <a:rPr lang="en-US" altLang="zh-CN" dirty="0">
                    <a:solidFill>
                      <a:srgbClr val="FFFF00"/>
                    </a:solidFill>
                    <a:latin typeface="微软雅黑" panose="020B0503020204020204" pitchFamily="34" charset="-122"/>
                    <a:ea typeface="微软雅黑" panose="020B0503020204020204" pitchFamily="34" charset="-122"/>
                  </a:rPr>
                  <a:t>2</a:t>
                </a:r>
                <a:r>
                  <a:rPr lang="zh-CN" altLang="en-US" dirty="0">
                    <a:solidFill>
                      <a:srgbClr val="FFFF00"/>
                    </a:solidFill>
                    <a:latin typeface="微软雅黑" panose="020B0503020204020204" pitchFamily="34" charset="-122"/>
                    <a:ea typeface="微软雅黑" panose="020B0503020204020204" pitchFamily="34" charset="-122"/>
                  </a:rPr>
                  <a:t>到</a:t>
                </a:r>
                <a14:m>
                  <m:oMath xmlns:m="http://schemas.openxmlformats.org/officeDocument/2006/math">
                    <m:d>
                      <m:dPr>
                        <m:begChr m:val="⌊"/>
                        <m:endChr m:val="⌋"/>
                        <m:ctrlPr>
                          <a:rPr lang="zh-CN" altLang="en-US" i="1">
                            <a:solidFill>
                              <a:srgbClr val="FFFF00"/>
                            </a:solidFill>
                            <a:latin typeface="Cambria Math" panose="02040503050406030204" pitchFamily="18" charset="0"/>
                            <a:ea typeface="微软雅黑" panose="020B0503020204020204" pitchFamily="34" charset="-122"/>
                          </a:rPr>
                        </m:ctrlPr>
                      </m:dPr>
                      <m:e>
                        <m:rad>
                          <m:radPr>
                            <m:degHide m:val="on"/>
                            <m:ctrlPr>
                              <a:rPr lang="zh-CN" altLang="en-US" i="1">
                                <a:solidFill>
                                  <a:srgbClr val="FFFF00"/>
                                </a:solidFill>
                                <a:latin typeface="Cambria Math" panose="02040503050406030204" pitchFamily="18" charset="0"/>
                                <a:ea typeface="微软雅黑" panose="020B0503020204020204" pitchFamily="34" charset="-122"/>
                              </a:rPr>
                            </m:ctrlPr>
                          </m:radPr>
                          <m:deg/>
                          <m:e>
                            <m:r>
                              <a:rPr lang="en-US" altLang="zh-CN" b="0" i="1">
                                <a:solidFill>
                                  <a:srgbClr val="FFFF00"/>
                                </a:solidFill>
                                <a:latin typeface="Cambria Math" panose="02040503050406030204" pitchFamily="18" charset="0"/>
                                <a:ea typeface="微软雅黑" panose="020B0503020204020204" pitchFamily="34" charset="-122"/>
                              </a:rPr>
                              <m:t>𝑘</m:t>
                            </m:r>
                          </m:e>
                        </m:rad>
                      </m:e>
                    </m:d>
                  </m:oMath>
                </a14:m>
                <a:r>
                  <a:rPr lang="zh-CN" altLang="en-US" dirty="0">
                    <a:solidFill>
                      <a:srgbClr val="FFFF00"/>
                    </a:solidFill>
                    <a:latin typeface="微软雅黑" panose="020B0503020204020204" pitchFamily="34" charset="-122"/>
                    <a:ea typeface="微软雅黑" panose="020B0503020204020204" pitchFamily="34" charset="-122"/>
                  </a:rPr>
                  <a:t>的正整数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的因数，结束循环</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false</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break</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 = true </a:t>
                </a:r>
                <a:r>
                  <a:rPr lang="en-US" altLang="zh-CN" b="1" dirty="0">
                    <a:solidFill>
                      <a:schemeClr val="bg1"/>
                    </a:solidFill>
                    <a:latin typeface="微软雅黑" panose="020B0503020204020204" pitchFamily="34" charset="-122"/>
                    <a:ea typeface="微软雅黑" panose="020B0503020204020204" pitchFamily="34" charset="-122"/>
                  </a:rPr>
                  <a:t>then</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    </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[j] </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 k       //k</a:t>
                </a:r>
                <a:r>
                  <a:rPr lang="zh-CN" altLang="en-US" dirty="0">
                    <a:solidFill>
                      <a:schemeClr val="bg1"/>
                    </a:solidFill>
                    <a:latin typeface="微软雅黑" panose="020B0503020204020204" pitchFamily="34" charset="-122"/>
                    <a:ea typeface="微软雅黑" panose="020B0503020204020204" pitchFamily="34" charset="-122"/>
                  </a:rPr>
                  <a:t>是第</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个质数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    j </a:t>
                </a:r>
                <a:r>
                  <a:rPr lang="zh-CN" altLang="zh-CN"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 j + 1</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k</a:t>
                </a:r>
                <a:r>
                  <a:rPr lang="en-US" altLang="zh-CN" b="1" dirty="0">
                    <a:solidFill>
                      <a:srgbClr val="FFFF00"/>
                    </a:solidFill>
                    <a:latin typeface="微软雅黑" panose="020B0503020204020204" pitchFamily="34" charset="-122"/>
                    <a:ea typeface="微软雅黑" panose="020B0503020204020204" pitchFamily="34" charset="-122"/>
                  </a:rPr>
                  <a:t> </a:t>
                </a:r>
                <a:r>
                  <a:rPr lang="zh-CN" altLang="zh-CN" dirty="0">
                    <a:solidFill>
                      <a:srgbClr val="FFFF00"/>
                    </a:solidFill>
                    <a:latin typeface="微软雅黑" panose="020B0503020204020204" pitchFamily="34" charset="-122"/>
                    <a:ea typeface="微软雅黑" panose="020B0503020204020204" pitchFamily="34" charset="-122"/>
                  </a:rPr>
                  <a:t>←</a:t>
                </a:r>
                <a:r>
                  <a:rPr lang="en-US" altLang="zh-CN" dirty="0">
                    <a:solidFill>
                      <a:srgbClr val="FFFF00"/>
                    </a:solidFill>
                    <a:latin typeface="微软雅黑" panose="020B0503020204020204" pitchFamily="34" charset="-122"/>
                    <a:ea typeface="微软雅黑" panose="020B0503020204020204" pitchFamily="34" charset="-122"/>
                  </a:rPr>
                  <a:t> k + 2       //</a:t>
                </a:r>
                <a:r>
                  <a:rPr lang="zh-CN" altLang="en-US" dirty="0">
                    <a:solidFill>
                      <a:srgbClr val="FFFF00"/>
                    </a:solidFill>
                    <a:latin typeface="微软雅黑" panose="020B0503020204020204" pitchFamily="34" charset="-122"/>
                    <a:ea typeface="微软雅黑" panose="020B0503020204020204" pitchFamily="34" charset="-122"/>
                  </a:rPr>
                  <a:t>验证下一个奇数（？）</a:t>
                </a:r>
                <a:r>
                  <a:rPr lang="en-US" altLang="zh-CN" dirty="0">
                    <a:solidFill>
                      <a:srgbClr val="FFFF00"/>
                    </a:solidFill>
                    <a:latin typeface="微软雅黑" panose="020B0503020204020204" pitchFamily="34" charset="-122"/>
                    <a:ea typeface="微软雅黑" panose="020B0503020204020204" pitchFamily="34" charset="-122"/>
                  </a:rPr>
                  <a:t> </a:t>
                </a:r>
                <a:endParaRPr lang="en-US" altLang="zh-CN" b="1"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mc:Choice>
        <mc:Fallback>
          <p:sp>
            <p:nvSpPr>
              <p:cNvPr id="9" name="任意多边形: 形状 6"/>
              <p:cNvSpPr>
                <a:spLocks noRot="1" noChangeAspect="1" noMove="1" noResize="1" noEditPoints="1" noAdjustHandles="1" noChangeArrowheads="1" noChangeShapeType="1" noTextEdit="1"/>
              </p:cNvSpPr>
              <p:nvPr/>
            </p:nvSpPr>
            <p:spPr>
              <a:xfrm>
                <a:off x="4748351" y="1641625"/>
                <a:ext cx="7207789" cy="488529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94" t="-4721" r="-83" b="-394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1" name="内容占位符 7"/>
          <p:cNvSpPr txBox="1">
            <a:spLocks noChangeArrowheads="1"/>
          </p:cNvSpPr>
          <p:nvPr/>
        </p:nvSpPr>
        <p:spPr>
          <a:xfrm>
            <a:off x="402098" y="2260925"/>
            <a:ext cx="4278796" cy="3838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ts val="3000"/>
              </a:lnSpc>
              <a:buFont typeface="Arial" panose="020B0604020202020204" pitchFamily="34" charset="0"/>
              <a:buChar char="•"/>
            </a:pPr>
            <a:r>
              <a:rPr kumimoji="1" lang="zh-CN" altLang="en-US" sz="2000" b="1" dirty="0">
                <a:solidFill>
                  <a:srgbClr val="FF0000"/>
                </a:solidFill>
              </a:rPr>
              <a:t>关键数据结构</a:t>
            </a:r>
            <a:r>
              <a:rPr kumimoji="1" lang="zh-CN" altLang="en-US" sz="2000" dirty="0">
                <a:solidFill>
                  <a:srgbClr val="FF0000"/>
                </a:solidFill>
              </a:rPr>
              <a:t>：</a:t>
            </a:r>
            <a:endParaRPr kumimoji="1" lang="en-US" altLang="zh-CN" sz="2000" dirty="0">
              <a:solidFill>
                <a:srgbClr val="FF0000"/>
              </a:solidFill>
            </a:endParaRPr>
          </a:p>
          <a:p>
            <a:pPr>
              <a:lnSpc>
                <a:spcPts val="3000"/>
              </a:lnSpc>
            </a:pPr>
            <a:r>
              <a:rPr kumimoji="1" lang="en-US" altLang="zh-CN" sz="2000" dirty="0">
                <a:solidFill>
                  <a:srgbClr val="FF0000"/>
                </a:solidFill>
              </a:rPr>
              <a:t>    </a:t>
            </a:r>
            <a:r>
              <a:rPr kumimoji="1" lang="zh-CN" altLang="en-US" sz="2000" dirty="0">
                <a:solidFill>
                  <a:srgbClr val="00B0F0"/>
                </a:solidFill>
              </a:rPr>
              <a:t>线性表</a:t>
            </a:r>
            <a:r>
              <a:rPr kumimoji="1" lang="zh-CN" altLang="en-US" sz="2000" dirty="0"/>
              <a:t> </a:t>
            </a:r>
            <a:r>
              <a:rPr kumimoji="1" lang="en-US" altLang="zh-CN" sz="2000" dirty="0" err="1"/>
              <a:t>prime_list</a:t>
            </a:r>
            <a:r>
              <a:rPr kumimoji="1" lang="zh-CN" altLang="en-US" sz="2000" dirty="0"/>
              <a:t>：按升序存储筛选出的</a:t>
            </a:r>
            <a:r>
              <a:rPr kumimoji="1" lang="zh-CN" altLang="en-US" sz="2000" dirty="0">
                <a:solidFill>
                  <a:srgbClr val="FF0000"/>
                </a:solidFill>
              </a:rPr>
              <a:t>质数</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2</a:t>
                </a:r>
                <a:r>
                  <a:rPr lang="zh-CN" altLang="en-US" sz="2400" dirty="0"/>
                  <a:t>：埃氏筛选法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4" name="文本框 13"/>
          <p:cNvSpPr txBox="1"/>
          <p:nvPr/>
        </p:nvSpPr>
        <p:spPr>
          <a:xfrm>
            <a:off x="1306086" y="2466946"/>
            <a:ext cx="8714214"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0" i="0" dirty="0">
                <a:solidFill>
                  <a:srgbClr val="333333"/>
                </a:solidFill>
                <a:effectLst/>
                <a:latin typeface="微软雅黑" panose="020B0503020204020204" pitchFamily="34" charset="-122"/>
                <a:ea typeface="微软雅黑" panose="020B0503020204020204" pitchFamily="34" charset="-122"/>
              </a:rPr>
              <a:t>由希腊数学家</a:t>
            </a:r>
            <a:r>
              <a:rPr lang="en-GB" altLang="zh-CN" sz="2000" b="0" i="0" dirty="0">
                <a:solidFill>
                  <a:srgbClr val="333333"/>
                </a:solidFill>
                <a:effectLst/>
                <a:latin typeface="微软雅黑" panose="020B0503020204020204" pitchFamily="34" charset="-122"/>
                <a:ea typeface="微软雅黑" panose="020B0503020204020204" pitchFamily="34" charset="-122"/>
              </a:rPr>
              <a:t>Eratosthenes</a:t>
            </a:r>
            <a:r>
              <a:rPr lang="zh-CN" altLang="en-GB" sz="2000" b="0" i="0" dirty="0">
                <a:solidFill>
                  <a:srgbClr val="333333"/>
                </a:solidFill>
                <a:effectLst/>
                <a:latin typeface="微软雅黑" panose="020B0503020204020204" pitchFamily="34" charset="-122"/>
                <a:ea typeface="微软雅黑" panose="020B0503020204020204" pitchFamily="34" charset="-122"/>
              </a:rPr>
              <a:t>在</a:t>
            </a:r>
            <a:r>
              <a:rPr lang="zh-CN" altLang="en-US" sz="2000" b="0" i="0" dirty="0">
                <a:effectLst/>
                <a:latin typeface="微软雅黑" panose="020B0503020204020204" pitchFamily="34" charset="-122"/>
                <a:ea typeface="微软雅黑" panose="020B0503020204020204" pitchFamily="34" charset="-122"/>
              </a:rPr>
              <a:t>公元</a:t>
            </a:r>
            <a:r>
              <a:rPr lang="en-US" altLang="zh-CN" sz="2000" b="0" i="0" dirty="0">
                <a:effectLst/>
                <a:latin typeface="微软雅黑" panose="020B0503020204020204" pitchFamily="34" charset="-122"/>
                <a:ea typeface="微软雅黑" panose="020B0503020204020204" pitchFamily="34" charset="-122"/>
              </a:rPr>
              <a:t>250</a:t>
            </a:r>
            <a:r>
              <a:rPr lang="zh-CN" altLang="en-US" sz="2000" b="0" i="0" dirty="0">
                <a:effectLst/>
                <a:latin typeface="微软雅黑" panose="020B0503020204020204" pitchFamily="34" charset="-122"/>
                <a:ea typeface="微软雅黑" panose="020B0503020204020204" pitchFamily="34" charset="-122"/>
              </a:rPr>
              <a:t>年</a:t>
            </a:r>
            <a:r>
              <a:rPr lang="zh-CN" altLang="en-US" sz="2000" b="0" i="0" dirty="0">
                <a:solidFill>
                  <a:srgbClr val="333333"/>
                </a:solidFill>
                <a:effectLst/>
                <a:latin typeface="微软雅黑" panose="020B0503020204020204" pitchFamily="34" charset="-122"/>
                <a:ea typeface="微软雅黑" panose="020B0503020204020204" pitchFamily="34" charset="-122"/>
              </a:rPr>
              <a:t>提出的一种简单检定质数的算法</a:t>
            </a:r>
            <a:endParaRPr kumimoji="1" lang="zh-CN" altLang="en-US" sz="2000" dirty="0">
              <a:latin typeface="微软雅黑" panose="020B0503020204020204" pitchFamily="34" charset="-122"/>
              <a:ea typeface="微软雅黑" panose="020B0503020204020204" pitchFamily="34" charset="-122"/>
            </a:endParaRPr>
          </a:p>
        </p:txBody>
      </p:sp>
      <p:sp>
        <p:nvSpPr>
          <p:cNvPr id="16" name="内容占位符 7"/>
          <p:cNvSpPr txBox="1">
            <a:spLocks noChangeArrowheads="1"/>
          </p:cNvSpPr>
          <p:nvPr/>
        </p:nvSpPr>
        <p:spPr>
          <a:xfrm>
            <a:off x="1296251" y="3159516"/>
            <a:ext cx="9931974" cy="31335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ts val="3000"/>
              </a:lnSpc>
              <a:buFont typeface="Arial" panose="020B0604020202020204" pitchFamily="34" charset="0"/>
              <a:buChar char="•"/>
            </a:pPr>
            <a:r>
              <a:rPr lang="zh-CN" altLang="en-US" sz="2000" b="1" dirty="0">
                <a:solidFill>
                  <a:srgbClr val="FF0000"/>
                </a:solidFill>
              </a:rPr>
              <a:t>思路</a:t>
            </a:r>
            <a:r>
              <a:rPr lang="zh-CN" altLang="en-US" sz="2000" dirty="0">
                <a:solidFill>
                  <a:srgbClr val="FF0000"/>
                </a:solidFill>
              </a:rPr>
              <a:t>：</a:t>
            </a:r>
            <a:r>
              <a:rPr lang="zh-CN" altLang="en-US" sz="2000" dirty="0"/>
              <a:t>把整数</a:t>
            </a:r>
            <a:r>
              <a:rPr lang="en-US" altLang="zh-CN" sz="2000" dirty="0"/>
              <a:t>2</a:t>
            </a:r>
            <a:r>
              <a:rPr lang="zh-CN" altLang="en-US" sz="2000" dirty="0"/>
              <a:t>到</a:t>
            </a:r>
            <a:r>
              <a:rPr lang="en-US" altLang="zh-CN" sz="2000" dirty="0"/>
              <a:t>n</a:t>
            </a:r>
            <a:r>
              <a:rPr lang="zh-CN" altLang="en-US" sz="2000" dirty="0"/>
              <a:t>排列起来，首先标记</a:t>
            </a:r>
            <a:r>
              <a:rPr lang="en-US" altLang="zh-CN" sz="2000" dirty="0"/>
              <a:t>2</a:t>
            </a:r>
            <a:r>
              <a:rPr lang="zh-CN" altLang="en-US" sz="2000" dirty="0"/>
              <a:t>是最小的质数，然后</a:t>
            </a:r>
            <a:r>
              <a:rPr lang="zh-CN" altLang="en-US" sz="2000" dirty="0">
                <a:solidFill>
                  <a:srgbClr val="C00000"/>
                </a:solidFill>
              </a:rPr>
              <a:t>删除</a:t>
            </a:r>
            <a:r>
              <a:rPr lang="en-US" altLang="zh-CN" sz="2000" dirty="0"/>
              <a:t>2</a:t>
            </a:r>
            <a:r>
              <a:rPr lang="zh-CN" altLang="en-US" sz="2000" dirty="0"/>
              <a:t>后面所有</a:t>
            </a:r>
            <a:r>
              <a:rPr lang="en-US" altLang="zh-CN" sz="2000" dirty="0"/>
              <a:t>2</a:t>
            </a:r>
            <a:r>
              <a:rPr lang="zh-CN" altLang="en-US" sz="2000" dirty="0"/>
              <a:t>的</a:t>
            </a:r>
            <a:r>
              <a:rPr lang="zh-CN" altLang="en-US" sz="2000" dirty="0">
                <a:solidFill>
                  <a:srgbClr val="C00000"/>
                </a:solidFill>
              </a:rPr>
              <a:t>倍数</a:t>
            </a:r>
            <a:r>
              <a:rPr lang="zh-CN" altLang="en-US" sz="2000" dirty="0"/>
              <a:t>（偶数）。可以发现，</a:t>
            </a:r>
            <a:r>
              <a:rPr lang="en-US" altLang="zh-CN" sz="2000" dirty="0"/>
              <a:t>2</a:t>
            </a:r>
            <a:r>
              <a:rPr lang="zh-CN" altLang="en-US" sz="2000" dirty="0"/>
              <a:t>后面第一个没删除的数是</a:t>
            </a:r>
            <a:r>
              <a:rPr lang="en-US" altLang="zh-CN" sz="2000" dirty="0"/>
              <a:t>3</a:t>
            </a:r>
            <a:r>
              <a:rPr lang="zh-CN" altLang="en-US" sz="2000" dirty="0"/>
              <a:t>，标记</a:t>
            </a:r>
            <a:r>
              <a:rPr lang="en-US" altLang="zh-CN" sz="2000" dirty="0"/>
              <a:t>3</a:t>
            </a:r>
            <a:r>
              <a:rPr lang="zh-CN" altLang="en-US" sz="2000" dirty="0"/>
              <a:t>是下一个质数，再把</a:t>
            </a:r>
            <a:r>
              <a:rPr lang="en-US" altLang="zh-CN" sz="2000" dirty="0"/>
              <a:t>3</a:t>
            </a:r>
            <a:r>
              <a:rPr lang="zh-CN" altLang="en-US" sz="2000" dirty="0"/>
              <a:t>后面</a:t>
            </a:r>
            <a:r>
              <a:rPr lang="en-US" altLang="zh-CN" sz="2000" dirty="0"/>
              <a:t>3</a:t>
            </a:r>
            <a:r>
              <a:rPr lang="zh-CN" altLang="en-US" sz="2000" dirty="0"/>
              <a:t>的倍数都删除；质数</a:t>
            </a:r>
            <a:r>
              <a:rPr lang="en-US" altLang="zh-CN" sz="2000" dirty="0"/>
              <a:t>3</a:t>
            </a:r>
            <a:r>
              <a:rPr lang="zh-CN" altLang="en-US" sz="2000" dirty="0"/>
              <a:t>后面第一个未删除的数是</a:t>
            </a:r>
            <a:r>
              <a:rPr lang="en-US" altLang="zh-CN" sz="2000" dirty="0"/>
              <a:t>5</a:t>
            </a:r>
            <a:r>
              <a:rPr lang="zh-CN" altLang="en-US" sz="2000" dirty="0"/>
              <a:t>，说明</a:t>
            </a:r>
            <a:r>
              <a:rPr lang="en-US" altLang="zh-CN" sz="2000" dirty="0"/>
              <a:t>5</a:t>
            </a:r>
            <a:r>
              <a:rPr lang="zh-CN" altLang="en-US" sz="2000" dirty="0"/>
              <a:t>是质数，再把</a:t>
            </a:r>
            <a:r>
              <a:rPr lang="en-US" altLang="zh-CN" sz="2000" dirty="0"/>
              <a:t>5</a:t>
            </a:r>
            <a:r>
              <a:rPr lang="zh-CN" altLang="en-US" sz="2000" dirty="0"/>
              <a:t>后面所有能被</a:t>
            </a:r>
            <a:r>
              <a:rPr lang="en-US" altLang="zh-CN" sz="2000" dirty="0"/>
              <a:t>5</a:t>
            </a:r>
            <a:r>
              <a:rPr lang="zh-CN" altLang="en-US" sz="2000" dirty="0"/>
              <a:t>整除的数都删除。。。这样一直做下去，就会把不超过</a:t>
            </a:r>
            <a:r>
              <a:rPr lang="en-US" altLang="zh-CN" sz="2000" dirty="0"/>
              <a:t>n</a:t>
            </a:r>
            <a:r>
              <a:rPr lang="zh-CN" altLang="en-US" sz="2000" dirty="0"/>
              <a:t>的</a:t>
            </a:r>
            <a:r>
              <a:rPr lang="zh-CN" altLang="en-US" sz="2000" dirty="0">
                <a:solidFill>
                  <a:srgbClr val="00B0F0"/>
                </a:solidFill>
              </a:rPr>
              <a:t>全部合数都筛掉</a:t>
            </a:r>
            <a:r>
              <a:rPr lang="zh-CN" altLang="en-US" sz="2000" dirty="0"/>
              <a:t>，留下的就是不超过</a:t>
            </a:r>
            <a:r>
              <a:rPr lang="en-US" altLang="zh-CN" sz="2000" dirty="0"/>
              <a:t>n</a:t>
            </a:r>
            <a:r>
              <a:rPr lang="zh-CN" altLang="en-US" sz="2000" dirty="0"/>
              <a:t>的全部质数。</a:t>
            </a:r>
            <a:endParaRPr lang="en-US" altLang="zh-CN" sz="2000" dirty="0"/>
          </a:p>
          <a:p>
            <a:pPr marL="342900" indent="-342900">
              <a:lnSpc>
                <a:spcPts val="3000"/>
              </a:lnSpc>
              <a:buFont typeface="Arial" panose="020B0604020202020204" pitchFamily="34" charset="0"/>
              <a:buChar char="•"/>
            </a:pPr>
            <a:r>
              <a:rPr kumimoji="1" lang="zh-CN" altLang="en-US" sz="2000" b="1" dirty="0">
                <a:solidFill>
                  <a:srgbClr val="FF0000"/>
                </a:solidFill>
              </a:rPr>
              <a:t>关键数据结构</a:t>
            </a:r>
            <a:r>
              <a:rPr kumimoji="1" lang="zh-CN" altLang="en-US" sz="2000" dirty="0">
                <a:solidFill>
                  <a:srgbClr val="FF0000"/>
                </a:solidFill>
              </a:rPr>
              <a:t>：</a:t>
            </a:r>
            <a:r>
              <a:rPr kumimoji="1" lang="zh-CN" altLang="en-US" sz="2000" dirty="0"/>
              <a:t>顺序表 </a:t>
            </a:r>
            <a:r>
              <a:rPr kumimoji="1" lang="en-US" altLang="zh-CN" sz="2000" dirty="0" err="1"/>
              <a:t>is_prime</a:t>
            </a:r>
            <a:r>
              <a:rPr kumimoji="1" lang="en-US" altLang="zh-CN" sz="2000" dirty="0"/>
              <a:t>[1...n]</a:t>
            </a:r>
            <a:endParaRPr kumimoji="1" lang="en-US" altLang="zh-CN" sz="2000" dirty="0"/>
          </a:p>
          <a:p>
            <a:pPr>
              <a:lnSpc>
                <a:spcPts val="3000"/>
              </a:lnSpc>
              <a:buFont typeface="Wingdings" panose="05000000000000000000" pitchFamily="2" charset="2"/>
              <a:buNone/>
            </a:pPr>
            <a:r>
              <a:rPr kumimoji="1" lang="zh-CN" altLang="en-US" sz="2000" dirty="0"/>
              <a:t>                                 </a:t>
            </a:r>
            <a:r>
              <a:rPr kumimoji="1" lang="en-US" altLang="zh-CN" sz="2000" dirty="0" err="1"/>
              <a:t>is_prime</a:t>
            </a:r>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true/false</a:t>
            </a:r>
            <a:r>
              <a:rPr kumimoji="1" lang="zh-CN" altLang="en-US" sz="2000" dirty="0"/>
              <a:t> 标注 正整数 </a:t>
            </a:r>
            <a:r>
              <a:rPr kumimoji="1" lang="en-US" altLang="zh-CN" sz="2000" dirty="0"/>
              <a:t>k</a:t>
            </a:r>
            <a:r>
              <a:rPr kumimoji="1" lang="zh-CN" altLang="en-US" sz="2000" dirty="0"/>
              <a:t> 是否质数</a:t>
            </a:r>
            <a:endParaRPr kumimoji="1" lang="zh-CN" altLang="en-US" sz="2000" dirty="0"/>
          </a:p>
        </p:txBody>
      </p:sp>
      <p:sp>
        <p:nvSpPr>
          <p:cNvPr id="5" name="文本框 4"/>
          <p:cNvSpPr txBox="1"/>
          <p:nvPr/>
        </p:nvSpPr>
        <p:spPr>
          <a:xfrm>
            <a:off x="9592338" y="4895193"/>
            <a:ext cx="2031325" cy="369332"/>
          </a:xfrm>
          <a:prstGeom prst="rect">
            <a:avLst/>
          </a:prstGeom>
          <a:noFill/>
        </p:spPr>
        <p:txBody>
          <a:bodyPr wrap="none" rtlCol="0">
            <a:spAutoFit/>
          </a:bodyPr>
          <a:lstStyle/>
          <a:p>
            <a:r>
              <a:rPr lang="zh-CN" altLang="en-US" dirty="0">
                <a:solidFill>
                  <a:srgbClr val="009999"/>
                </a:solidFill>
                <a:latin typeface="微软雅黑" panose="020B0503020204020204" pitchFamily="34" charset="-122"/>
                <a:ea typeface="微软雅黑" panose="020B0503020204020204" pitchFamily="34" charset="-122"/>
              </a:rPr>
              <a:t>思考：如何证明？</a:t>
            </a:r>
            <a:endParaRPr lang="zh-CN" altLang="en-US" dirty="0">
              <a:solidFill>
                <a:srgbClr val="0099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2</a:t>
                </a:r>
                <a:r>
                  <a:rPr lang="zh-CN" altLang="en-US" sz="2400" dirty="0"/>
                  <a:t>：埃氏筛选法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任意多边形: 形状 6"/>
              <p:cNvSpPr/>
              <p:nvPr/>
            </p:nvSpPr>
            <p:spPr>
              <a:xfrm>
                <a:off x="4506115" y="2007234"/>
                <a:ext cx="7586057" cy="43896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is_prime</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false</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不是质数，也不是合数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for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is_prime</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true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初始化，先假设</a:t>
                </a:r>
                <a:r>
                  <a:rPr lang="en-US" altLang="zh-CN" sz="2000" dirty="0">
                    <a:solidFill>
                      <a:srgbClr val="FFFF00"/>
                    </a:solidFill>
                    <a:latin typeface="微软雅黑" panose="020B0503020204020204" pitchFamily="34" charset="-122"/>
                    <a:ea typeface="微软雅黑" panose="020B0503020204020204" pitchFamily="34" charset="-122"/>
                  </a:rPr>
                  <a:t>[2…n]</a:t>
                </a:r>
                <a:r>
                  <a:rPr lang="zh-CN" altLang="en-US" sz="2000" dirty="0">
                    <a:solidFill>
                      <a:srgbClr val="FFFF00"/>
                    </a:solidFill>
                    <a:latin typeface="微软雅黑" panose="020B0503020204020204" pitchFamily="34" charset="-122"/>
                    <a:ea typeface="微软雅黑" panose="020B0503020204020204" pitchFamily="34" charset="-122"/>
                  </a:rPr>
                  <a:t>都是质数</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for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to</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is_prime</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true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是质数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2</a:t>
                </a:r>
                <a:r>
                  <a:rPr lang="zh-CN" altLang="en-US" sz="2000" dirty="0">
                    <a:solidFill>
                      <a:srgbClr val="FFFF00"/>
                    </a:solidFill>
                    <a:latin typeface="微软雅黑" panose="020B0503020204020204" pitchFamily="34" charset="-122"/>
                    <a:ea typeface="微软雅黑" panose="020B0503020204020204" pitchFamily="34" charset="-122"/>
                  </a:rPr>
                  <a:t> * </a:t>
                </a:r>
                <a:r>
                  <a:rPr lang="en-US" altLang="zh-CN" sz="2000" dirty="0">
                    <a:solidFill>
                      <a:srgbClr val="FFFF00"/>
                    </a:solidFill>
                    <a:latin typeface="微软雅黑" panose="020B0503020204020204" pitchFamily="34" charset="-122"/>
                    <a:ea typeface="微软雅黑" panose="020B0503020204020204" pitchFamily="34" charset="-122"/>
                  </a:rPr>
                  <a:t>k</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的最小倍数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rgbClr val="FFFF00"/>
                    </a:solidFill>
                    <a:latin typeface="微软雅黑" panose="020B0503020204020204" pitchFamily="34" charset="-122"/>
                    <a:ea typeface="微软雅黑" panose="020B0503020204020204" pitchFamily="34" charset="-122"/>
                  </a:rPr>
                  <a:t>while</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a:t>
                </a:r>
                <a:r>
                  <a:rPr lang="zh-CN" altLang="en-US" sz="20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m:t>
                    </m:r>
                  </m:oMath>
                </a14:m>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n</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rgbClr val="FFFF00"/>
                    </a:solidFill>
                    <a:latin typeface="微软雅黑" panose="020B0503020204020204" pitchFamily="34" charset="-122"/>
                    <a:ea typeface="微软雅黑" panose="020B0503020204020204" pitchFamily="34" charset="-122"/>
                  </a:rPr>
                  <a:t>do</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err="1">
                    <a:solidFill>
                      <a:srgbClr val="FFFF00"/>
                    </a:solidFill>
                    <a:latin typeface="微软雅黑" panose="020B0503020204020204" pitchFamily="34" charset="-122"/>
                    <a:ea typeface="微软雅黑" panose="020B0503020204020204" pitchFamily="34" charset="-122"/>
                  </a:rPr>
                  <a:t>is_prime</a:t>
                </a:r>
                <a:r>
                  <a:rPr lang="en-US" altLang="zh-CN" sz="2000" dirty="0">
                    <a:solidFill>
                      <a:srgbClr val="FFFF00"/>
                    </a:solidFill>
                    <a:latin typeface="微软雅黑" panose="020B0503020204020204" pitchFamily="34" charset="-122"/>
                    <a:ea typeface="微软雅黑" panose="020B0503020204020204" pitchFamily="34" charset="-122"/>
                  </a:rPr>
                  <a:t>[m]</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rgbClr val="FFFF00"/>
                    </a:solidFill>
                    <a:latin typeface="微软雅黑" panose="020B0503020204020204" pitchFamily="34" charset="-122"/>
                    <a:ea typeface="微软雅黑" panose="020B0503020204020204" pitchFamily="34" charset="-122"/>
                  </a:rPr>
                  <a:t>false</a:t>
                </a:r>
                <a:r>
                  <a:rPr lang="zh-CN" altLang="en-US" sz="2000" b="1" dirty="0">
                    <a:solidFill>
                      <a:srgbClr val="FFFF00"/>
                    </a:solidFill>
                    <a:latin typeface="微软雅黑" panose="020B0503020204020204" pitchFamily="34" charset="-122"/>
                    <a:ea typeface="微软雅黑" panose="020B0503020204020204" pitchFamily="34" charset="-122"/>
                  </a:rPr>
                  <a:t> </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的倍数都不是质数，删除</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k</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下一个</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的倍数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rgbClr val="FFFF00"/>
                    </a:solidFill>
                    <a:latin typeface="微软雅黑" panose="020B0503020204020204" pitchFamily="34" charset="-122"/>
                    <a:ea typeface="微软雅黑" panose="020B0503020204020204" pitchFamily="34" charset="-122"/>
                  </a:rPr>
                  <a:t>end</a:t>
                </a:r>
                <a:endParaRPr lang="en-US" altLang="zh-CN" sz="2000" b="1"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5" name="任意多边形: 形状 6"/>
              <p:cNvSpPr>
                <a:spLocks noRot="1" noChangeAspect="1" noMove="1" noResize="1" noEditPoints="1" noAdjustHandles="1" noChangeArrowheads="1" noChangeShapeType="1" noTextEdit="1"/>
              </p:cNvSpPr>
              <p:nvPr/>
            </p:nvSpPr>
            <p:spPr>
              <a:xfrm>
                <a:off x="4506115" y="2007234"/>
                <a:ext cx="7586057" cy="43896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86" t="-2821" r="-77" b="-1824"/>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992396" y="3454400"/>
            <a:ext cx="2377574"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时间复杂度：</a:t>
            </a:r>
            <a:endParaRPr kumimoji="1" lang="zh-CN" altLang="en-US" sz="2400" dirty="0"/>
          </a:p>
        </p:txBody>
      </p:sp>
      <mc:AlternateContent xmlns:mc="http://schemas.openxmlformats.org/markup-compatibility/2006">
        <mc:Choice xmlns:a14="http://schemas.microsoft.com/office/drawing/2010/main" Requires="a14">
          <p:sp>
            <p:nvSpPr>
              <p:cNvPr id="8" name="文本框 7"/>
              <p:cNvSpPr txBox="1"/>
              <p:nvPr/>
            </p:nvSpPr>
            <p:spPr>
              <a:xfrm>
                <a:off x="280310" y="4180063"/>
                <a:ext cx="3801746" cy="4744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𝑂</m:t>
                      </m:r>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𝑛</m:t>
                              </m:r>
                            </m:num>
                            <m:den>
                              <m:r>
                                <a:rPr kumimoji="1" lang="en-US" altLang="zh-CN" b="0" i="1" smtClean="0">
                                  <a:latin typeface="Cambria Math" panose="02040503050406030204" pitchFamily="18" charset="0"/>
                                </a:rPr>
                                <m:t>2</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𝑛</m:t>
                              </m:r>
                            </m:num>
                            <m:den>
                              <m:r>
                                <a:rPr kumimoji="1" lang="en-US" altLang="zh-CN" b="0" i="1" smtClean="0">
                                  <a:latin typeface="Cambria Math" panose="02040503050406030204" pitchFamily="18" charset="0"/>
                                </a:rPr>
                                <m:t>3</m:t>
                              </m:r>
                            </m:den>
                          </m:f>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𝑛</m:t>
                              </m:r>
                            </m:num>
                            <m:den>
                              <m:r>
                                <a:rPr kumimoji="1" lang="en-US" altLang="zh-CN" b="0" i="1" smtClean="0">
                                  <a:latin typeface="Cambria Math" panose="02040503050406030204" pitchFamily="18" charset="0"/>
                                </a:rPr>
                                <m:t>5</m:t>
                              </m:r>
                            </m:den>
                          </m:f>
                          <m:r>
                            <a:rPr kumimoji="1" lang="en-US" altLang="zh-CN" b="0" i="1" smtClean="0">
                              <a:latin typeface="Cambria Math" panose="02040503050406030204" pitchFamily="18" charset="0"/>
                            </a:rPr>
                            <m:t>+…</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zh-CN" altLang="en-US" b="0" i="1" smtClean="0">
                          <a:latin typeface="Cambria Math" panose="02040503050406030204" pitchFamily="18" charset="0"/>
                        </a:rPr>
                        <m:t> </m:t>
                      </m:r>
                      <m:r>
                        <m:rPr>
                          <m:sty m:val="p"/>
                        </m:rPr>
                        <a:rPr kumimoji="1" lang="en-US" altLang="zh-CN" b="0" i="0" smtClean="0">
                          <a:latin typeface="Cambria Math" panose="02040503050406030204" pitchFamily="18" charset="0"/>
                        </a:rPr>
                        <m:t>loglog</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oMath>
                  </m:oMathPara>
                </a14:m>
                <a:endParaRPr kumimoji="1"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280310" y="4180063"/>
                <a:ext cx="3801746" cy="474425"/>
              </a:xfrm>
              <a:prstGeom prst="rect">
                <a:avLst/>
              </a:prstGeom>
              <a:blipFill rotWithShape="1">
                <a:blip r:embed="rId3"/>
                <a:stretch>
                  <a:fillRect l="-7" t="-104" r="7" b="1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将整数</a:t>
                </a:r>
                <a14:m>
                  <m:oMath xmlns:m="http://schemas.openxmlformats.org/officeDocument/2006/math">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𝑎</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质因数分解，可得 </a:t>
                </a:r>
                <a14:m>
                  <m:oMath xmlns:m="http://schemas.openxmlformats.org/officeDocument/2006/math">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𝑎</m:t>
                    </m:r>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Sup>
                      <m:sSubSup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Sup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up>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sup>
                    </m:sSubSup>
                    <m:sSubSup>
                      <m:sSubSup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Sup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b>
                      <m:sup>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b>
                        </m:sSub>
                      </m:sup>
                    </m:sSubSup>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Sup>
                      <m:sSubSup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Sup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up>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sup>
                    </m:sSubSup>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，其中</a:t>
                </a:r>
                <a14:m>
                  <m:oMath xmlns:m="http://schemas.openxmlformats.org/officeDocument/2006/math">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是互异的质数（</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&gt;1</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）且指数</a:t>
                </a:r>
                <a14:m>
                  <m:oMath xmlns:m="http://schemas.openxmlformats.org/officeDocument/2006/math">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oMath>
                </a14:m>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都大于</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。问在埃氏筛选法中，</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会被</a:t>
                </a:r>
                <a:r>
                  <a:rPr kumimoji="1" lang="zh-CN" altLang="en-US" sz="2600"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删除几次</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？即 </a:t>
                </a:r>
                <a14:m>
                  <m:oMath xmlns:m="http://schemas.openxmlformats.org/officeDocument/2006/math">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𝑖𝑠</m:t>
                    </m:r>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_</m:t>
                    </m:r>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𝑝𝑟𝑖𝑚𝑒</m:t>
                    </m:r>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m:t>
                    </m:r>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𝑎</m:t>
                    </m:r>
                    <m:r>
                      <a:rPr kumimoji="1" lang="en-US" altLang="zh-CN" sz="2600" b="0" i="1"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m:t>
                    </m:r>
                    <m:r>
                      <m:rPr>
                        <m:sty m:val="p"/>
                      </m:rPr>
                      <a:rPr kumimoji="1" lang="en-US" altLang="zh-CN" sz="2600" b="0" i="0" smtClean="0">
                        <a:solidFill>
                          <a:srgbClr val="00B0F0"/>
                        </a:solidFill>
                        <a:latin typeface="Cambria Math" panose="02040503050406030204" pitchFamily="18" charset="0"/>
                        <a:ea typeface="微软雅黑" panose="020B0503020204020204" pitchFamily="34" charset="-122"/>
                        <a:sym typeface="微软雅黑" panose="020B0503020204020204" pitchFamily="34" charset="-122"/>
                      </a:rPr>
                      <m:t>false</m:t>
                    </m:r>
                  </m:oMath>
                </a14:m>
                <a:r>
                  <a:rPr kumimoji="1" lang="zh-CN" altLang="en-US" sz="26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被执行几次？</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custDataLst>
                  <p:tags r:id="rId2"/>
                </p:custDataLst>
              </p:nvPr>
            </p:nvSpPr>
            <p:spPr>
              <a:xfrm>
                <a:off x="1219200" y="635000"/>
                <a:ext cx="9753600" cy="2143125"/>
              </a:xfrm>
              <a:prstGeom prst="rect">
                <a:avLst/>
              </a:prstGeom>
              <a:blipFill rotWithShape="1">
                <a:blip r:embed="rId3"/>
                <a:stretch>
                  <a:fillRect r="-1139"/>
                </a:stretch>
              </a:blipFill>
            </p:spPr>
            <p:txBody>
              <a:bodyPr/>
              <a:lstStyle/>
              <a:p>
                <a:r>
                  <a:rPr lang="zh-CN" altLang="en-US">
                    <a:noFill/>
                  </a:rPr>
                  <a:t> </a:t>
                </a:r>
              </a:p>
            </p:txBody>
          </p:sp>
        </mc:Fallback>
      </mc:AlternateContent>
      <p:sp>
        <p:nvSpPr>
          <p:cNvPr id="14" name="文本框 13"/>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文本框 14"/>
              <p:cNvSpPr txBox="1"/>
              <p:nvPr>
                <p:custDataLst>
                  <p:tags r:id="rId5"/>
                </p:custDataLst>
              </p:nvPr>
            </p:nvSpPr>
            <p:spPr>
              <a:xfrm>
                <a:off x="2438400" y="3643313"/>
                <a:ext cx="8534400" cy="642938"/>
              </a:xfrm>
              <a:prstGeom prst="rect">
                <a:avLst/>
              </a:prstGeom>
              <a:noFill/>
            </p:spPr>
            <p:txBody>
              <a:bodyPr vert="horz" rtlCol="0" anchor="ctr" anchorCtr="0">
                <a:noAutofit/>
              </a:bodyPr>
              <a:lstStyle/>
              <a:p>
                <a14:m>
                  <m:oMathPara xmlns:m="http://schemas.openxmlformats.org/officeDocument/2006/math">
                    <m:oMathParaPr>
                      <m:jc m:val="left"/>
                    </m:oMathParaPr>
                    <m:oMath xmlns:m="http://schemas.openxmlformats.org/officeDocument/2006/math">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b>
                      </m:s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oMath>
                  </m:oMathPara>
                </a14:m>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5" name="文本框 14"/>
              <p:cNvSpPr txBox="1">
                <a:spLocks noRot="1" noChangeAspect="1" noMove="1" noResize="1" noEditPoints="1" noAdjustHandles="1" noChangeArrowheads="1" noChangeShapeType="1" noTextEdit="1"/>
              </p:cNvSpPr>
              <p:nvPr>
                <p:custDataLst>
                  <p:tags r:id="rId6"/>
                </p:custDataLst>
              </p:nvPr>
            </p:nvSpPr>
            <p:spPr>
              <a:xfrm>
                <a:off x="2438400" y="3643313"/>
                <a:ext cx="8534400" cy="642938"/>
              </a:xfrm>
              <a:prstGeom prst="rect">
                <a:avLst/>
              </a:prstGeom>
              <a:blipFill rotWithShape="1">
                <a:blip r:embed="rId7"/>
                <a:stretch>
                  <a:fillRect t="-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custDataLst>
                  <p:tags r:id="rId8"/>
                </p:custDataLst>
              </p:nvPr>
            </p:nvSpPr>
            <p:spPr>
              <a:xfrm>
                <a:off x="2438400" y="4500563"/>
                <a:ext cx="8534400" cy="642938"/>
              </a:xfrm>
              <a:prstGeom prst="rect">
                <a:avLst/>
              </a:prstGeom>
              <a:noFill/>
            </p:spPr>
            <p:txBody>
              <a:bodyPr vert="horz" rtlCol="0" anchor="ctr" anchorCtr="0">
                <a:noAutofit/>
              </a:bodyPr>
              <a:lstStyle/>
              <a:p>
                <a14:m>
                  <m:oMathPara xmlns:m="http://schemas.openxmlformats.org/officeDocument/2006/math">
                    <m:oMathParaPr>
                      <m:jc m:val="left"/>
                    </m:oMathParaPr>
                    <m:oMath xmlns:m="http://schemas.openxmlformats.org/officeDocument/2006/math">
                      <m:func>
                        <m:funcPr>
                          <m:ctrlPr>
                            <a:rPr kumimoji="1" lang="zh-CN" altLang="en-US"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funcPr>
                        <m:fName>
                          <m:r>
                            <m:rPr>
                              <m:sty m:val="p"/>
                            </m:rPr>
                            <a:rPr kumimoji="1" lang="en-US" altLang="zh-CN" sz="2600" b="0" i="0"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max</m:t>
                          </m:r>
                        </m:fName>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b>
                          </m:s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𝑛</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e>
                      </m:func>
                    </m:oMath>
                  </m:oMathPara>
                </a14:m>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6" name="文本框 15"/>
              <p:cNvSpPr txBox="1">
                <a:spLocks noRot="1" noChangeAspect="1" noMove="1" noResize="1" noEditPoints="1" noAdjustHandles="1" noChangeArrowheads="1" noChangeShapeType="1" noTextEdit="1"/>
              </p:cNvSpPr>
              <p:nvPr>
                <p:custDataLst>
                  <p:tags r:id="rId9"/>
                </p:custDataLst>
              </p:nvPr>
            </p:nvSpPr>
            <p:spPr>
              <a:xfrm>
                <a:off x="2438400" y="4500563"/>
                <a:ext cx="8534400" cy="642938"/>
              </a:xfrm>
              <a:prstGeom prst="rect">
                <a:avLst/>
              </a:prstGeom>
              <a:blipFill rotWithShape="1">
                <a:blip r:embed="rId10"/>
                <a:stretch>
                  <a:fillRect t="-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custDataLst>
                  <p:tags r:id="rId11"/>
                </p:custDataLst>
              </p:nvPr>
            </p:nvSpPr>
            <p:spPr>
              <a:xfrm>
                <a:off x="2438400" y="5357813"/>
                <a:ext cx="8534400" cy="642938"/>
              </a:xfrm>
              <a:prstGeom prst="rect">
                <a:avLst/>
              </a:prstGeom>
              <a:noFill/>
            </p:spPr>
            <p:txBody>
              <a:bodyPr vert="horz" rtlCol="0" anchor="ctr" anchorCtr="0">
                <a:noAutofit/>
              </a:bodyPr>
              <a:lstStyle/>
              <a:p>
                <a14:m>
                  <m:oMathPara xmlns:m="http://schemas.openxmlformats.org/officeDocument/2006/math">
                    <m:oMathParaPr>
                      <m:jc m:val="left"/>
                    </m:oMathParaPr>
                    <m:oMath xmlns:m="http://schemas.openxmlformats.org/officeDocument/2006/math">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1</m:t>
                          </m:r>
                        </m:sub>
                      </m:s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2</m:t>
                          </m:r>
                        </m:sub>
                      </m:s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m:t>
                      </m:r>
                      <m:sSub>
                        <m:sSubPr>
                          <m:ctrlP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ctrlPr>
                        </m:sSubPr>
                        <m:e>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𝑝</m:t>
                          </m:r>
                        </m:e>
                        <m:sub>
                          <m:r>
                            <a:rPr kumimoji="1" lang="en-US" altLang="zh-CN" sz="2600" b="0" i="1" dirty="0" smtClean="0">
                              <a:solidFill>
                                <a:srgbClr val="000000"/>
                              </a:solidFill>
                              <a:latin typeface="Cambria Math" panose="02040503050406030204" pitchFamily="18" charset="0"/>
                              <a:ea typeface="微软雅黑" panose="020B0503020204020204" pitchFamily="34" charset="-122"/>
                              <a:sym typeface="微软雅黑" panose="020B0503020204020204" pitchFamily="34" charset="-122"/>
                            </a:rPr>
                            <m:t>𝑘</m:t>
                          </m:r>
                        </m:sub>
                      </m:sSub>
                    </m:oMath>
                  </m:oMathPara>
                </a14:m>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p:sp>
            <p:nvSpPr>
              <p:cNvPr id="17" name="文本框 16"/>
              <p:cNvSpPr txBox="1">
                <a:spLocks noRot="1" noChangeAspect="1" noMove="1" noResize="1" noEditPoints="1" noAdjustHandles="1" noChangeArrowheads="1" noChangeShapeType="1" noTextEdit="1"/>
              </p:cNvSpPr>
              <p:nvPr>
                <p:custDataLst>
                  <p:tags r:id="rId12"/>
                </p:custDataLst>
              </p:nvPr>
            </p:nvSpPr>
            <p:spPr>
              <a:xfrm>
                <a:off x="2438400" y="5357813"/>
                <a:ext cx="8534400" cy="642938"/>
              </a:xfrm>
              <a:prstGeom prst="rect">
                <a:avLst/>
              </a:prstGeom>
              <a:blipFill rotWithShape="1">
                <a:blip r:embed="rId13"/>
                <a:stretch>
                  <a:fillRect t="-49"/>
                </a:stretch>
              </a:blipFill>
            </p:spPr>
            <p:txBody>
              <a:bodyPr/>
              <a:lstStyle/>
              <a:p>
                <a:r>
                  <a:rPr lang="zh-CN" altLang="en-US">
                    <a:noFill/>
                  </a:rPr>
                  <a:t> </a:t>
                </a:r>
              </a:p>
            </p:txBody>
          </p:sp>
        </mc:Fallback>
      </mc:AlternateContent>
      <p:sp>
        <p:nvSpPr>
          <p:cNvPr id="18" name="椭圆 17"/>
          <p:cNvSpPr>
            <a:spLocks noChangeAspect="1"/>
          </p:cNvSpPr>
          <p:nvPr>
            <p:custDataLst>
              <p:tags r:id="rId1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1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16"/>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p:cNvSpPr>
            <a:spLocks noChangeAspect="1"/>
          </p:cNvSpPr>
          <p:nvPr>
            <p:custDataLst>
              <p:tags r:id="rId17"/>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1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19"/>
            </p:custDataLst>
          </p:nvPr>
        </p:nvGrpSpPr>
        <p:grpSpPr>
          <a:xfrm>
            <a:off x="0" y="0"/>
            <a:ext cx="12192000" cy="635000"/>
            <a:chOff x="0" y="0"/>
            <a:chExt cx="12192000" cy="635000"/>
          </a:xfrm>
        </p:grpSpPr>
        <p:sp>
          <p:nvSpPr>
            <p:cNvPr id="8" name="TitleBackground"/>
            <p:cNvSpPr/>
            <p:nvPr>
              <p:custDataLst>
                <p:tags r:id="rId2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2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2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23"/>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24"/>
            </p:custDataLst>
          </p:nvPr>
        </p:nvPicPr>
        <p:blipFill>
          <a:blip r:embed="rId25"/>
          <a:stretch>
            <a:fillRect/>
          </a:stretch>
        </p:blipFill>
        <p:spPr>
          <a:xfrm>
            <a:off x="10642600" y="63500"/>
            <a:ext cx="1422400" cy="508000"/>
          </a:xfrm>
          <a:prstGeom prst="rect">
            <a:avLst/>
          </a:prstGeom>
        </p:spPr>
      </p:pic>
    </p:spTree>
    <p:custDataLst>
      <p:tags r:id="rId2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3</a:t>
                </a:r>
                <a:r>
                  <a:rPr lang="zh-CN" altLang="en-US" sz="2400" dirty="0"/>
                  <a:t>：合数限定法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5" name="内容占位符 7"/>
          <p:cNvSpPr txBox="1">
            <a:spLocks noChangeArrowheads="1"/>
          </p:cNvSpPr>
          <p:nvPr/>
        </p:nvSpPr>
        <p:spPr>
          <a:xfrm>
            <a:off x="1708150" y="2688009"/>
            <a:ext cx="9645650" cy="19925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zh-CN" altLang="en-US" sz="2000" dirty="0"/>
              <a:t>筛选法的问题在于一个合数会被</a:t>
            </a:r>
            <a:r>
              <a:rPr lang="zh-CN" altLang="en-US" sz="2000" dirty="0">
                <a:solidFill>
                  <a:srgbClr val="00B0F0"/>
                </a:solidFill>
              </a:rPr>
              <a:t>多次删除</a:t>
            </a:r>
            <a:r>
              <a:rPr lang="zh-CN" altLang="en-US" sz="2000" dirty="0"/>
              <a:t>，造成时间浪费。如 </a:t>
            </a:r>
            <a:r>
              <a:rPr lang="en-US" altLang="zh-CN" sz="2000" dirty="0"/>
              <a:t>6,12,18,36</a:t>
            </a:r>
            <a:r>
              <a:rPr lang="zh-CN" altLang="en-US" sz="2000" dirty="0"/>
              <a:t>是质数</a:t>
            </a:r>
            <a:r>
              <a:rPr lang="en-US" altLang="zh-CN" sz="2000" dirty="0"/>
              <a:t>2</a:t>
            </a:r>
            <a:r>
              <a:rPr lang="zh-CN" altLang="en-US" sz="2000" dirty="0"/>
              <a:t>和</a:t>
            </a:r>
            <a:r>
              <a:rPr lang="en-US" altLang="zh-CN" sz="2000" dirty="0"/>
              <a:t>3</a:t>
            </a:r>
            <a:r>
              <a:rPr lang="zh-CN" altLang="en-US" sz="2000" dirty="0"/>
              <a:t>的倍数</a:t>
            </a:r>
            <a:endParaRPr lang="en-US" altLang="zh-CN" sz="2000" dirty="0"/>
          </a:p>
          <a:p>
            <a:pPr>
              <a:lnSpc>
                <a:spcPct val="110000"/>
              </a:lnSpc>
              <a:buFont typeface="Wingdings" panose="05000000000000000000" pitchFamily="2" charset="2"/>
              <a:buNone/>
            </a:pPr>
            <a:r>
              <a:rPr lang="zh-CN" altLang="en-US" sz="2000" dirty="0"/>
              <a:t>           问：整数</a:t>
            </a:r>
            <a:r>
              <a:rPr lang="en-US" altLang="zh-CN" sz="2000" dirty="0"/>
              <a:t>k</a:t>
            </a:r>
            <a:r>
              <a:rPr lang="zh-CN" altLang="en-US" sz="2000" dirty="0"/>
              <a:t>会被删除几次？</a:t>
            </a:r>
            <a:endParaRPr lang="en-US" altLang="zh-CN" sz="2000" dirty="0"/>
          </a:p>
          <a:p>
            <a:pPr>
              <a:lnSpc>
                <a:spcPct val="110000"/>
              </a:lnSpc>
              <a:buFont typeface="Wingdings" panose="05000000000000000000" pitchFamily="2" charset="2"/>
              <a:buNone/>
            </a:pPr>
            <a:r>
              <a:rPr lang="zh-CN" altLang="en-US" sz="2000" dirty="0"/>
              <a:t>           答：有多少个</a:t>
            </a:r>
            <a:r>
              <a:rPr lang="zh-CN" altLang="en-US" sz="2000" dirty="0">
                <a:solidFill>
                  <a:srgbClr val="C00000"/>
                </a:solidFill>
              </a:rPr>
              <a:t>不同的质因数</a:t>
            </a:r>
            <a:r>
              <a:rPr lang="zh-CN" altLang="en-US" sz="2000" dirty="0"/>
              <a:t>就被删除几次 </a:t>
            </a:r>
            <a:endParaRPr lang="en-US" altLang="zh-CN" sz="2000" dirty="0"/>
          </a:p>
          <a:p>
            <a:pPr>
              <a:lnSpc>
                <a:spcPct val="110000"/>
              </a:lnSpc>
              <a:buFont typeface="Wingdings" panose="05000000000000000000" pitchFamily="2" charset="2"/>
              <a:buNone/>
            </a:pPr>
            <a:r>
              <a:rPr lang="zh-CN" altLang="en-US" sz="2000" dirty="0"/>
              <a:t>                          如</a:t>
            </a:r>
            <a:r>
              <a:rPr lang="en-US" altLang="zh-CN" sz="2000" dirty="0"/>
              <a:t>12</a:t>
            </a:r>
            <a:r>
              <a:rPr lang="zh-CN" altLang="en-US" sz="2000" dirty="0"/>
              <a:t> </a:t>
            </a:r>
            <a:r>
              <a:rPr lang="en-US" altLang="zh-CN" sz="2000" dirty="0"/>
              <a:t>=</a:t>
            </a:r>
            <a:r>
              <a:rPr lang="zh-CN" altLang="en-US" sz="2000" dirty="0"/>
              <a:t> </a:t>
            </a:r>
            <a:r>
              <a:rPr lang="en-US" altLang="zh-CN" sz="2000" dirty="0"/>
              <a:t>2</a:t>
            </a:r>
            <a:r>
              <a:rPr lang="zh-CN" altLang="en-US" sz="2000" dirty="0"/>
              <a:t> </a:t>
            </a:r>
            <a:r>
              <a:rPr lang="en-US" altLang="zh-CN" sz="2000" dirty="0"/>
              <a:t>x</a:t>
            </a:r>
            <a:r>
              <a:rPr lang="zh-CN" altLang="en-US" sz="2000" dirty="0"/>
              <a:t> </a:t>
            </a:r>
            <a:r>
              <a:rPr lang="en-US" altLang="zh-CN" sz="2000" dirty="0"/>
              <a:t>2</a:t>
            </a:r>
            <a:r>
              <a:rPr lang="zh-CN" altLang="en-US" sz="2000" dirty="0"/>
              <a:t> </a:t>
            </a:r>
            <a:r>
              <a:rPr lang="en-US" altLang="zh-CN" sz="2000" dirty="0"/>
              <a:t>x</a:t>
            </a:r>
            <a:r>
              <a:rPr lang="zh-CN" altLang="en-US" sz="2000" dirty="0"/>
              <a:t> </a:t>
            </a:r>
            <a:r>
              <a:rPr lang="en-US" altLang="zh-CN" sz="2000" dirty="0"/>
              <a:t>3</a:t>
            </a:r>
            <a:r>
              <a:rPr lang="zh-CN" altLang="en-US" sz="2000" dirty="0"/>
              <a:t>，会被删除</a:t>
            </a:r>
            <a:r>
              <a:rPr lang="en-US" altLang="zh-CN" sz="2000" dirty="0"/>
              <a:t>2</a:t>
            </a:r>
            <a:r>
              <a:rPr lang="zh-CN" altLang="en-US" sz="2000" dirty="0"/>
              <a:t>次</a:t>
            </a:r>
            <a:endParaRPr lang="en-US" altLang="zh-CN" sz="2000" dirty="0"/>
          </a:p>
          <a:p>
            <a:pPr>
              <a:lnSpc>
                <a:spcPct val="110000"/>
              </a:lnSpc>
              <a:buFont typeface="Wingdings" panose="05000000000000000000" pitchFamily="2" charset="2"/>
              <a:buNone/>
            </a:pPr>
            <a:r>
              <a:rPr lang="zh-CN" altLang="en-US" sz="2000" dirty="0"/>
              <a:t>     </a:t>
            </a:r>
            <a:endParaRPr lang="en-US" altLang="zh-CN" sz="2000" dirty="0"/>
          </a:p>
          <a:p>
            <a:pPr marL="342900" indent="-342900">
              <a:lnSpc>
                <a:spcPct val="110000"/>
              </a:lnSpc>
              <a:buFont typeface="Arial" panose="020B0604020202020204" pitchFamily="34" charset="0"/>
              <a:buChar char="•"/>
            </a:pPr>
            <a:r>
              <a:rPr lang="zh-CN" altLang="en-US" sz="2000" b="1" dirty="0">
                <a:solidFill>
                  <a:srgbClr val="FF0000"/>
                </a:solidFill>
              </a:rPr>
              <a:t>思路</a:t>
            </a:r>
            <a:r>
              <a:rPr lang="zh-CN" altLang="en-US" sz="2000" dirty="0">
                <a:solidFill>
                  <a:srgbClr val="FF0000"/>
                </a:solidFill>
              </a:rPr>
              <a:t>：</a:t>
            </a:r>
            <a:r>
              <a:rPr lang="zh-CN" altLang="en-US" sz="2000" dirty="0"/>
              <a:t>为使每个合数</a:t>
            </a:r>
            <a:r>
              <a:rPr lang="zh-CN" altLang="en-US" sz="2000" dirty="0">
                <a:solidFill>
                  <a:srgbClr val="FF0000"/>
                </a:solidFill>
              </a:rPr>
              <a:t>只删除一次</a:t>
            </a:r>
            <a:r>
              <a:rPr lang="zh-CN" altLang="en-US" sz="2000" dirty="0"/>
              <a:t>，不能简单地删除质数的所有倍数，而是删除由当前找到的质数</a:t>
            </a:r>
            <a:r>
              <a:rPr lang="zh-CN" altLang="en-US" sz="2000" dirty="0">
                <a:solidFill>
                  <a:srgbClr val="00B0F0"/>
                </a:solidFill>
              </a:rPr>
              <a:t>合成的数</a:t>
            </a:r>
            <a:r>
              <a:rPr lang="zh-CN" altLang="en-US" sz="2000" dirty="0"/>
              <a:t>。</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2" end="2"/>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3</a:t>
                </a:r>
                <a:r>
                  <a:rPr lang="zh-CN" altLang="en-US" sz="2400" dirty="0"/>
                  <a:t>：合数限定法</a:t>
                </a:r>
                <a:endParaRPr lang="en-US" altLang="zh-CN" sz="2400" dirty="0"/>
              </a:p>
              <a:p>
                <a:r>
                  <a:rPr lang="zh-CN" altLang="en-US" sz="2400" dirty="0"/>
                  <a:t>  </a:t>
                </a:r>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内容占位符 7"/>
              <p:cNvSpPr txBox="1">
                <a:spLocks noChangeArrowheads="1"/>
              </p:cNvSpPr>
              <p:nvPr/>
            </p:nvSpPr>
            <p:spPr>
              <a:xfrm>
                <a:off x="2066809" y="3570190"/>
                <a:ext cx="9463087" cy="2722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kumimoji="1" lang="zh-CN" altLang="en-US" sz="2000" b="1" dirty="0">
                    <a:solidFill>
                      <a:srgbClr val="FF0000"/>
                    </a:solidFill>
                  </a:rPr>
                  <a:t>关键数据结构：</a:t>
                </a:r>
                <a:endParaRPr kumimoji="1" lang="en-US" altLang="zh-CN" sz="2000" b="1" dirty="0"/>
              </a:p>
              <a:p>
                <a:pPr>
                  <a:buFont typeface="Wingdings" panose="05000000000000000000" pitchFamily="2" charset="2"/>
                  <a:buNone/>
                </a:pPr>
                <a:r>
                  <a:rPr kumimoji="1" lang="zh-CN" altLang="en-US" sz="2000" dirty="0"/>
                  <a:t>        </a:t>
                </a:r>
                <a:r>
                  <a:rPr kumimoji="1" lang="en-US" altLang="zh-CN" sz="2000" dirty="0"/>
                  <a:t>(1)</a:t>
                </a:r>
                <a:r>
                  <a:rPr kumimoji="1" lang="zh-CN" altLang="en-US" sz="2000" dirty="0"/>
                  <a:t> 顺序表 </a:t>
                </a:r>
                <a:r>
                  <a:rPr kumimoji="1" lang="en-US" altLang="zh-CN" sz="2000" dirty="0" err="1"/>
                  <a:t>is_prime</a:t>
                </a:r>
                <a:r>
                  <a:rPr kumimoji="1" lang="en-US" altLang="zh-CN" sz="2000" dirty="0"/>
                  <a:t>[1…n]</a:t>
                </a:r>
                <a:endParaRPr kumimoji="1" lang="en-US" altLang="zh-CN" sz="2000" dirty="0"/>
              </a:p>
              <a:p>
                <a:pPr>
                  <a:buFont typeface="Wingdings" panose="05000000000000000000" pitchFamily="2" charset="2"/>
                  <a:buNone/>
                </a:pPr>
                <a:r>
                  <a:rPr kumimoji="1" lang="zh-CN" altLang="en-US" sz="2000" dirty="0"/>
                  <a:t>        </a:t>
                </a:r>
                <a:r>
                  <a:rPr kumimoji="1" lang="en-US" altLang="zh-CN" sz="2000" dirty="0"/>
                  <a:t>(2)</a:t>
                </a:r>
                <a:r>
                  <a:rPr kumimoji="1" lang="zh-CN" altLang="en-US" sz="2000" dirty="0"/>
                  <a:t> 队列 </a:t>
                </a:r>
                <a:r>
                  <a:rPr kumimoji="1" lang="en-US" altLang="zh-CN" sz="2000" dirty="0"/>
                  <a:t>M</a:t>
                </a:r>
                <a:endParaRPr kumimoji="1" lang="en-US" altLang="zh-CN" sz="2000" dirty="0"/>
              </a:p>
              <a:p>
                <a:pPr>
                  <a:buFont typeface="Wingdings" panose="05000000000000000000" pitchFamily="2" charset="2"/>
                  <a:buNone/>
                </a:pPr>
                <a:r>
                  <a:rPr kumimoji="1" lang="zh-CN" altLang="en-US" sz="2000" dirty="0"/>
                  <a:t>                          </a:t>
                </a:r>
                <a:r>
                  <a:rPr kumimoji="1" lang="en-US" altLang="zh-CN" sz="2000" dirty="0"/>
                  <a:t>---</a:t>
                </a:r>
                <a:r>
                  <a:rPr kumimoji="1" lang="zh-CN" altLang="en-US" sz="2000" dirty="0"/>
                  <a:t>设当前找到</a:t>
                </a:r>
                <a:r>
                  <a:rPr kumimoji="1" lang="en-US" altLang="zh-CN" sz="2000" dirty="0"/>
                  <a:t>k-1</a:t>
                </a:r>
                <a:r>
                  <a:rPr kumimoji="1" lang="zh-CN" altLang="en-US" sz="2000" dirty="0"/>
                  <a:t>个质数</a:t>
                </a:r>
                <a:r>
                  <a:rPr kumimoji="1" lang="en-US" altLang="zh-CN" sz="2000" dirty="0"/>
                  <a:t>:</a:t>
                </a:r>
                <a:r>
                  <a:rPr kumimoji="1" lang="zh-CN" altLang="en-US" sz="2000" dirty="0"/>
                  <a:t> </a:t>
                </a:r>
                <a14:m>
                  <m:oMath xmlns:m="http://schemas.openxmlformats.org/officeDocument/2006/math">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rPr>
                          <m:t>𝑝</m:t>
                        </m:r>
                      </m:e>
                      <m:sub>
                        <m:r>
                          <a:rPr kumimoji="1" lang="en-US" altLang="zh-CN" sz="2000" i="1" smtClean="0">
                            <a:latin typeface="Cambria Math" panose="02040503050406030204" pitchFamily="18" charset="0"/>
                          </a:rPr>
                          <m:t>1</m:t>
                        </m:r>
                      </m:sub>
                    </m:sSub>
                    <m:r>
                      <a:rPr kumimoji="1" lang="en-US" altLang="zh-CN" sz="2000" i="1" smtClean="0">
                        <a:latin typeface="Cambria Math" panose="02040503050406030204" pitchFamily="18" charset="0"/>
                      </a:rPr>
                      <m:t>&lt;</m:t>
                    </m:r>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rPr>
                          <m:t>𝑝</m:t>
                        </m:r>
                      </m:e>
                      <m:sub>
                        <m:r>
                          <a:rPr kumimoji="1" lang="en-US" altLang="zh-CN" sz="2000" i="1" smtClean="0">
                            <a:latin typeface="Cambria Math" panose="02040503050406030204" pitchFamily="18" charset="0"/>
                          </a:rPr>
                          <m:t>2</m:t>
                        </m:r>
                      </m:sub>
                    </m:sSub>
                    <m:r>
                      <a:rPr kumimoji="1" lang="en-US" altLang="zh-CN" sz="2000" i="1" smtClean="0">
                        <a:latin typeface="Cambria Math" panose="02040503050406030204" pitchFamily="18" charset="0"/>
                      </a:rPr>
                      <m:t>&lt;…&lt;</m:t>
                    </m:r>
                    <m:sSub>
                      <m:sSubPr>
                        <m:ctrlPr>
                          <a:rPr kumimoji="1" lang="en-US" altLang="zh-CN" sz="2000" i="1" smtClean="0">
                            <a:latin typeface="Cambria Math" panose="02040503050406030204" pitchFamily="18" charset="0"/>
                          </a:rPr>
                        </m:ctrlPr>
                      </m:sSubPr>
                      <m:e>
                        <m:r>
                          <a:rPr kumimoji="1" lang="en-US" altLang="zh-CN" sz="2000" i="1" smtClean="0">
                            <a:latin typeface="Cambria Math" panose="02040503050406030204" pitchFamily="18" charset="0"/>
                          </a:rPr>
                          <m:t>𝑝</m:t>
                        </m:r>
                      </m:e>
                      <m:sub>
                        <m:r>
                          <a:rPr kumimoji="1" lang="en-US" altLang="zh-CN" sz="2000" i="1" smtClean="0">
                            <a:latin typeface="Cambria Math" panose="02040503050406030204" pitchFamily="18" charset="0"/>
                          </a:rPr>
                          <m:t>𝑘</m:t>
                        </m:r>
                        <m:r>
                          <a:rPr kumimoji="1" lang="en-US" altLang="zh-CN" sz="2000" i="1" smtClean="0">
                            <a:latin typeface="Cambria Math" panose="02040503050406030204" pitchFamily="18" charset="0"/>
                          </a:rPr>
                          <m:t>−</m:t>
                        </m:r>
                        <m:r>
                          <a:rPr kumimoji="1" lang="en-US" altLang="zh-CN" sz="2000" i="1" smtClean="0">
                            <a:latin typeface="Cambria Math" panose="02040503050406030204" pitchFamily="18" charset="0"/>
                          </a:rPr>
                          <m:t>1</m:t>
                        </m:r>
                      </m:sub>
                    </m:sSub>
                  </m:oMath>
                </a14:m>
                <a:endParaRPr kumimoji="1" lang="en-US" altLang="zh-CN" sz="2000" dirty="0"/>
              </a:p>
              <a:p>
                <a:pPr>
                  <a:buFont typeface="Wingdings" panose="05000000000000000000" pitchFamily="2" charset="2"/>
                  <a:buNone/>
                </a:pPr>
                <a:r>
                  <a:rPr kumimoji="1" lang="zh-CN" altLang="en-US" sz="2000" baseline="-25000" dirty="0"/>
                  <a:t>                                      </a:t>
                </a:r>
                <a:r>
                  <a:rPr kumimoji="1" lang="en-US" altLang="zh-CN" sz="2000" dirty="0"/>
                  <a:t>---</a:t>
                </a:r>
                <a:r>
                  <a:rPr kumimoji="1" lang="zh-CN" altLang="en-US" sz="2000" baseline="-25000" dirty="0"/>
                  <a:t> </a:t>
                </a:r>
                <a:r>
                  <a:rPr kumimoji="1" lang="zh-CN" altLang="en-US" sz="2000" dirty="0"/>
                  <a:t>用队列</a:t>
                </a:r>
                <a:r>
                  <a:rPr kumimoji="1" lang="en-US" altLang="zh-CN" sz="2000" dirty="0"/>
                  <a:t>M</a:t>
                </a:r>
                <a:r>
                  <a:rPr kumimoji="1" lang="zh-CN" altLang="en-US" sz="2000" dirty="0"/>
                  <a:t>存放由这些质数</a:t>
                </a:r>
                <a:r>
                  <a:rPr kumimoji="1" lang="zh-CN" altLang="en-US" sz="2000" dirty="0">
                    <a:solidFill>
                      <a:srgbClr val="00B0F0"/>
                    </a:solidFill>
                  </a:rPr>
                  <a:t>合成的数值</a:t>
                </a:r>
                <a:endParaRPr kumimoji="1" lang="en-US" altLang="zh-CN" sz="2000" dirty="0">
                  <a:solidFill>
                    <a:srgbClr val="00B0F0"/>
                  </a:solidFill>
                </a:endParaRPr>
              </a:p>
              <a:p>
                <a:pPr>
                  <a:buFont typeface="Wingdings" panose="05000000000000000000" pitchFamily="2" charset="2"/>
                  <a:buNone/>
                </a:pPr>
                <a:r>
                  <a:rPr kumimoji="1" lang="zh-CN" altLang="en-US" sz="2000" baseline="-25000" dirty="0"/>
                  <a:t>            </a:t>
                </a:r>
                <a:r>
                  <a:rPr kumimoji="1" lang="zh-CN" altLang="en-US" sz="2000" dirty="0"/>
                  <a:t>                         即 </a:t>
                </a:r>
                <a:r>
                  <a:rPr kumimoji="1" lang="en-US" altLang="zh-CN" sz="2000" dirty="0"/>
                  <a:t>M</a:t>
                </a:r>
                <a:r>
                  <a:rPr kumimoji="1" lang="zh-CN" altLang="en-US" sz="2000" dirty="0"/>
                  <a:t> </a:t>
                </a:r>
                <a:r>
                  <a:rPr kumimoji="1" lang="en-US" altLang="zh-CN" sz="2000" dirty="0"/>
                  <a:t>=</a:t>
                </a:r>
                <a:r>
                  <a:rPr kumimoji="1" lang="zh-CN" altLang="en-US" sz="2000" dirty="0"/>
                  <a:t> </a:t>
                </a:r>
                <a:r>
                  <a:rPr kumimoji="1" lang="en-US" altLang="zh-CN" sz="2000" dirty="0"/>
                  <a:t>{</a:t>
                </a:r>
                <a:r>
                  <a:rPr kumimoji="1" lang="zh-CN" altLang="en-US" sz="2000" dirty="0"/>
                  <a:t> </a:t>
                </a:r>
                <a14:m>
                  <m:oMath xmlns:m="http://schemas.openxmlformats.org/officeDocument/2006/math">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𝑝</m:t>
                        </m:r>
                      </m:e>
                      <m:sub>
                        <m:r>
                          <a:rPr kumimoji="1" lang="en-US" altLang="zh-CN" sz="2000" i="1">
                            <a:latin typeface="Cambria Math" panose="02040503050406030204" pitchFamily="18" charset="0"/>
                          </a:rPr>
                          <m:t>1</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𝑛</m:t>
                            </m:r>
                          </m:e>
                          <m:sub>
                            <m:r>
                              <a:rPr kumimoji="1" lang="en-US" altLang="zh-CN" sz="2000" i="1">
                                <a:latin typeface="Cambria Math" panose="02040503050406030204" pitchFamily="18" charset="0"/>
                              </a:rPr>
                              <m:t>1</m:t>
                            </m:r>
                          </m:sub>
                        </m:sSub>
                      </m:sup>
                    </m:sSubSup>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𝑝</m:t>
                        </m:r>
                      </m:e>
                      <m:sub>
                        <m:r>
                          <a:rPr kumimoji="1" lang="en-US" altLang="zh-CN" sz="2000" i="1">
                            <a:latin typeface="Cambria Math" panose="02040503050406030204" pitchFamily="18" charset="0"/>
                          </a:rPr>
                          <m:t>2</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𝑛</m:t>
                            </m:r>
                          </m:e>
                          <m:sub>
                            <m:r>
                              <a:rPr kumimoji="1" lang="en-US" altLang="zh-CN" sz="2000" i="1">
                                <a:latin typeface="Cambria Math" panose="02040503050406030204" pitchFamily="18" charset="0"/>
                              </a:rPr>
                              <m:t>2</m:t>
                            </m:r>
                          </m:sub>
                        </m:sSub>
                      </m:sup>
                    </m:sSubSup>
                    <m:r>
                      <a:rPr kumimoji="1" lang="en-US" altLang="zh-CN" sz="2000" i="1">
                        <a:latin typeface="Cambria Math" panose="02040503050406030204" pitchFamily="18" charset="0"/>
                      </a:rPr>
                      <m:t>…</m:t>
                    </m:r>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𝑝</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1</m:t>
                        </m:r>
                        <m:r>
                          <a:rPr kumimoji="1" lang="en-US" altLang="zh-CN" sz="2000" i="1">
                            <a:latin typeface="Cambria Math" panose="02040503050406030204" pitchFamily="18" charset="0"/>
                          </a:rPr>
                          <m:t> </m:t>
                        </m:r>
                      </m:sub>
                      <m:sup>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𝑛</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1</m:t>
                            </m:r>
                          </m:sub>
                        </m:sSub>
                      </m:sup>
                    </m:sSub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𝑛</m:t>
                    </m:r>
                    <m:r>
                      <a:rPr kumimoji="1" lang="zh-CN" altLang="en-US" sz="2000" b="0" i="1" smtClean="0">
                        <a:latin typeface="Cambria Math" panose="02040503050406030204" pitchFamily="18" charset="0"/>
                      </a:rPr>
                      <m:t>  </m:t>
                    </m:r>
                    <m:d>
                      <m:dPr>
                        <m:begChr m:val="|"/>
                        <m:ctrlPr>
                          <a:rPr kumimoji="1" lang="en-US" altLang="zh-CN" sz="2000" b="0" i="1" smtClean="0">
                            <a:latin typeface="Cambria Math" panose="02040503050406030204" pitchFamily="18" charset="0"/>
                          </a:rPr>
                        </m:ctrlPr>
                      </m:dPr>
                      <m:e>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 </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𝑖</m:t>
                        </m:r>
                        <m:r>
                          <a:rPr kumimoji="1" lang="en-US" altLang="zh-CN" sz="2000" i="1">
                            <a:latin typeface="Cambria Math" panose="02040503050406030204" pitchFamily="18" charset="0"/>
                          </a:rPr>
                          <m:t>∈</m:t>
                        </m:r>
                        <m:d>
                          <m:dPr>
                            <m:begChr m:val="["/>
                            <m:ctrlPr>
                              <a:rPr kumimoji="1" lang="en-US" altLang="zh-CN" sz="2000" i="1">
                                <a:latin typeface="Cambria Math" panose="02040503050406030204" pitchFamily="18" charset="0"/>
                              </a:rPr>
                            </m:ctrlPr>
                          </m:dPr>
                          <m:e>
                            <m:r>
                              <a:rPr kumimoji="1" lang="en-US" altLang="zh-CN" sz="2000" i="1">
                                <a:latin typeface="Cambria Math" panose="02040503050406030204" pitchFamily="18" charset="0"/>
                              </a:rPr>
                              <m:t>1</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𝑘</m:t>
                            </m:r>
                          </m:e>
                        </m:d>
                        <m:r>
                          <a:rPr kumimoji="1" lang="en-US" altLang="zh-CN" sz="2000" i="1">
                            <a:latin typeface="Cambria Math" panose="02040503050406030204" pitchFamily="18" charset="0"/>
                          </a:rPr>
                          <m:t>: </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𝑛</m:t>
                            </m:r>
                          </m:e>
                          <m:sub>
                            <m:r>
                              <a:rPr kumimoji="1" lang="en-US" altLang="zh-CN" sz="2000" i="1">
                                <a:latin typeface="Cambria Math" panose="02040503050406030204" pitchFamily="18" charset="0"/>
                              </a:rPr>
                              <m:t>𝑖</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0</m:t>
                        </m:r>
                      </m:e>
                    </m:d>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 </m:t>
                    </m:r>
                  </m:oMath>
                </a14:m>
                <a:r>
                  <a:rPr kumimoji="1" lang="en-US" altLang="zh-CN" sz="2000" dirty="0"/>
                  <a:t> </a:t>
                </a:r>
                <a:endParaRPr kumimoji="1" lang="en-US" altLang="zh-CN" sz="2000" dirty="0"/>
              </a:p>
            </p:txBody>
          </p:sp>
        </mc:Choice>
        <mc:Fallback>
          <p:sp>
            <p:nvSpPr>
              <p:cNvPr id="7" name="内容占位符 7"/>
              <p:cNvSpPr txBox="1">
                <a:spLocks noRot="1" noChangeAspect="1" noMove="1" noResize="1" noEditPoints="1" noAdjustHandles="1" noChangeArrowheads="1" noChangeShapeType="1" noTextEdit="1"/>
              </p:cNvSpPr>
              <p:nvPr/>
            </p:nvSpPr>
            <p:spPr>
              <a:xfrm>
                <a:off x="2066809" y="3570190"/>
                <a:ext cx="9463087" cy="2722862"/>
              </a:xfrm>
              <a:prstGeom prst="rect">
                <a:avLst/>
              </a:prstGeom>
              <a:blipFill rotWithShape="1">
                <a:blip r:embed="rId2"/>
                <a:stretch>
                  <a:fillRect l="-5" t="-55" r="2" b="7"/>
                </a:stretch>
              </a:blipFill>
            </p:spPr>
            <p:txBody>
              <a:bodyPr/>
              <a:lstStyle/>
              <a:p>
                <a:r>
                  <a:rPr lang="zh-CN" altLang="en-US">
                    <a:noFill/>
                  </a:rPr>
                  <a:t> </a:t>
                </a:r>
              </a:p>
            </p:txBody>
          </p:sp>
        </mc:Fallback>
      </mc:AlternateContent>
      <p:sp>
        <p:nvSpPr>
          <p:cNvPr id="11" name="文本框 10"/>
          <p:cNvSpPr txBox="1"/>
          <p:nvPr/>
        </p:nvSpPr>
        <p:spPr>
          <a:xfrm>
            <a:off x="2066809" y="2460814"/>
            <a:ext cx="8682947" cy="745782"/>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思路</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为使每个合数</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只删除一次</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，不能简单地删除质数的所有倍数，而是删除由当前找到的质数</a:t>
            </a:r>
            <a:r>
              <a:rPr kumimoji="0" lang="zh-CN" altLang="en-US" sz="20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rPr>
              <a:t>合成的数</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3</a:t>
                </a:r>
                <a:r>
                  <a:rPr lang="zh-CN" altLang="en-US" sz="2400" dirty="0"/>
                  <a:t>：合数限定法</a:t>
                </a:r>
                <a:endParaRPr lang="en-US" altLang="zh-CN" sz="2400" dirty="0"/>
              </a:p>
              <a:p>
                <a:r>
                  <a:rPr lang="zh-CN" altLang="en-US" sz="2400" dirty="0"/>
                  <a:t>  </a:t>
                </a:r>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内容占位符 7"/>
              <p:cNvSpPr txBox="1">
                <a:spLocks noChangeArrowheads="1"/>
              </p:cNvSpPr>
              <p:nvPr/>
            </p:nvSpPr>
            <p:spPr>
              <a:xfrm>
                <a:off x="1616075" y="2489201"/>
                <a:ext cx="9320662" cy="3803851"/>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defRPr/>
                </a:pPr>
                <a:r>
                  <a:rPr kumimoji="1" lang="zh-CN" altLang="en-US" sz="2000" dirty="0">
                    <a:solidFill>
                      <a:srgbClr val="FF0000"/>
                    </a:solidFill>
                  </a:rPr>
                  <a:t>关键步骤：更新合数队列</a:t>
                </a:r>
                <a:r>
                  <a:rPr kumimoji="1" lang="en-US" altLang="zh-CN" sz="2000" dirty="0">
                    <a:solidFill>
                      <a:srgbClr val="FF0000"/>
                    </a:solidFill>
                  </a:rPr>
                  <a:t>M</a:t>
                </a:r>
                <a:endParaRPr kumimoji="1" lang="en-US" altLang="zh-CN" sz="2000" dirty="0">
                  <a:solidFill>
                    <a:srgbClr val="FF0000"/>
                  </a:solidFill>
                </a:endParaRPr>
              </a:p>
              <a:p>
                <a:pPr>
                  <a:buFont typeface="Wingdings" panose="05000000000000000000" pitchFamily="2" charset="2"/>
                  <a:buNone/>
                  <a:defRPr/>
                </a:pPr>
                <a:r>
                  <a:rPr kumimoji="1" lang="zh-CN" altLang="en-US" sz="2000" dirty="0"/>
                  <a:t>                    </a:t>
                </a:r>
                <a:r>
                  <a:rPr kumimoji="1" lang="en-US" altLang="zh-CN" sz="2000" dirty="0"/>
                  <a:t>//</a:t>
                </a:r>
                <a:r>
                  <a:rPr kumimoji="1" lang="zh-CN" altLang="en-US" sz="2000" dirty="0">
                    <a:solidFill>
                      <a:srgbClr val="00B0F0"/>
                    </a:solidFill>
                  </a:rPr>
                  <a:t>设找到第</a:t>
                </a:r>
                <a:r>
                  <a:rPr kumimoji="1" lang="en-US" altLang="zh-CN" sz="2000" dirty="0">
                    <a:solidFill>
                      <a:srgbClr val="00B0F0"/>
                    </a:solidFill>
                  </a:rPr>
                  <a:t>k</a:t>
                </a:r>
                <a:r>
                  <a:rPr kumimoji="1" lang="zh-CN" altLang="en-US" sz="2000" dirty="0">
                    <a:solidFill>
                      <a:srgbClr val="00B0F0"/>
                    </a:solidFill>
                  </a:rPr>
                  <a:t>个素数</a:t>
                </a:r>
                <a:r>
                  <a:rPr kumimoji="1" lang="en-US" altLang="zh-CN" sz="2000" dirty="0">
                    <a:solidFill>
                      <a:srgbClr val="00B0F0"/>
                    </a:solidFill>
                  </a:rPr>
                  <a:t>p</a:t>
                </a:r>
                <a:r>
                  <a:rPr kumimoji="1" lang="en-US" altLang="zh-CN" sz="2000" baseline="-25000" dirty="0">
                    <a:solidFill>
                      <a:srgbClr val="00B0F0"/>
                    </a:solidFill>
                  </a:rPr>
                  <a:t>k</a:t>
                </a:r>
                <a:r>
                  <a:rPr kumimoji="1" lang="zh-CN" altLang="en-US" sz="2000" dirty="0">
                    <a:solidFill>
                      <a:srgbClr val="00B0F0"/>
                    </a:solidFill>
                  </a:rPr>
                  <a:t>  （</a:t>
                </a:r>
                <a:r>
                  <a:rPr kumimoji="1" lang="en-US" altLang="zh-CN" sz="2000" dirty="0" err="1">
                    <a:solidFill>
                      <a:srgbClr val="00B0F0"/>
                    </a:solidFill>
                  </a:rPr>
                  <a:t>is_prime</a:t>
                </a:r>
                <a:r>
                  <a:rPr kumimoji="1" lang="en-US" altLang="zh-CN" sz="2000" dirty="0">
                    <a:solidFill>
                      <a:srgbClr val="00B0F0"/>
                    </a:solidFill>
                  </a:rPr>
                  <a:t>[p</a:t>
                </a:r>
                <a:r>
                  <a:rPr kumimoji="1" lang="en-US" altLang="zh-CN" sz="2000" baseline="-25000" dirty="0">
                    <a:solidFill>
                      <a:srgbClr val="00B0F0"/>
                    </a:solidFill>
                  </a:rPr>
                  <a:t>k</a:t>
                </a:r>
                <a:r>
                  <a:rPr kumimoji="1" lang="en-US" altLang="zh-CN" sz="2000" dirty="0">
                    <a:solidFill>
                      <a:srgbClr val="00B0F0"/>
                    </a:solidFill>
                  </a:rPr>
                  <a:t>]</a:t>
                </a:r>
                <a:r>
                  <a:rPr kumimoji="1" lang="zh-CN" altLang="en-US" sz="2000" dirty="0">
                    <a:solidFill>
                      <a:srgbClr val="00B0F0"/>
                    </a:solidFill>
                  </a:rPr>
                  <a:t> </a:t>
                </a:r>
                <a:r>
                  <a:rPr kumimoji="1" lang="en-US" altLang="zh-CN" sz="2000" dirty="0">
                    <a:solidFill>
                      <a:srgbClr val="00B0F0"/>
                    </a:solidFill>
                  </a:rPr>
                  <a:t>=</a:t>
                </a:r>
                <a:r>
                  <a:rPr kumimoji="1" lang="zh-CN" altLang="en-US" sz="2000" dirty="0">
                    <a:solidFill>
                      <a:srgbClr val="00B0F0"/>
                    </a:solidFill>
                  </a:rPr>
                  <a:t> </a:t>
                </a:r>
                <a:r>
                  <a:rPr kumimoji="1" lang="en-US" altLang="zh-CN" sz="2000" dirty="0">
                    <a:solidFill>
                      <a:srgbClr val="00B0F0"/>
                    </a:solidFill>
                  </a:rPr>
                  <a:t>true)</a:t>
                </a:r>
                <a:endParaRPr kumimoji="1" lang="en-US" altLang="zh-CN" sz="2000" dirty="0">
                  <a:solidFill>
                    <a:srgbClr val="00B0F0"/>
                  </a:solidFill>
                </a:endParaRPr>
              </a:p>
              <a:p>
                <a:pPr>
                  <a:buFont typeface="Wingdings" panose="05000000000000000000" pitchFamily="2" charset="2"/>
                  <a:buNone/>
                  <a:defRPr/>
                </a:pPr>
                <a:r>
                  <a:rPr kumimoji="1" lang="zh-CN" altLang="en-US" sz="2000" b="0" dirty="0"/>
                  <a:t>         </a:t>
                </a:r>
                <a14:m>
                  <m:oMath xmlns:m="http://schemas.openxmlformats.org/officeDocument/2006/math">
                    <m:r>
                      <m:rPr>
                        <m:sty m:val="p"/>
                      </m:rPr>
                      <a:rPr kumimoji="1" lang="en-US" altLang="zh-CN" sz="2000" b="0" i="0" smtClean="0">
                        <a:latin typeface="Cambria Math" panose="02040503050406030204" pitchFamily="18" charset="0"/>
                      </a:rPr>
                      <m:t>Q</m:t>
                    </m:r>
                    <m:r>
                      <a:rPr kumimoji="1" lang="zh-CN" altLang="en-US" sz="2000" b="0" i="0" smtClean="0">
                        <a:latin typeface="Cambria Math" panose="02040503050406030204" pitchFamily="18" charset="0"/>
                      </a:rPr>
                      <m:t>  </m:t>
                    </m:r>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𝑀</m:t>
                    </m:r>
                  </m:oMath>
                </a14:m>
                <a:r>
                  <a:rPr kumimoji="1" lang="zh-CN" altLang="en-US" sz="2000" dirty="0"/>
                  <a:t>   </a:t>
                </a:r>
                <a:r>
                  <a:rPr kumimoji="1" lang="en-US" altLang="zh-CN" sz="2000" dirty="0"/>
                  <a:t>//</a:t>
                </a:r>
                <a:r>
                  <a:rPr kumimoji="1" lang="zh-CN" altLang="en-US" sz="2000" dirty="0"/>
                  <a:t>新建队列</a:t>
                </a:r>
                <a:r>
                  <a:rPr kumimoji="1" lang="en-US" altLang="zh-CN" sz="2000" dirty="0"/>
                  <a:t>Q</a:t>
                </a:r>
                <a:r>
                  <a:rPr kumimoji="1" lang="zh-CN" altLang="en-US" sz="2000" dirty="0"/>
                  <a:t>，然后将</a:t>
                </a:r>
                <a:r>
                  <a:rPr kumimoji="1" lang="en-US" altLang="zh-CN" sz="2000" dirty="0"/>
                  <a:t>M</a:t>
                </a:r>
                <a:r>
                  <a:rPr kumimoji="1" lang="zh-CN" altLang="en-US" sz="2000" dirty="0"/>
                  <a:t>中的所有合数</a:t>
                </a:r>
                <a:r>
                  <a:rPr kumimoji="1" lang="zh-CN" altLang="en-US" sz="2000" dirty="0">
                    <a:solidFill>
                      <a:srgbClr val="00B0F0"/>
                    </a:solidFill>
                  </a:rPr>
                  <a:t>移到</a:t>
                </a:r>
                <a:r>
                  <a:rPr kumimoji="1" lang="en-US" altLang="zh-CN" sz="2000" dirty="0">
                    <a:solidFill>
                      <a:srgbClr val="00B0F0"/>
                    </a:solidFill>
                  </a:rPr>
                  <a:t>Q</a:t>
                </a:r>
                <a:endParaRPr kumimoji="1" lang="en-US" altLang="zh-CN" sz="2000" dirty="0">
                  <a:solidFill>
                    <a:srgbClr val="00B0F0"/>
                  </a:solidFill>
                </a:endParaRPr>
              </a:p>
              <a:p>
                <a:pPr>
                  <a:buFont typeface="Wingdings" panose="05000000000000000000" pitchFamily="2" charset="2"/>
                  <a:buNone/>
                  <a:defRPr/>
                </a:pPr>
                <a:r>
                  <a:rPr kumimoji="1" lang="zh-CN" altLang="en-US" sz="2000" dirty="0"/>
                  <a:t>         </a:t>
                </a:r>
                <a:r>
                  <a:rPr kumimoji="1" lang="en-US" altLang="zh-CN" sz="2000" b="1" dirty="0">
                    <a:latin typeface="+mn-lt"/>
                  </a:rPr>
                  <a:t>while</a:t>
                </a:r>
                <a:r>
                  <a:rPr kumimoji="1" lang="zh-CN" altLang="en-US" sz="2000" dirty="0">
                    <a:latin typeface="+mn-lt"/>
                  </a:rPr>
                  <a:t> </a:t>
                </a:r>
                <a:r>
                  <a:rPr kumimoji="1" lang="en-US" altLang="zh-CN" sz="2000" dirty="0" err="1">
                    <a:latin typeface="+mn-lt"/>
                  </a:rPr>
                  <a:t>IsEmpty</a:t>
                </a:r>
                <a:r>
                  <a:rPr kumimoji="1" lang="en-US" altLang="zh-CN" sz="2000" dirty="0">
                    <a:latin typeface="+mn-lt"/>
                  </a:rPr>
                  <a:t>(Q)</a:t>
                </a: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b="1" dirty="0">
                    <a:latin typeface="+mn-lt"/>
                  </a:rPr>
                  <a:t>fals</a:t>
                </a:r>
                <a:r>
                  <a:rPr kumimoji="1" lang="en-US" altLang="zh-CN" sz="2000" dirty="0">
                    <a:latin typeface="+mn-lt"/>
                  </a:rPr>
                  <a:t>e</a:t>
                </a:r>
                <a:r>
                  <a:rPr kumimoji="1" lang="zh-CN" altLang="en-US" sz="2000" dirty="0">
                    <a:latin typeface="+mn-lt"/>
                  </a:rPr>
                  <a:t> </a:t>
                </a:r>
                <a:r>
                  <a:rPr kumimoji="1" lang="en-US" altLang="zh-CN" sz="2000" b="1" dirty="0">
                    <a:latin typeface="+mn-lt"/>
                  </a:rPr>
                  <a:t>do</a:t>
                </a:r>
                <a:endParaRPr kumimoji="1" lang="en-US" altLang="zh-CN" sz="2000" b="1" dirty="0">
                  <a:latin typeface="+mn-lt"/>
                </a:endParaRPr>
              </a:p>
              <a:p>
                <a:pPr>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a:latin typeface="+mn-lt"/>
                  </a:rPr>
                  <a:t>m</a:t>
                </a:r>
                <a:r>
                  <a:rPr kumimoji="1" lang="zh-CN" altLang="en-US" sz="2000" dirty="0">
                    <a:latin typeface="+mn-lt"/>
                  </a:rPr>
                  <a:t> </a:t>
                </a:r>
                <a14:m>
                  <m:oMath xmlns:m="http://schemas.openxmlformats.org/officeDocument/2006/math">
                    <m:r>
                      <a:rPr kumimoji="1" lang="en-US" altLang="zh-CN" sz="2000" b="0" i="1" smtClean="0">
                        <a:latin typeface="Cambria Math" panose="02040503050406030204" pitchFamily="18" charset="0"/>
                      </a:rPr>
                      <m:t>←</m:t>
                    </m:r>
                  </m:oMath>
                </a14:m>
                <a:r>
                  <a:rPr kumimoji="1" lang="zh-CN" altLang="en-US" sz="2000" dirty="0">
                    <a:latin typeface="+mn-lt"/>
                  </a:rPr>
                  <a:t> </a:t>
                </a:r>
                <a:r>
                  <a:rPr kumimoji="1" lang="en-US" altLang="zh-CN" sz="2000" dirty="0" err="1">
                    <a:latin typeface="+mn-lt"/>
                  </a:rPr>
                  <a:t>DeQueue</a:t>
                </a:r>
                <a:r>
                  <a:rPr kumimoji="1" lang="en-US" altLang="zh-CN" sz="2000" dirty="0">
                    <a:latin typeface="+mn-lt"/>
                  </a:rPr>
                  <a:t>(Q)</a:t>
                </a:r>
                <a:r>
                  <a:rPr kumimoji="1" lang="zh-CN" altLang="en-US" sz="2000" dirty="0">
                    <a:latin typeface="+mn-lt"/>
                  </a:rPr>
                  <a:t>          </a:t>
                </a:r>
                <a:r>
                  <a:rPr kumimoji="1" lang="en-US" altLang="zh-CN" sz="2000" dirty="0">
                    <a:latin typeface="+mn-lt"/>
                  </a:rPr>
                  <a:t>//</a:t>
                </a:r>
                <a:r>
                  <a:rPr kumimoji="1" lang="zh-CN" altLang="en-US" sz="2000" dirty="0">
                    <a:latin typeface="+mn-lt"/>
                  </a:rPr>
                  <a:t>取出合数，与</a:t>
                </a:r>
                <a:r>
                  <a:rPr kumimoji="1" lang="en-US" altLang="zh-CN" sz="2000" dirty="0">
                    <a:solidFill>
                      <a:srgbClr val="00B0F0"/>
                    </a:solidFill>
                  </a:rPr>
                  <a:t>p</a:t>
                </a:r>
                <a:r>
                  <a:rPr kumimoji="1" lang="en-US" altLang="zh-CN" sz="2000" baseline="-25000" dirty="0">
                    <a:solidFill>
                      <a:srgbClr val="00B0F0"/>
                    </a:solidFill>
                  </a:rPr>
                  <a:t>k</a:t>
                </a:r>
                <a:r>
                  <a:rPr kumimoji="1" lang="zh-CN" altLang="en-US" sz="2000" dirty="0">
                    <a:solidFill>
                      <a:srgbClr val="00B0F0"/>
                    </a:solidFill>
                  </a:rPr>
                  <a:t>相乘</a:t>
                </a:r>
                <a:endParaRPr kumimoji="1" lang="en-US" altLang="zh-CN" sz="2000" dirty="0">
                  <a:latin typeface="+mn-lt"/>
                </a:endParaRPr>
              </a:p>
              <a:p>
                <a:pPr>
                  <a:buFont typeface="Wingdings" panose="05000000000000000000" pitchFamily="2" charset="2"/>
                  <a:buNone/>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b="1" dirty="0">
                    <a:latin typeface="+mn-lt"/>
                  </a:rPr>
                  <a:t>while</a:t>
                </a:r>
                <a:r>
                  <a:rPr kumimoji="1" lang="zh-CN" altLang="en-US" sz="2000" b="1" dirty="0">
                    <a:latin typeface="+mn-lt"/>
                  </a:rPr>
                  <a:t> </a:t>
                </a:r>
                <a14:m>
                  <m:oMath xmlns:m="http://schemas.openxmlformats.org/officeDocument/2006/math">
                    <m:r>
                      <a:rPr kumimoji="1" lang="en-US" altLang="zh-CN" sz="2000" b="0" i="1" smtClean="0">
                        <a:latin typeface="Cambria Math" panose="02040503050406030204" pitchFamily="18" charset="0"/>
                      </a:rPr>
                      <m:t>𝑚</m:t>
                    </m:r>
                    <m:r>
                      <a:rPr kumimoji="1" lang="zh-CN" altLang="en-US"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𝑛</m:t>
                    </m:r>
                  </m:oMath>
                </a14:m>
                <a:r>
                  <a:rPr kumimoji="1" lang="zh-CN" altLang="en-US" sz="2000" dirty="0">
                    <a:latin typeface="+mn-lt"/>
                  </a:rPr>
                  <a:t> </a:t>
                </a:r>
                <a:r>
                  <a:rPr kumimoji="1" lang="en-US" altLang="zh-CN" sz="2000" b="1" dirty="0">
                    <a:latin typeface="+mn-lt"/>
                  </a:rPr>
                  <a:t>do</a:t>
                </a:r>
                <a:r>
                  <a:rPr kumimoji="1" lang="zh-CN" altLang="en-US" sz="2000" dirty="0">
                    <a:latin typeface="+mn-lt"/>
                  </a:rPr>
                  <a:t>               </a:t>
                </a:r>
                <a:r>
                  <a:rPr kumimoji="1" lang="en-US" altLang="zh-CN" sz="2000" dirty="0">
                    <a:latin typeface="+mn-lt"/>
                  </a:rPr>
                  <a:t>//</a:t>
                </a:r>
                <a:r>
                  <a:rPr kumimoji="1" lang="zh-CN" altLang="en-US" sz="2000" dirty="0">
                    <a:latin typeface="+mn-lt"/>
                  </a:rPr>
                  <a:t>相乘结果在区间范围内</a:t>
                </a:r>
                <a:endParaRPr kumimoji="1" lang="en-US" altLang="zh-CN" sz="2000" dirty="0">
                  <a:latin typeface="+mn-lt"/>
                </a:endParaRPr>
              </a:p>
              <a:p>
                <a:pPr>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a:solidFill>
                      <a:srgbClr val="0070C0"/>
                    </a:solidFill>
                    <a:latin typeface="+mn-lt"/>
                  </a:rPr>
                  <a:t>is_prime[</a:t>
                </a:r>
                <a14:m>
                  <m:oMath xmlns:m="http://schemas.openxmlformats.org/officeDocument/2006/math">
                    <m:r>
                      <a:rPr kumimoji="1" lang="en-US" altLang="zh-CN" sz="2000" b="0" i="1" smtClean="0">
                        <a:solidFill>
                          <a:srgbClr val="0070C0"/>
                        </a:solidFill>
                        <a:latin typeface="Cambria Math" panose="02040503050406030204" pitchFamily="18" charset="0"/>
                      </a:rPr>
                      <m:t>𝑚</m:t>
                    </m:r>
                    <m:r>
                      <a:rPr kumimoji="1" lang="zh-CN" altLang="en-US" sz="2000" b="0" i="1" smtClean="0">
                        <a:solidFill>
                          <a:srgbClr val="0070C0"/>
                        </a:solidFill>
                        <a:latin typeface="Cambria Math" panose="02040503050406030204" pitchFamily="18" charset="0"/>
                      </a:rPr>
                      <m:t>∗</m:t>
                    </m:r>
                    <m:sSub>
                      <m:sSubPr>
                        <m:ctrlPr>
                          <a:rPr kumimoji="1" lang="en-US" altLang="zh-CN" sz="2000" b="0" i="1" smtClean="0">
                            <a:solidFill>
                              <a:srgbClr val="0070C0"/>
                            </a:solidFill>
                            <a:latin typeface="Cambria Math" panose="02040503050406030204" pitchFamily="18" charset="0"/>
                          </a:rPr>
                        </m:ctrlPr>
                      </m:sSubPr>
                      <m:e>
                        <m:r>
                          <a:rPr kumimoji="1" lang="en-US" altLang="zh-CN" sz="2000" b="0" i="1" smtClean="0">
                            <a:solidFill>
                              <a:srgbClr val="0070C0"/>
                            </a:solidFill>
                            <a:latin typeface="Cambria Math" panose="02040503050406030204" pitchFamily="18" charset="0"/>
                          </a:rPr>
                          <m:t>𝑝</m:t>
                        </m:r>
                      </m:e>
                      <m:sub>
                        <m:r>
                          <a:rPr kumimoji="1" lang="en-US" altLang="zh-CN" sz="2000" b="0" i="1" smtClean="0">
                            <a:solidFill>
                              <a:srgbClr val="0070C0"/>
                            </a:solidFill>
                            <a:latin typeface="Cambria Math" panose="02040503050406030204" pitchFamily="18" charset="0"/>
                          </a:rPr>
                          <m:t>𝑘</m:t>
                        </m:r>
                      </m:sub>
                    </m:sSub>
                  </m:oMath>
                </a14:m>
                <a:r>
                  <a:rPr kumimoji="1" lang="en-US" altLang="zh-CN" sz="2000" dirty="0">
                    <a:solidFill>
                      <a:srgbClr val="0070C0"/>
                    </a:solidFill>
                    <a:latin typeface="+mn-lt"/>
                  </a:rPr>
                  <a:t>]</a:t>
                </a:r>
                <a:r>
                  <a:rPr kumimoji="1" lang="zh-CN" altLang="en-US" sz="2000" dirty="0">
                    <a:solidFill>
                      <a:srgbClr val="0070C0"/>
                    </a:solidFill>
                    <a:latin typeface="+mn-lt"/>
                  </a:rPr>
                  <a:t> </a:t>
                </a:r>
                <a14:m>
                  <m:oMath xmlns:m="http://schemas.openxmlformats.org/officeDocument/2006/math">
                    <m:r>
                      <a:rPr kumimoji="1" lang="en-US" altLang="zh-CN" sz="2000" i="1">
                        <a:solidFill>
                          <a:srgbClr val="0070C0"/>
                        </a:solidFill>
                        <a:latin typeface="Cambria Math" panose="02040503050406030204" pitchFamily="18" charset="0"/>
                      </a:rPr>
                      <m:t>←</m:t>
                    </m:r>
                  </m:oMath>
                </a14:m>
                <a:r>
                  <a:rPr kumimoji="1" lang="zh-CN" altLang="en-US" sz="2000" dirty="0">
                    <a:solidFill>
                      <a:srgbClr val="0070C0"/>
                    </a:solidFill>
                    <a:latin typeface="+mn-lt"/>
                  </a:rPr>
                  <a:t> </a:t>
                </a:r>
                <a:r>
                  <a:rPr kumimoji="1" lang="en-US" altLang="zh-CN" sz="2000" b="1" dirty="0">
                    <a:solidFill>
                      <a:srgbClr val="0070C0"/>
                    </a:solidFill>
                    <a:latin typeface="+mn-lt"/>
                  </a:rPr>
                  <a:t>false</a:t>
                </a:r>
                <a:r>
                  <a:rPr kumimoji="1" lang="zh-CN" altLang="en-US" sz="2000" b="1" dirty="0">
                    <a:solidFill>
                      <a:srgbClr val="0070C0"/>
                    </a:solidFill>
                    <a:latin typeface="+mn-lt"/>
                  </a:rPr>
                  <a:t>   </a:t>
                </a:r>
                <a:r>
                  <a:rPr kumimoji="1" lang="en-US" altLang="zh-CN" sz="2000" dirty="0">
                    <a:latin typeface="+mn-lt"/>
                  </a:rPr>
                  <a:t>//</a:t>
                </a:r>
                <a:r>
                  <a:rPr kumimoji="1" lang="zh-CN" altLang="en-US" sz="2000" dirty="0">
                    <a:latin typeface="+mn-lt"/>
                  </a:rPr>
                  <a:t>删除</a:t>
                </a:r>
                <a14:m>
                  <m:oMath xmlns:m="http://schemas.openxmlformats.org/officeDocument/2006/math">
                    <m:r>
                      <a:rPr kumimoji="1" lang="en-US" altLang="zh-CN" sz="2000" i="1">
                        <a:solidFill>
                          <a:srgbClr val="0070C0"/>
                        </a:solidFill>
                        <a:latin typeface="Cambria Math" panose="02040503050406030204" pitchFamily="18" charset="0"/>
                      </a:rPr>
                      <m:t>𝑚</m:t>
                    </m:r>
                    <m:r>
                      <a:rPr kumimoji="1" lang="zh-CN" altLang="en-US" sz="2000" i="1">
                        <a:solidFill>
                          <a:srgbClr val="0070C0"/>
                        </a:solidFill>
                        <a:latin typeface="Cambria Math" panose="02040503050406030204" pitchFamily="18" charset="0"/>
                      </a:rPr>
                      <m:t>∗</m:t>
                    </m:r>
                    <m:sSub>
                      <m:sSubPr>
                        <m:ctrlPr>
                          <a:rPr kumimoji="1" lang="en-US" altLang="zh-CN" sz="2000" i="1">
                            <a:solidFill>
                              <a:srgbClr val="0070C0"/>
                            </a:solidFill>
                            <a:latin typeface="Cambria Math" panose="02040503050406030204" pitchFamily="18" charset="0"/>
                          </a:rPr>
                        </m:ctrlPr>
                      </m:sSubPr>
                      <m:e>
                        <m:r>
                          <a:rPr kumimoji="1" lang="en-US" altLang="zh-CN" sz="2000" i="1">
                            <a:solidFill>
                              <a:srgbClr val="0070C0"/>
                            </a:solidFill>
                            <a:latin typeface="Cambria Math" panose="02040503050406030204" pitchFamily="18" charset="0"/>
                          </a:rPr>
                          <m:t>𝑝</m:t>
                        </m:r>
                      </m:e>
                      <m:sub>
                        <m:r>
                          <a:rPr kumimoji="1" lang="en-US" altLang="zh-CN" sz="2000" i="1">
                            <a:solidFill>
                              <a:srgbClr val="0070C0"/>
                            </a:solidFill>
                            <a:latin typeface="Cambria Math" panose="02040503050406030204" pitchFamily="18" charset="0"/>
                          </a:rPr>
                          <m:t>𝑘</m:t>
                        </m:r>
                      </m:sub>
                    </m:sSub>
                    <m:r>
                      <a:rPr kumimoji="1" lang="en-US" altLang="zh-CN" sz="2000" i="1">
                        <a:solidFill>
                          <a:srgbClr val="0070C0"/>
                        </a:solidFill>
                        <a:latin typeface="Cambria Math" panose="02040503050406030204" pitchFamily="18" charset="0"/>
                      </a:rPr>
                      <m:t> </m:t>
                    </m:r>
                  </m:oMath>
                </a14:m>
                <a:r>
                  <a:rPr kumimoji="1" lang="zh-CN" altLang="en-US" sz="2000" dirty="0">
                    <a:latin typeface="+mn-lt"/>
                  </a:rPr>
                  <a:t>，且</a:t>
                </a:r>
                <a:r>
                  <a:rPr kumimoji="1" lang="zh-CN" altLang="en-US" sz="2000" dirty="0">
                    <a:solidFill>
                      <a:srgbClr val="C00000"/>
                    </a:solidFill>
                    <a:latin typeface="+mn-lt"/>
                  </a:rPr>
                  <a:t>该合数是第一次删除 </a:t>
                </a:r>
                <a:r>
                  <a:rPr kumimoji="1" lang="en-US" altLang="zh-CN" sz="2000" dirty="0">
                    <a:latin typeface="+mn-lt"/>
                  </a:rPr>
                  <a:t>(?)</a:t>
                </a:r>
                <a:endParaRPr kumimoji="1" lang="en-US" altLang="zh-CN" sz="2000" dirty="0">
                  <a:latin typeface="+mn-lt"/>
                </a:endParaRPr>
              </a:p>
              <a:p>
                <a:pPr>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err="1">
                    <a:latin typeface="+mn-lt"/>
                  </a:rPr>
                  <a:t>EnQueue</a:t>
                </a:r>
                <a:r>
                  <a:rPr kumimoji="1" lang="en-US" altLang="zh-CN" sz="2000" dirty="0">
                    <a:latin typeface="+mn-lt"/>
                  </a:rPr>
                  <a:t>(M,</a:t>
                </a:r>
                <a:r>
                  <a:rPr kumimoji="1" lang="zh-CN" altLang="en-US" sz="2000" dirty="0">
                    <a:latin typeface="+mn-lt"/>
                  </a:rPr>
                  <a:t> </a:t>
                </a:r>
                <a:r>
                  <a:rPr kumimoji="1" lang="en-US" altLang="zh-CN" sz="2000" dirty="0">
                    <a:latin typeface="+mn-lt"/>
                  </a:rPr>
                  <a:t>m)</a:t>
                </a:r>
                <a:r>
                  <a:rPr kumimoji="1" lang="zh-CN" altLang="en-US" sz="2000" dirty="0">
                    <a:latin typeface="+mn-lt"/>
                  </a:rPr>
                  <a:t>       </a:t>
                </a:r>
                <a:r>
                  <a:rPr kumimoji="1" lang="en-US" altLang="zh-CN" sz="2000" dirty="0">
                    <a:latin typeface="+mn-lt"/>
                  </a:rPr>
                  <a:t>//</a:t>
                </a:r>
                <a:r>
                  <a:rPr kumimoji="1" lang="zh-CN" altLang="en-US" sz="2000" dirty="0">
                    <a:latin typeface="+mn-lt"/>
                  </a:rPr>
                  <a:t>将合数</a:t>
                </a:r>
                <a:r>
                  <a:rPr kumimoji="1" lang="en-US" altLang="zh-CN" sz="2000" dirty="0">
                    <a:latin typeface="+mn-lt"/>
                  </a:rPr>
                  <a:t>m</a:t>
                </a:r>
                <a:r>
                  <a:rPr kumimoji="1" lang="zh-CN" altLang="en-US" sz="2000" dirty="0">
                    <a:latin typeface="+mn-lt"/>
                  </a:rPr>
                  <a:t>放入队列</a:t>
                </a:r>
                <a:r>
                  <a:rPr kumimoji="1" lang="en-US" altLang="zh-CN" sz="2000" dirty="0">
                    <a:latin typeface="+mn-lt"/>
                  </a:rPr>
                  <a:t>M</a:t>
                </a:r>
                <a:endParaRPr kumimoji="1" lang="en-US" altLang="zh-CN" sz="2000" dirty="0">
                  <a:latin typeface="+mn-lt"/>
                </a:endParaRPr>
              </a:p>
              <a:p>
                <a:pPr>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dirty="0">
                    <a:latin typeface="+mn-lt"/>
                  </a:rPr>
                  <a:t>|</a:t>
                </a:r>
                <a:r>
                  <a:rPr kumimoji="1" lang="zh-CN" altLang="en-US" sz="2000" dirty="0">
                    <a:latin typeface="+mn-lt"/>
                  </a:rPr>
                  <a:t>   </a:t>
                </a:r>
                <a14:m>
                  <m:oMath xmlns:m="http://schemas.openxmlformats.org/officeDocument/2006/math">
                    <m:r>
                      <m:rPr>
                        <m:sty m:val="p"/>
                      </m:rPr>
                      <a:rPr kumimoji="1" lang="en-US" altLang="zh-CN" sz="2000" b="0" i="0" smtClean="0">
                        <a:latin typeface="Cambria Math" panose="02040503050406030204" pitchFamily="18" charset="0"/>
                      </a:rPr>
                      <m:t>m</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𝑚</m:t>
                    </m:r>
                    <m:r>
                      <a:rPr kumimoji="1" lang="zh-CN" altLang="en-US"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𝑘</m:t>
                        </m:r>
                      </m:sub>
                    </m:sSub>
                  </m:oMath>
                </a14:m>
                <a:r>
                  <a:rPr kumimoji="1" lang="zh-CN" altLang="en-US" sz="2000" dirty="0">
                    <a:latin typeface="+mn-lt"/>
                  </a:rPr>
                  <a:t>              </a:t>
                </a:r>
                <a:r>
                  <a:rPr kumimoji="1" lang="en-US" altLang="zh-CN" sz="2000" dirty="0">
                    <a:latin typeface="+mn-lt"/>
                  </a:rPr>
                  <a:t>//</a:t>
                </a:r>
                <a:r>
                  <a:rPr kumimoji="1" lang="zh-CN" altLang="en-US" sz="2000" dirty="0">
                    <a:latin typeface="+mn-lt"/>
                  </a:rPr>
                  <a:t>更新合数，继续</a:t>
                </a:r>
                <a:r>
                  <a:rPr kumimoji="1" lang="zh-CN" altLang="en-US" sz="2000" dirty="0"/>
                  <a:t>与</a:t>
                </a:r>
                <a:r>
                  <a:rPr kumimoji="1" lang="en-US" altLang="zh-CN" sz="2000" dirty="0">
                    <a:solidFill>
                      <a:srgbClr val="00B0F0"/>
                    </a:solidFill>
                  </a:rPr>
                  <a:t>p</a:t>
                </a:r>
                <a:r>
                  <a:rPr kumimoji="1" lang="en-US" altLang="zh-CN" sz="2000" baseline="-25000" dirty="0">
                    <a:solidFill>
                      <a:srgbClr val="00B0F0"/>
                    </a:solidFill>
                  </a:rPr>
                  <a:t>k</a:t>
                </a:r>
                <a:r>
                  <a:rPr kumimoji="1" lang="zh-CN" altLang="en-US" sz="2000" dirty="0">
                    <a:solidFill>
                      <a:srgbClr val="00B0F0"/>
                    </a:solidFill>
                  </a:rPr>
                  <a:t>相乘</a:t>
                </a:r>
                <a:endParaRPr kumimoji="1" lang="en-US" altLang="zh-CN" sz="2000" dirty="0">
                  <a:latin typeface="+mn-lt"/>
                </a:endParaRPr>
              </a:p>
              <a:p>
                <a:pPr>
                  <a:defRPr/>
                </a:pPr>
                <a:r>
                  <a:rPr kumimoji="1" lang="zh-CN" altLang="en-US" sz="2000" dirty="0">
                    <a:latin typeface="+mn-lt"/>
                  </a:rPr>
                  <a:t>            </a:t>
                </a:r>
                <a:r>
                  <a:rPr kumimoji="1" lang="en-US" altLang="zh-CN" sz="2000" dirty="0">
                    <a:latin typeface="+mn-lt"/>
                  </a:rPr>
                  <a:t>|</a:t>
                </a:r>
                <a:r>
                  <a:rPr kumimoji="1" lang="zh-CN" altLang="en-US" sz="2000" dirty="0">
                    <a:latin typeface="+mn-lt"/>
                  </a:rPr>
                  <a:t>   </a:t>
                </a:r>
                <a:r>
                  <a:rPr kumimoji="1" lang="en-US" altLang="zh-CN" sz="2000" b="1" dirty="0">
                    <a:latin typeface="+mn-lt"/>
                  </a:rPr>
                  <a:t>end</a:t>
                </a:r>
                <a:endParaRPr kumimoji="1" lang="en-US" altLang="zh-CN" sz="2000" b="1" dirty="0">
                  <a:latin typeface="+mn-lt"/>
                </a:endParaRPr>
              </a:p>
              <a:p>
                <a:pPr>
                  <a:defRPr/>
                </a:pPr>
                <a:r>
                  <a:rPr kumimoji="1" lang="zh-CN" altLang="en-US" sz="2000" dirty="0">
                    <a:latin typeface="+mn-lt"/>
                  </a:rPr>
                  <a:t>            </a:t>
                </a:r>
                <a:r>
                  <a:rPr kumimoji="1" lang="en-US" altLang="zh-CN" sz="2000" b="1" dirty="0">
                    <a:latin typeface="+mn-lt"/>
                  </a:rPr>
                  <a:t>end</a:t>
                </a:r>
                <a:r>
                  <a:rPr kumimoji="1" lang="zh-CN" altLang="en-US" sz="2000" b="1" dirty="0">
                    <a:latin typeface="+mn-lt"/>
                  </a:rPr>
                  <a:t> </a:t>
                </a:r>
                <a:r>
                  <a:rPr kumimoji="1" lang="zh-CN" altLang="en-US" sz="2000" dirty="0">
                    <a:latin typeface="+mn-lt"/>
                  </a:rPr>
                  <a:t>             </a:t>
                </a:r>
                <a:r>
                  <a:rPr kumimoji="1" lang="zh-CN" altLang="en-US" sz="2000" dirty="0"/>
                  <a:t>   </a:t>
                </a:r>
                <a:endParaRPr kumimoji="1" lang="zh-CN" altLang="en-US" sz="2000" dirty="0"/>
              </a:p>
            </p:txBody>
          </p:sp>
        </mc:Choice>
        <mc:Fallback>
          <p:sp>
            <p:nvSpPr>
              <p:cNvPr id="5" name="内容占位符 7"/>
              <p:cNvSpPr txBox="1">
                <a:spLocks noRot="1" noChangeAspect="1" noMove="1" noResize="1" noEditPoints="1" noAdjustHandles="1" noChangeArrowheads="1" noChangeShapeType="1" noTextEdit="1"/>
              </p:cNvSpPr>
              <p:nvPr/>
            </p:nvSpPr>
            <p:spPr>
              <a:xfrm>
                <a:off x="1616075" y="2489201"/>
                <a:ext cx="9320662" cy="3803851"/>
              </a:xfrm>
              <a:prstGeom prst="rect">
                <a:avLst/>
              </a:prstGeom>
              <a:blipFill rotWithShape="1">
                <a:blip r:embed="rId2"/>
                <a:stretch>
                  <a:fillRect t="-1235" r="1" b="5"/>
                </a:stretch>
              </a:blipFill>
            </p:spPr>
            <p:txBody>
              <a:bodyPr/>
              <a:lstStyle/>
              <a:p>
                <a:r>
                  <a:rPr lang="zh-CN" altLang="en-US">
                    <a:noFill/>
                  </a:rPr>
                  <a:t> </a:t>
                </a:r>
              </a:p>
            </p:txBody>
          </p:sp>
        </mc:Fallback>
      </mc:AlternateContent>
      <p:sp>
        <p:nvSpPr>
          <p:cNvPr id="7" name="文本框 6"/>
          <p:cNvSpPr txBox="1"/>
          <p:nvPr/>
        </p:nvSpPr>
        <p:spPr>
          <a:xfrm>
            <a:off x="6552486" y="5798999"/>
            <a:ext cx="4937570" cy="400110"/>
          </a:xfrm>
          <a:prstGeom prst="rect">
            <a:avLst/>
          </a:prstGeom>
          <a:noFill/>
        </p:spPr>
        <p:txBody>
          <a:bodyPr wrap="none" rtlCol="0">
            <a:spAutoFit/>
          </a:bodyPr>
          <a:lstStyle/>
          <a:p>
            <a:r>
              <a:rPr kumimoji="1" lang="zh-CN" altLang="en-US" sz="2000" dirty="0">
                <a:solidFill>
                  <a:srgbClr val="19A382"/>
                </a:solidFill>
              </a:rPr>
              <a:t>算法细节省略，因为更好的在后面。。。</a:t>
            </a:r>
            <a:endParaRPr kumimoji="1" lang="zh-CN" altLang="en-US" sz="2000" dirty="0">
              <a:solidFill>
                <a:srgbClr val="19A38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：欧拉筛选法 （线性筛选法）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6" name="内容占位符 7"/>
          <p:cNvSpPr txBox="1">
            <a:spLocks noChangeArrowheads="1"/>
          </p:cNvSpPr>
          <p:nvPr/>
        </p:nvSpPr>
        <p:spPr>
          <a:xfrm>
            <a:off x="984106" y="3660476"/>
            <a:ext cx="10223787" cy="28447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nSpc>
                <a:spcPts val="3000"/>
              </a:lnSpc>
              <a:buFont typeface="Arial" panose="020B0604020202020204" pitchFamily="34" charset="0"/>
              <a:buChar char="•"/>
            </a:pPr>
            <a:r>
              <a:rPr lang="zh-CN" altLang="en-US" sz="2000" b="1" dirty="0">
                <a:solidFill>
                  <a:srgbClr val="FF0000"/>
                </a:solidFill>
              </a:rPr>
              <a:t>思路</a:t>
            </a:r>
            <a:r>
              <a:rPr lang="zh-CN" altLang="en-US" sz="2000" dirty="0">
                <a:solidFill>
                  <a:srgbClr val="FF0000"/>
                </a:solidFill>
              </a:rPr>
              <a:t>：</a:t>
            </a:r>
            <a:r>
              <a:rPr lang="zh-CN" altLang="en-US" sz="2400" b="0" i="0" dirty="0">
                <a:solidFill>
                  <a:srgbClr val="4F4F4F"/>
                </a:solidFill>
                <a:effectLst/>
                <a:latin typeface="-apple-system"/>
              </a:rPr>
              <a:t>在</a:t>
            </a:r>
            <a:r>
              <a:rPr lang="zh-CN" altLang="en-US" sz="2400" b="0" i="0" dirty="0">
                <a:solidFill>
                  <a:srgbClr val="333333"/>
                </a:solidFill>
                <a:effectLst/>
                <a:latin typeface="微软雅黑" panose="020B0503020204020204" pitchFamily="34" charset="-122"/>
                <a:ea typeface="微软雅黑" panose="020B0503020204020204" pitchFamily="34" charset="-122"/>
              </a:rPr>
              <a:t>埃氏</a:t>
            </a:r>
            <a:r>
              <a:rPr lang="zh-CN" altLang="en-US" sz="2400" b="0" i="0" dirty="0">
                <a:solidFill>
                  <a:srgbClr val="4F4F4F"/>
                </a:solidFill>
                <a:effectLst/>
                <a:latin typeface="-apple-system"/>
              </a:rPr>
              <a:t>筛选法的基础上</a:t>
            </a:r>
            <a:r>
              <a:rPr lang="zh-CN" altLang="en-US" sz="2400" dirty="0">
                <a:solidFill>
                  <a:srgbClr val="4F4F4F"/>
                </a:solidFill>
                <a:latin typeface="-apple-system"/>
              </a:rPr>
              <a:t>，</a:t>
            </a:r>
            <a:r>
              <a:rPr lang="zh-CN" altLang="en-US" sz="2400" b="0" i="0" dirty="0">
                <a:solidFill>
                  <a:srgbClr val="4F4F4F"/>
                </a:solidFill>
                <a:effectLst/>
                <a:latin typeface="-apple-system"/>
              </a:rPr>
              <a:t>让每个合数只被它的</a:t>
            </a:r>
            <a:r>
              <a:rPr lang="zh-CN" altLang="en-US" sz="2400" b="0" i="0" dirty="0">
                <a:solidFill>
                  <a:srgbClr val="00B0F0"/>
                </a:solidFill>
                <a:effectLst/>
                <a:latin typeface="-apple-system"/>
              </a:rPr>
              <a:t>最小质因数</a:t>
            </a:r>
            <a:r>
              <a:rPr lang="zh-CN" altLang="en-US" sz="2400" b="0" i="0" dirty="0">
                <a:effectLst/>
                <a:latin typeface="-apple-system"/>
              </a:rPr>
              <a:t>删除</a:t>
            </a:r>
            <a:r>
              <a:rPr lang="zh-CN" altLang="en-US" sz="2400" b="0" i="0" dirty="0">
                <a:solidFill>
                  <a:srgbClr val="4F4F4F"/>
                </a:solidFill>
                <a:effectLst/>
                <a:latin typeface="-apple-system"/>
              </a:rPr>
              <a:t>一次</a:t>
            </a:r>
            <a:r>
              <a:rPr lang="zh-CN" altLang="en-US" sz="2400" dirty="0">
                <a:solidFill>
                  <a:srgbClr val="4F4F4F"/>
                </a:solidFill>
                <a:latin typeface="-apple-system"/>
              </a:rPr>
              <a:t>，</a:t>
            </a:r>
            <a:r>
              <a:rPr lang="zh-CN" altLang="en-US" sz="2400" b="0" i="0" dirty="0">
                <a:solidFill>
                  <a:srgbClr val="4F4F4F"/>
                </a:solidFill>
                <a:effectLst/>
                <a:latin typeface="-apple-system"/>
              </a:rPr>
              <a:t>以达到不重复的目的</a:t>
            </a:r>
            <a:endParaRPr lang="en-US" altLang="zh-CN" sz="2400" b="0" i="0" dirty="0">
              <a:solidFill>
                <a:srgbClr val="4F4F4F"/>
              </a:solidFill>
              <a:effectLst/>
              <a:latin typeface="-apple-system"/>
            </a:endParaRPr>
          </a:p>
          <a:p>
            <a:pPr marL="342900" indent="-342900">
              <a:lnSpc>
                <a:spcPts val="3000"/>
              </a:lnSpc>
              <a:buFont typeface="Arial" panose="020B0604020202020204" pitchFamily="34" charset="0"/>
              <a:buChar char="•"/>
            </a:pPr>
            <a:r>
              <a:rPr kumimoji="1" lang="zh-CN" altLang="en-US" sz="2000" b="1" dirty="0">
                <a:solidFill>
                  <a:srgbClr val="FF0000"/>
                </a:solidFill>
              </a:rPr>
              <a:t>关键数据结构</a:t>
            </a:r>
            <a:r>
              <a:rPr kumimoji="1" lang="zh-CN" altLang="en-US" sz="2000" dirty="0">
                <a:solidFill>
                  <a:srgbClr val="FF0000"/>
                </a:solidFill>
              </a:rPr>
              <a:t>：</a:t>
            </a:r>
            <a:r>
              <a:rPr kumimoji="1" lang="zh-CN" altLang="en-US" sz="2000" dirty="0"/>
              <a:t>（</a:t>
            </a:r>
            <a:r>
              <a:rPr kumimoji="1" lang="en-US" altLang="zh-CN" sz="2000" dirty="0"/>
              <a:t>1</a:t>
            </a:r>
            <a:r>
              <a:rPr kumimoji="1" lang="zh-CN" altLang="en-US" sz="2000" dirty="0"/>
              <a:t>）顺序表 </a:t>
            </a:r>
            <a:r>
              <a:rPr kumimoji="1" lang="en-US" altLang="zh-CN" sz="2000" dirty="0" err="1"/>
              <a:t>is_prime</a:t>
            </a:r>
            <a:r>
              <a:rPr kumimoji="1" lang="en-US" altLang="zh-CN" sz="2000" dirty="0"/>
              <a:t>[1...n]</a:t>
            </a:r>
            <a:endParaRPr kumimoji="1" lang="en-US" altLang="zh-CN" sz="2000" dirty="0"/>
          </a:p>
          <a:p>
            <a:pPr>
              <a:lnSpc>
                <a:spcPts val="3000"/>
              </a:lnSpc>
              <a:buFont typeface="Wingdings" panose="05000000000000000000" pitchFamily="2" charset="2"/>
              <a:buNone/>
            </a:pPr>
            <a:r>
              <a:rPr kumimoji="1" lang="zh-CN" altLang="en-US" sz="2000" dirty="0"/>
              <a:t>                                           </a:t>
            </a:r>
            <a:r>
              <a:rPr kumimoji="1" lang="en-US" altLang="zh-CN" sz="2000" dirty="0" err="1"/>
              <a:t>is_prime</a:t>
            </a:r>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true/false</a:t>
            </a:r>
            <a:r>
              <a:rPr kumimoji="1" lang="zh-CN" altLang="en-US" sz="2000" dirty="0"/>
              <a:t> 标注 正整数 </a:t>
            </a:r>
            <a:r>
              <a:rPr kumimoji="1" lang="en-US" altLang="zh-CN" sz="2000" dirty="0"/>
              <a:t>k</a:t>
            </a:r>
            <a:r>
              <a:rPr kumimoji="1" lang="zh-CN" altLang="en-US" sz="2000" dirty="0"/>
              <a:t> 是否质数</a:t>
            </a:r>
            <a:endParaRPr kumimoji="1" lang="en-US" altLang="zh-CN" sz="2000" dirty="0"/>
          </a:p>
          <a:p>
            <a:pPr>
              <a:lnSpc>
                <a:spcPts val="3000"/>
              </a:lnSpc>
              <a:buFont typeface="Wingdings" panose="05000000000000000000" pitchFamily="2" charset="2"/>
              <a:buNone/>
            </a:pPr>
            <a:r>
              <a:rPr kumimoji="1" lang="zh-CN" altLang="en-US" sz="2000" dirty="0"/>
              <a:t>                            （</a:t>
            </a:r>
            <a:r>
              <a:rPr kumimoji="1" lang="en-US" altLang="zh-CN" sz="2000" dirty="0"/>
              <a:t>2</a:t>
            </a:r>
            <a:r>
              <a:rPr kumimoji="1" lang="zh-CN" altLang="en-US" sz="2000" dirty="0"/>
              <a:t>）</a:t>
            </a:r>
            <a:r>
              <a:rPr kumimoji="1" lang="zh-CN" altLang="en-US" sz="2000" dirty="0">
                <a:solidFill>
                  <a:srgbClr val="00B0F0"/>
                </a:solidFill>
              </a:rPr>
              <a:t>线性表</a:t>
            </a:r>
            <a:r>
              <a:rPr kumimoji="1" lang="zh-CN" altLang="en-US" sz="2000" dirty="0"/>
              <a:t> </a:t>
            </a:r>
            <a:r>
              <a:rPr kumimoji="1" lang="en-US" altLang="zh-CN" sz="2000" dirty="0" err="1"/>
              <a:t>prime_list</a:t>
            </a:r>
            <a:r>
              <a:rPr kumimoji="1" lang="zh-CN" altLang="en-US" sz="2000" dirty="0"/>
              <a:t>：按升序存储筛选出的</a:t>
            </a:r>
            <a:r>
              <a:rPr kumimoji="1" lang="zh-CN" altLang="en-US" sz="2000" dirty="0">
                <a:solidFill>
                  <a:srgbClr val="FF0000"/>
                </a:solidFill>
              </a:rPr>
              <a:t>质数</a:t>
            </a:r>
            <a:endParaRPr kumimoji="1" lang="zh-CN" altLang="en-US" sz="2000" dirty="0">
              <a:solidFill>
                <a:srgbClr val="FF0000"/>
              </a:solidFill>
            </a:endParaRPr>
          </a:p>
        </p:txBody>
      </p:sp>
      <p:pic>
        <p:nvPicPr>
          <p:cNvPr id="1026" name="Picture 2"/>
          <p:cNvPicPr>
            <a:picLocks noChangeAspect="1" noChangeArrowheads="1"/>
          </p:cNvPicPr>
          <p:nvPr/>
        </p:nvPicPr>
        <p:blipFill rotWithShape="1">
          <a:blip r:embed="rId2"/>
          <a:srcRect/>
          <a:stretch>
            <a:fillRect/>
          </a:stretch>
        </p:blipFill>
        <p:spPr bwMode="auto">
          <a:xfrm>
            <a:off x="8427665" y="1124682"/>
            <a:ext cx="2780228" cy="186264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922429" y="3088724"/>
            <a:ext cx="1790700" cy="369332"/>
          </a:xfrm>
          <a:prstGeom prst="rect">
            <a:avLst/>
          </a:prstGeom>
          <a:noFill/>
        </p:spPr>
        <p:txBody>
          <a:bodyPr wrap="square">
            <a:spAutoFit/>
          </a:bodyPr>
          <a:lstStyle/>
          <a:p>
            <a:r>
              <a:rPr lang="en-GB" altLang="zh-CN" b="0" i="0" dirty="0">
                <a:solidFill>
                  <a:srgbClr val="333333"/>
                </a:solidFill>
                <a:effectLst/>
                <a:latin typeface="Helvetica Neue" panose="02000503000000020004" pitchFamily="2" charset="0"/>
              </a:rPr>
              <a:t>Leonhard Euler</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a:t>
            </a:r>
            <a:r>
              <a:rPr lang="zh-CN" altLang="en-US" dirty="0"/>
              <a:t>静态查找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5602" name="Rectangle 6"/>
          <p:cNvSpPr>
            <a:spLocks noGrp="1" noChangeArrowheads="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20000"/>
              </a:spcBef>
              <a:spcAft>
                <a:spcPct val="0"/>
              </a:spcAft>
              <a:buClrTx/>
              <a:buFontTx/>
              <a:buNone/>
              <a:defRPr/>
            </a:pPr>
            <a:fld id="{D9132559-2B67-44B1-A55E-9F73170DD42E}" type="slidenum">
              <a:rPr lang="en-US" altLang="zh-CN" sz="1400" b="0" smtClean="0">
                <a:solidFill>
                  <a:srgbClr val="010000"/>
                </a:solidFill>
                <a:latin typeface="Arial" panose="020B0604020202020204" pitchFamily="34" charset="0"/>
                <a:ea typeface="宋体" panose="02010600030101010101" pitchFamily="2" charset="-122"/>
              </a:rPr>
            </a:fld>
            <a:endParaRPr lang="en-US" altLang="zh-CN" sz="1400" b="0">
              <a:solidFill>
                <a:srgbClr val="010000"/>
              </a:solidFill>
              <a:latin typeface="Arial" panose="020B0604020202020204" pitchFamily="34" charset="0"/>
              <a:ea typeface="宋体" panose="02010600030101010101" pitchFamily="2" charset="-122"/>
            </a:endParaRPr>
          </a:p>
        </p:txBody>
      </p:sp>
      <p:sp>
        <p:nvSpPr>
          <p:cNvPr id="323586" name="Text Box 2"/>
          <p:cNvSpPr txBox="1">
            <a:spLocks noChangeArrowheads="1"/>
          </p:cNvSpPr>
          <p:nvPr/>
        </p:nvSpPr>
        <p:spPr bwMode="auto">
          <a:xfrm>
            <a:off x="1738786" y="2811543"/>
            <a:ext cx="5184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仅作查询和检索操作的查找表。</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3587" name="Text Box 3"/>
          <p:cNvSpPr txBox="1">
            <a:spLocks noChangeArrowheads="1"/>
          </p:cNvSpPr>
          <p:nvPr/>
        </p:nvSpPr>
        <p:spPr bwMode="auto">
          <a:xfrm>
            <a:off x="1756087" y="2106215"/>
            <a:ext cx="24416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457200" indent="-457200" defTabSz="914400" fontAlgn="base">
              <a:spcBef>
                <a:spcPct val="0"/>
              </a:spcBef>
              <a:spcAft>
                <a:spcPct val="0"/>
              </a:spcAft>
              <a:buClrTx/>
              <a:defRPr/>
            </a:pPr>
            <a:r>
              <a:rPr kumimoji="1" lang="zh-CN" altLang="en-US" b="0" dirty="0">
                <a:solidFill>
                  <a:srgbClr val="010000"/>
                </a:solidFill>
                <a:latin typeface="微软雅黑" panose="020B0503020204020204" pitchFamily="34" charset="-122"/>
                <a:ea typeface="微软雅黑" panose="020B0503020204020204" pitchFamily="34" charset="-122"/>
              </a:rPr>
              <a:t>静态查找表</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3588" name="Text Box 4"/>
          <p:cNvSpPr txBox="1">
            <a:spLocks noChangeArrowheads="1"/>
          </p:cNvSpPr>
          <p:nvPr/>
        </p:nvSpPr>
        <p:spPr bwMode="auto">
          <a:xfrm>
            <a:off x="1375568" y="4484618"/>
            <a:ext cx="9745663"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“查询”结果“</a:t>
            </a:r>
            <a:r>
              <a:rPr kumimoji="1" lang="zh-CN" altLang="en-US" b="0" dirty="0">
                <a:solidFill>
                  <a:srgbClr val="006600"/>
                </a:solidFill>
                <a:latin typeface="微软雅黑" panose="020B0503020204020204" pitchFamily="34" charset="-122"/>
                <a:ea typeface="微软雅黑" panose="020B0503020204020204" pitchFamily="34" charset="-122"/>
              </a:rPr>
              <a:t>不在查找表中</a:t>
            </a:r>
            <a:r>
              <a:rPr kumimoji="1" lang="zh-CN" altLang="en-US" b="0" dirty="0">
                <a:solidFill>
                  <a:srgbClr val="010000"/>
                </a:solidFill>
                <a:latin typeface="微软雅黑" panose="020B0503020204020204" pitchFamily="34" charset="-122"/>
                <a:ea typeface="微软雅黑" panose="020B0503020204020204" pitchFamily="34" charset="-122"/>
              </a:rPr>
              <a:t>”</a:t>
            </a:r>
            <a:r>
              <a:rPr kumimoji="1" lang="en-US" altLang="zh-CN"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b="0" dirty="0">
                <a:solidFill>
                  <a:srgbClr val="010000"/>
                </a:solidFill>
                <a:latin typeface="微软雅黑" panose="020B0503020204020204" pitchFamily="34" charset="-122"/>
                <a:ea typeface="微软雅黑" panose="020B0503020204020204" pitchFamily="34" charset="-122"/>
              </a:rPr>
              <a:t>数据元素</a:t>
            </a:r>
            <a:r>
              <a:rPr kumimoji="1" lang="zh-CN" altLang="en-US" b="0" dirty="0">
                <a:solidFill>
                  <a:srgbClr val="006600"/>
                </a:solidFill>
                <a:latin typeface="微软雅黑" panose="020B0503020204020204" pitchFamily="34" charset="-122"/>
                <a:ea typeface="微软雅黑" panose="020B0503020204020204" pitchFamily="34" charset="-122"/>
              </a:rPr>
              <a:t>插入到</a:t>
            </a:r>
            <a:r>
              <a:rPr kumimoji="1" lang="zh-CN" altLang="en-US" b="0" dirty="0">
                <a:solidFill>
                  <a:srgbClr val="010000"/>
                </a:solidFill>
                <a:latin typeface="微软雅黑" panose="020B0503020204020204" pitchFamily="34" charset="-122"/>
                <a:ea typeface="微软雅黑" panose="020B0503020204020204" pitchFamily="34" charset="-122"/>
              </a:rPr>
              <a:t>查找表中；</a:t>
            </a:r>
            <a:endParaRPr kumimoji="1" lang="en-US" altLang="zh-CN" b="0" dirty="0">
              <a:solidFill>
                <a:srgbClr val="010000"/>
              </a:solidFill>
              <a:latin typeface="微软雅黑" panose="020B0503020204020204" pitchFamily="34" charset="-122"/>
              <a:ea typeface="微软雅黑" panose="020B0503020204020204" pitchFamily="34" charset="-122"/>
            </a:endParaRPr>
          </a:p>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“查询”结果为“</a:t>
            </a:r>
            <a:r>
              <a:rPr kumimoji="1" lang="zh-CN" altLang="en-US" b="0" dirty="0">
                <a:solidFill>
                  <a:srgbClr val="9900CC"/>
                </a:solidFill>
                <a:latin typeface="微软雅黑" panose="020B0503020204020204" pitchFamily="34" charset="-122"/>
                <a:ea typeface="微软雅黑" panose="020B0503020204020204" pitchFamily="34" charset="-122"/>
              </a:rPr>
              <a:t>在查找表中</a:t>
            </a:r>
            <a:r>
              <a:rPr kumimoji="1" lang="zh-CN" altLang="en-US" b="0" dirty="0">
                <a:solidFill>
                  <a:srgbClr val="010000"/>
                </a:solidFill>
                <a:latin typeface="微软雅黑" panose="020B0503020204020204" pitchFamily="34" charset="-122"/>
                <a:ea typeface="微软雅黑" panose="020B0503020204020204" pitchFamily="34" charset="-122"/>
              </a:rPr>
              <a:t>”的数据元素 </a:t>
            </a:r>
            <a:r>
              <a:rPr kumimoji="1" lang="en-US" altLang="zh-CN"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a:t>
            </a:r>
            <a:r>
              <a:rPr kumimoji="1" lang="zh-CN" altLang="en-US" b="0" dirty="0">
                <a:solidFill>
                  <a:srgbClr val="010000"/>
                </a:solidFill>
                <a:latin typeface="微软雅黑" panose="020B0503020204020204" pitchFamily="34" charset="-122"/>
                <a:ea typeface="微软雅黑" panose="020B0503020204020204" pitchFamily="34" charset="-122"/>
                <a:sym typeface="Wingdings" panose="05000000000000000000" pitchFamily="2" charset="2"/>
              </a:rPr>
              <a:t> </a:t>
            </a:r>
            <a:r>
              <a:rPr kumimoji="1" lang="zh-CN" altLang="en-US" b="0" dirty="0">
                <a:solidFill>
                  <a:srgbClr val="9900CC"/>
                </a:solidFill>
                <a:latin typeface="微软雅黑" panose="020B0503020204020204" pitchFamily="34" charset="-122"/>
                <a:ea typeface="微软雅黑" panose="020B0503020204020204" pitchFamily="34" charset="-122"/>
              </a:rPr>
              <a:t>删除</a:t>
            </a:r>
            <a:r>
              <a:rPr kumimoji="1" lang="zh-CN" altLang="en-US" b="0" dirty="0">
                <a:solidFill>
                  <a:srgbClr val="9900CC"/>
                </a:solidFill>
                <a:latin typeface="微软雅黑" panose="020B0503020204020204" pitchFamily="34" charset="-122"/>
                <a:ea typeface="微软雅黑" panose="020B0503020204020204" pitchFamily="34" charset="-122"/>
                <a:sym typeface="Wingdings" panose="05000000000000000000" pitchFamily="2" charset="2"/>
              </a:rPr>
              <a:t>。</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3589" name="Text Box 5"/>
          <p:cNvSpPr txBox="1">
            <a:spLocks noChangeArrowheads="1"/>
          </p:cNvSpPr>
          <p:nvPr/>
        </p:nvSpPr>
        <p:spPr bwMode="auto">
          <a:xfrm>
            <a:off x="1756088" y="3819455"/>
            <a:ext cx="244169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457200" indent="-457200" defTabSz="914400" fontAlgn="base">
              <a:spcBef>
                <a:spcPct val="0"/>
              </a:spcBef>
              <a:spcAft>
                <a:spcPct val="0"/>
              </a:spcAft>
              <a:buClrTx/>
              <a:defRPr/>
            </a:pPr>
            <a:r>
              <a:rPr kumimoji="1" lang="zh-CN" altLang="en-US" b="0" dirty="0">
                <a:solidFill>
                  <a:srgbClr val="010000"/>
                </a:solidFill>
                <a:latin typeface="微软雅黑" panose="020B0503020204020204" pitchFamily="34" charset="-122"/>
                <a:ea typeface="微软雅黑" panose="020B0503020204020204" pitchFamily="34" charset="-122"/>
              </a:rPr>
              <a:t>动态查找表</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3592" name="Text Box 8"/>
          <p:cNvSpPr txBox="1">
            <a:spLocks noChangeArrowheads="1"/>
          </p:cNvSpPr>
          <p:nvPr/>
        </p:nvSpPr>
        <p:spPr bwMode="auto">
          <a:xfrm>
            <a:off x="1715081" y="1220134"/>
            <a:ext cx="2492991"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defPPr>
              <a:defRPr lang="zh-CN"/>
            </a:defPPr>
            <a:lvl1pPr algn="ctr" defTabSz="914400" eaLnBrk="1" fontAlgn="auto" latinLnBrk="0" hangingPunct="1">
              <a:lnSpc>
                <a:spcPct val="90000"/>
              </a:lnSpc>
              <a:spcAft>
                <a:spcPts val="0"/>
              </a:spcAft>
              <a:buNone/>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a:spcBef>
                <a:spcPct val="0"/>
              </a:spcBef>
              <a:defRPr/>
            </a:pPr>
            <a:r>
              <a:rPr lang="zh-CN" altLang="en-US" dirty="0"/>
              <a:t>查找表分类</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3592"/>
                                        </p:tgtEl>
                                        <p:attrNameLst>
                                          <p:attrName>style.visibility</p:attrName>
                                        </p:attrNameLst>
                                      </p:cBhvr>
                                      <p:to>
                                        <p:strVal val="visible"/>
                                      </p:to>
                                    </p:set>
                                    <p:anim calcmode="lin" valueType="num">
                                      <p:cBhvr additive="base">
                                        <p:cTn id="7" dur="500" fill="hold"/>
                                        <p:tgtEl>
                                          <p:spTgt spid="323592"/>
                                        </p:tgtEl>
                                        <p:attrNameLst>
                                          <p:attrName>ppt_x</p:attrName>
                                        </p:attrNameLst>
                                      </p:cBhvr>
                                      <p:tavLst>
                                        <p:tav tm="0">
                                          <p:val>
                                            <p:strVal val="0-#ppt_w/2"/>
                                          </p:val>
                                        </p:tav>
                                        <p:tav tm="100000">
                                          <p:val>
                                            <p:strVal val="#ppt_x"/>
                                          </p:val>
                                        </p:tav>
                                      </p:tavLst>
                                    </p:anim>
                                    <p:anim calcmode="lin" valueType="num">
                                      <p:cBhvr additive="base">
                                        <p:cTn id="8" dur="500" fill="hold"/>
                                        <p:tgtEl>
                                          <p:spTgt spid="32359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23587"/>
                                        </p:tgtEl>
                                        <p:attrNameLst>
                                          <p:attrName>style.visibility</p:attrName>
                                        </p:attrNameLst>
                                      </p:cBhvr>
                                      <p:to>
                                        <p:strVal val="visible"/>
                                      </p:to>
                                    </p:set>
                                    <p:animEffect transition="in" filter="wipe(left)">
                                      <p:cBhvr>
                                        <p:cTn id="12" dur="500"/>
                                        <p:tgtEl>
                                          <p:spTgt spid="32358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23589"/>
                                        </p:tgtEl>
                                        <p:attrNameLst>
                                          <p:attrName>style.visibility</p:attrName>
                                        </p:attrNameLst>
                                      </p:cBhvr>
                                      <p:to>
                                        <p:strVal val="visible"/>
                                      </p:to>
                                    </p:set>
                                    <p:animEffect transition="in" filter="wipe(left)">
                                      <p:cBhvr>
                                        <p:cTn id="16" dur="500"/>
                                        <p:tgtEl>
                                          <p:spTgt spid="32358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3586"/>
                                        </p:tgtEl>
                                        <p:attrNameLst>
                                          <p:attrName>style.visibility</p:attrName>
                                        </p:attrNameLst>
                                      </p:cBhvr>
                                      <p:to>
                                        <p:strVal val="visible"/>
                                      </p:to>
                                    </p:set>
                                    <p:animEffect transition="in" filter="wipe(left)">
                                      <p:cBhvr>
                                        <p:cTn id="21" dur="500"/>
                                        <p:tgtEl>
                                          <p:spTgt spid="32358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23588"/>
                                        </p:tgtEl>
                                        <p:attrNameLst>
                                          <p:attrName>style.visibility</p:attrName>
                                        </p:attrNameLst>
                                      </p:cBhvr>
                                      <p:to>
                                        <p:strVal val="visible"/>
                                      </p:to>
                                    </p:set>
                                    <p:animEffect transition="in" filter="slide(fromBottom)">
                                      <p:cBhvr>
                                        <p:cTn id="26" dur="500"/>
                                        <p:tgtEl>
                                          <p:spTgt spid="323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6" grpId="0" autoUpdateAnimBg="0"/>
      <p:bldP spid="323587" grpId="0" autoUpdateAnimBg="0"/>
      <p:bldP spid="323588" grpId="0" autoUpdateAnimBg="0"/>
      <p:bldP spid="323589" grpId="0" autoUpdateAnimBg="0"/>
      <p:bldP spid="323592"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56034" y="1240101"/>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56034" y="1240101"/>
                <a:ext cx="11387803" cy="5057775"/>
              </a:xfrm>
              <a:blipFill rotWithShape="1">
                <a:blip r:embed="rId1"/>
                <a:stretch>
                  <a:fillRect l="-4" t="-99" r="1" b="11"/>
                </a:stretch>
              </a:blipFill>
            </p:spPr>
            <p:txBody>
              <a:bodyPr/>
              <a:lstStyle/>
              <a:p>
                <a:r>
                  <a:rPr lang="zh-CN" altLang="en-US">
                    <a:noFill/>
                  </a:rPr>
                  <a:t> </a:t>
                </a:r>
              </a:p>
            </p:txBody>
          </p:sp>
        </mc:Fallback>
      </mc:AlternateContent>
      <p:sp>
        <p:nvSpPr>
          <p:cNvPr id="5" name="文本框 4"/>
          <p:cNvSpPr txBox="1"/>
          <p:nvPr/>
        </p:nvSpPr>
        <p:spPr>
          <a:xfrm>
            <a:off x="689563" y="2256055"/>
            <a:ext cx="5949064" cy="461665"/>
          </a:xfrm>
          <a:prstGeom prst="rect">
            <a:avLst/>
          </a:prstGeom>
          <a:noFill/>
          <a:ln>
            <a:noFill/>
          </a:ln>
        </p:spPr>
        <p:txBody>
          <a:bodyPr wrap="none" rtlCol="0">
            <a:spAutoFit/>
          </a:bodyPr>
          <a:lstStyle/>
          <a:p>
            <a:pPr marL="342900" indent="-342900">
              <a:buFont typeface="Arial" panose="020B0604020202020204" pitchFamily="34" charset="0"/>
              <a:buChar char="•"/>
            </a:pPr>
            <a:r>
              <a:rPr kumimoji="1" lang="zh-CN" altLang="en-US" sz="2400" dirty="0">
                <a:solidFill>
                  <a:srgbClr val="19A382"/>
                </a:solidFill>
                <a:latin typeface="微软雅黑" panose="020B0503020204020204" pitchFamily="34" charset="-122"/>
                <a:ea typeface="微软雅黑" panose="020B0503020204020204" pitchFamily="34" charset="-122"/>
              </a:rPr>
              <a:t>欧拉对质数</a:t>
            </a:r>
            <a:r>
              <a:rPr kumimoji="1" lang="en-US" altLang="zh-CN" sz="2400" dirty="0">
                <a:solidFill>
                  <a:srgbClr val="19A382"/>
                </a:solidFill>
                <a:latin typeface="微软雅黑" panose="020B0503020204020204" pitchFamily="34" charset="-122"/>
                <a:ea typeface="微软雅黑" panose="020B0503020204020204" pitchFamily="34" charset="-122"/>
              </a:rPr>
              <a:t>p</a:t>
            </a:r>
            <a:r>
              <a:rPr kumimoji="1" lang="zh-CN" altLang="en-US" sz="2400" dirty="0">
                <a:solidFill>
                  <a:srgbClr val="19A382"/>
                </a:solidFill>
                <a:latin typeface="微软雅黑" panose="020B0503020204020204" pitchFamily="34" charset="-122"/>
                <a:ea typeface="微软雅黑" panose="020B0503020204020204" pitchFamily="34" charset="-122"/>
              </a:rPr>
              <a:t>的倍数 </a:t>
            </a:r>
            <a:r>
              <a:rPr kumimoji="1" lang="en-US" altLang="zh-CN" sz="2400" dirty="0">
                <a:solidFill>
                  <a:srgbClr val="19A382"/>
                </a:solidFill>
                <a:latin typeface="微软雅黑" panose="020B0503020204020204" pitchFamily="34" charset="-122"/>
                <a:ea typeface="微软雅黑" panose="020B0503020204020204" pitchFamily="34" charset="-122"/>
              </a:rPr>
              <a:t>k</a:t>
            </a:r>
            <a:r>
              <a:rPr kumimoji="1" lang="zh-CN" altLang="en-US" sz="2400" dirty="0">
                <a:solidFill>
                  <a:srgbClr val="19A382"/>
                </a:solidFill>
                <a:latin typeface="微软雅黑" panose="020B0503020204020204" pitchFamily="34" charset="-122"/>
                <a:ea typeface="微软雅黑" panose="020B0503020204020204" pitchFamily="34" charset="-122"/>
              </a:rPr>
              <a:t> * </a:t>
            </a:r>
            <a:r>
              <a:rPr kumimoji="1" lang="en-US" altLang="zh-CN" sz="2400" dirty="0">
                <a:solidFill>
                  <a:srgbClr val="19A382"/>
                </a:solidFill>
                <a:latin typeface="微软雅黑" panose="020B0503020204020204" pitchFamily="34" charset="-122"/>
                <a:ea typeface="微软雅黑" panose="020B0503020204020204" pitchFamily="34" charset="-122"/>
              </a:rPr>
              <a:t>p</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(k&gt;1)</a:t>
            </a:r>
            <a:r>
              <a:rPr kumimoji="1" lang="zh-CN" altLang="en-US" sz="2400" dirty="0">
                <a:solidFill>
                  <a:srgbClr val="19A382"/>
                </a:solidFill>
                <a:latin typeface="微软雅黑" panose="020B0503020204020204" pitchFamily="34" charset="-122"/>
                <a:ea typeface="微软雅黑" panose="020B0503020204020204" pitchFamily="34" charset="-122"/>
              </a:rPr>
              <a:t> 的分析</a:t>
            </a:r>
            <a:endParaRPr kumimoji="1" lang="zh-CN" altLang="en-US" sz="2400" dirty="0">
              <a:solidFill>
                <a:srgbClr val="19A38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68337" y="2897531"/>
            <a:ext cx="7196201" cy="400110"/>
          </a:xfrm>
          <a:prstGeom prst="rect">
            <a:avLst/>
          </a:prstGeom>
          <a:noFill/>
        </p:spPr>
        <p:txBody>
          <a:bodyPr wrap="none" rtlCol="0">
            <a:spAutoFit/>
          </a:bodyPr>
          <a:lstStyle/>
          <a:p>
            <a:r>
              <a:rPr kumimoji="1" lang="en-US" altLang="zh-CN" sz="2000" dirty="0"/>
              <a:t>Q1</a:t>
            </a:r>
            <a:r>
              <a:rPr kumimoji="1" lang="zh-CN" altLang="en-US" sz="2000" dirty="0"/>
              <a:t>：在埃氏筛选法中，合数</a:t>
            </a:r>
            <a:r>
              <a:rPr kumimoji="1" lang="en-US" altLang="zh-CN" sz="2000" dirty="0"/>
              <a:t>k</a:t>
            </a:r>
            <a:r>
              <a:rPr kumimoji="1" lang="zh-CN" altLang="en-US" sz="2000" dirty="0"/>
              <a:t> * </a:t>
            </a:r>
            <a:r>
              <a:rPr kumimoji="1" lang="en-US" altLang="zh-CN" sz="2000" dirty="0"/>
              <a:t>p</a:t>
            </a:r>
            <a:r>
              <a:rPr kumimoji="1" lang="zh-CN" altLang="en-US" sz="2000" dirty="0"/>
              <a:t> 什么情况下会被</a:t>
            </a:r>
            <a:r>
              <a:rPr kumimoji="1" lang="zh-CN" altLang="en-US" sz="2000" dirty="0">
                <a:solidFill>
                  <a:srgbClr val="009999"/>
                </a:solidFill>
              </a:rPr>
              <a:t>多次删除</a:t>
            </a:r>
            <a:r>
              <a:rPr kumimoji="1" lang="zh-CN" altLang="en-US" sz="2000" dirty="0"/>
              <a:t>？</a:t>
            </a:r>
            <a:endParaRPr kumimoji="1" lang="zh-CN" altLang="en-US" sz="2000" dirty="0"/>
          </a:p>
        </p:txBody>
      </p:sp>
      <mc:AlternateContent xmlns:mc="http://schemas.openxmlformats.org/markup-compatibility/2006">
        <mc:Choice xmlns:a14="http://schemas.microsoft.com/office/drawing/2010/main" Requires="a14">
          <p:sp>
            <p:nvSpPr>
              <p:cNvPr id="9" name="文本框 8"/>
              <p:cNvSpPr txBox="1"/>
              <p:nvPr/>
            </p:nvSpPr>
            <p:spPr>
              <a:xfrm>
                <a:off x="556034" y="3361326"/>
                <a:ext cx="6764288" cy="424796"/>
              </a:xfrm>
              <a:prstGeom prst="rect">
                <a:avLst/>
              </a:prstGeom>
              <a:noFill/>
            </p:spPr>
            <p:txBody>
              <a:bodyPr wrap="none" rtlCol="0">
                <a:spAutoFit/>
              </a:bodyPr>
              <a:lstStyle/>
              <a:p>
                <a:r>
                  <a:rPr kumimoji="1" lang="en-US" altLang="zh-CN" sz="2000" dirty="0"/>
                  <a:t>A1</a:t>
                </a:r>
                <a:r>
                  <a:rPr kumimoji="1" lang="zh-CN" altLang="en-US" sz="2000" dirty="0"/>
                  <a:t>：将</a:t>
                </a:r>
                <a:r>
                  <a:rPr kumimoji="1" lang="en-US" altLang="zh-CN" sz="2000" dirty="0"/>
                  <a:t>k</a:t>
                </a:r>
                <a:r>
                  <a:rPr kumimoji="1" lang="zh-CN" altLang="en-US" sz="2000" dirty="0"/>
                  <a:t>质因数分解为 </a:t>
                </a:r>
                <a14:m>
                  <m:oMath xmlns:m="http://schemas.openxmlformats.org/officeDocument/2006/math">
                    <m:r>
                      <m:rPr>
                        <m:sty m:val="p"/>
                      </m:rPr>
                      <a:rPr kumimoji="1" lang="en-US" altLang="zh-CN" sz="2000" b="0" i="0" smtClean="0">
                        <a:latin typeface="Cambria Math" panose="02040503050406030204" pitchFamily="18" charset="0"/>
                      </a:rPr>
                      <m:t>k</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1</m:t>
                        </m:r>
                      </m:sub>
                    </m:sSub>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2</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𝑗</m:t>
                        </m:r>
                      </m:sub>
                    </m:sSub>
                  </m:oMath>
                </a14:m>
                <a:r>
                  <a:rPr kumimoji="1" lang="zh-CN" altLang="en-US" sz="2000" dirty="0"/>
                  <a:t> 且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2</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𝑗</m:t>
                        </m:r>
                      </m:sub>
                    </m:sSub>
                  </m:oMath>
                </a14:m>
                <a:endParaRPr kumimoji="1"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556034" y="3361326"/>
                <a:ext cx="6764288" cy="424796"/>
              </a:xfrm>
              <a:prstGeom prst="rect">
                <a:avLst/>
              </a:prstGeom>
              <a:blipFill rotWithShape="1">
                <a:blip r:embed="rId2"/>
                <a:stretch>
                  <a:fillRect l="-6" t="-64" r="1"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任意多边形: 形状 6"/>
              <p:cNvSpPr/>
              <p:nvPr/>
            </p:nvSpPr>
            <p:spPr>
              <a:xfrm>
                <a:off x="472740" y="3966592"/>
                <a:ext cx="7455839" cy="5147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如果 </a:t>
                </a:r>
                <a14:m>
                  <m:oMath xmlns:m="http://schemas.openxmlformats.org/officeDocument/2006/math">
                    <m:r>
                      <a:rPr lang="en-US" altLang="zh-CN" sz="2400" b="0" i="1" smtClean="0">
                        <a:solidFill>
                          <a:srgbClr val="FFFF00"/>
                        </a:solidFill>
                        <a:latin typeface="Cambria Math" panose="02040503050406030204" pitchFamily="18" charset="0"/>
                        <a:ea typeface="微软雅黑" panose="020B0503020204020204" pitchFamily="34" charset="-122"/>
                      </a:rPr>
                      <m:t>∃</m:t>
                    </m:r>
                    <m:r>
                      <a:rPr lang="zh-CN" altLang="en-US" sz="2400" b="0" i="1" smtClean="0">
                        <a:solidFill>
                          <a:srgbClr val="FFFF00"/>
                        </a:solidFill>
                        <a:latin typeface="Cambria Math" panose="02040503050406030204" pitchFamily="18" charset="0"/>
                        <a:ea typeface="微软雅黑" panose="020B0503020204020204" pitchFamily="34" charset="-122"/>
                      </a:rPr>
                      <m:t> </m:t>
                    </m:r>
                    <m:r>
                      <a:rPr lang="en-US" altLang="zh-CN" sz="2400" b="0" i="1" smtClean="0">
                        <a:solidFill>
                          <a:srgbClr val="FFFF00"/>
                        </a:solidFill>
                        <a:latin typeface="Cambria Math" panose="02040503050406030204" pitchFamily="18" charset="0"/>
                        <a:ea typeface="微软雅黑" panose="020B0503020204020204" pitchFamily="34" charset="-122"/>
                      </a:rPr>
                      <m:t>𝑖</m:t>
                    </m:r>
                    <m:r>
                      <a:rPr lang="en-US" altLang="zh-CN" sz="2400" b="0" i="1" smtClean="0">
                        <a:solidFill>
                          <a:srgbClr val="FFFF00"/>
                        </a:solidFill>
                        <a:latin typeface="Cambria Math" panose="02040503050406030204" pitchFamily="18" charset="0"/>
                        <a:ea typeface="微软雅黑" panose="020B0503020204020204" pitchFamily="34" charset="-122"/>
                      </a:rPr>
                      <m:t>∈</m:t>
                    </m:r>
                    <m:d>
                      <m:dPr>
                        <m:begChr m:val="["/>
                        <m:endChr m:val="]"/>
                        <m:ctrlPr>
                          <a:rPr lang="en-US" altLang="zh-CN" sz="2400" b="0" i="1" smtClean="0">
                            <a:solidFill>
                              <a:srgbClr val="FFFF00"/>
                            </a:solidFill>
                            <a:latin typeface="Cambria Math" panose="02040503050406030204" pitchFamily="18" charset="0"/>
                            <a:ea typeface="微软雅黑" panose="020B0503020204020204" pitchFamily="34" charset="-122"/>
                          </a:rPr>
                        </m:ctrlPr>
                      </m:dPr>
                      <m:e>
                        <m:r>
                          <a:rPr lang="en-US" altLang="zh-CN" sz="2400" b="0" i="1" smtClean="0">
                            <a:solidFill>
                              <a:srgbClr val="FFFF00"/>
                            </a:solidFill>
                            <a:latin typeface="Cambria Math" panose="02040503050406030204" pitchFamily="18" charset="0"/>
                            <a:ea typeface="微软雅黑" panose="020B0503020204020204" pitchFamily="34" charset="-122"/>
                          </a:rPr>
                          <m:t>1</m:t>
                        </m:r>
                        <m:r>
                          <a:rPr lang="en-US" altLang="zh-CN" sz="2400" b="0" i="1" smtClean="0">
                            <a:solidFill>
                              <a:srgbClr val="FFFF00"/>
                            </a:solidFill>
                            <a:latin typeface="Cambria Math" panose="02040503050406030204" pitchFamily="18" charset="0"/>
                            <a:ea typeface="微软雅黑" panose="020B0503020204020204" pitchFamily="34" charset="-122"/>
                          </a:rPr>
                          <m:t>..</m:t>
                        </m:r>
                        <m:r>
                          <a:rPr lang="en-US" altLang="zh-CN" sz="2400" b="0" i="1" smtClean="0">
                            <a:solidFill>
                              <a:srgbClr val="FFFF00"/>
                            </a:solidFill>
                            <a:latin typeface="Cambria Math" panose="02040503050406030204" pitchFamily="18" charset="0"/>
                            <a:ea typeface="微软雅黑" panose="020B0503020204020204" pitchFamily="34" charset="-122"/>
                          </a:rPr>
                          <m:t>𝑗</m:t>
                        </m:r>
                      </m:e>
                    </m:d>
                    <m:r>
                      <a:rPr lang="en-US" altLang="zh-CN" sz="2400" b="0" i="1" smtClean="0">
                        <a:solidFill>
                          <a:srgbClr val="FFFF00"/>
                        </a:solidFill>
                        <a:latin typeface="Cambria Math" panose="02040503050406030204" pitchFamily="18" charset="0"/>
                        <a:ea typeface="微软雅黑" panose="020B0503020204020204" pitchFamily="34" charset="-122"/>
                      </a:rPr>
                      <m:t>:</m:t>
                    </m:r>
                    <m:sSub>
                      <m:sSubPr>
                        <m:ctrlPr>
                          <a:rPr lang="en-US" altLang="zh-CN" sz="2400" b="0" i="1" smtClean="0">
                            <a:solidFill>
                              <a:srgbClr val="FFFF00"/>
                            </a:solidFill>
                            <a:latin typeface="Cambria Math" panose="02040503050406030204" pitchFamily="18" charset="0"/>
                            <a:ea typeface="微软雅黑" panose="020B0503020204020204" pitchFamily="34" charset="-122"/>
                          </a:rPr>
                        </m:ctrlPr>
                      </m:sSubPr>
                      <m:e>
                        <m:r>
                          <a:rPr lang="en-US" altLang="zh-CN" sz="2400" b="0" i="1" smtClean="0">
                            <a:solidFill>
                              <a:srgbClr val="FFFF00"/>
                            </a:solidFill>
                            <a:latin typeface="Cambria Math" panose="02040503050406030204" pitchFamily="18" charset="0"/>
                            <a:ea typeface="微软雅黑" panose="020B0503020204020204" pitchFamily="34" charset="-122"/>
                          </a:rPr>
                          <m:t>𝑞</m:t>
                        </m:r>
                      </m:e>
                      <m:sub>
                        <m:r>
                          <a:rPr lang="en-US" altLang="zh-CN" sz="2400" b="0" i="1" smtClean="0">
                            <a:solidFill>
                              <a:srgbClr val="FFFF00"/>
                            </a:solidFill>
                            <a:latin typeface="Cambria Math" panose="02040503050406030204" pitchFamily="18" charset="0"/>
                            <a:ea typeface="微软雅黑" panose="020B0503020204020204" pitchFamily="34" charset="-122"/>
                          </a:rPr>
                          <m:t>𝑖</m:t>
                        </m:r>
                      </m:sub>
                    </m:sSub>
                    <m:r>
                      <a:rPr lang="en-US" altLang="zh-CN" sz="2400" b="0" i="1" smtClean="0">
                        <a:solidFill>
                          <a:srgbClr val="FFFF00"/>
                        </a:solidFill>
                        <a:latin typeface="Cambria Math" panose="02040503050406030204" pitchFamily="18" charset="0"/>
                        <a:ea typeface="微软雅黑" panose="020B0503020204020204" pitchFamily="34" charset="-122"/>
                      </a:rPr>
                      <m:t>≠</m:t>
                    </m:r>
                    <m:r>
                      <a:rPr lang="en-US" altLang="zh-CN" sz="2400" b="0" i="1" smtClean="0">
                        <a:solidFill>
                          <a:srgbClr val="FFFF00"/>
                        </a:solidFill>
                        <a:latin typeface="Cambria Math" panose="02040503050406030204" pitchFamily="18" charset="0"/>
                        <a:ea typeface="微软雅黑" panose="020B0503020204020204" pitchFamily="34" charset="-122"/>
                      </a:rPr>
                      <m:t>𝑝</m:t>
                    </m:r>
                  </m:oMath>
                </a14:m>
                <a:r>
                  <a:rPr lang="zh-CN" altLang="en-US" sz="2000" dirty="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至少会被 </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 和</a:t>
                </a:r>
                <a14:m>
                  <m:oMath xmlns:m="http://schemas.openxmlformats.org/officeDocument/2006/math">
                    <m:r>
                      <a:rPr lang="zh-CN" altLang="en-US" sz="2400" b="0" i="0" smtClean="0">
                        <a:latin typeface="Cambria Math" panose="02040503050406030204" pitchFamily="18" charset="0"/>
                        <a:ea typeface="微软雅黑" panose="020B0503020204020204" pitchFamily="34" charset="-122"/>
                      </a:rPr>
                      <m:t> </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𝑞</m:t>
                        </m:r>
                      </m:e>
                      <m:sub>
                        <m:r>
                          <a:rPr lang="en-US" altLang="zh-CN" sz="2400" b="0" i="1" smtClean="0">
                            <a:latin typeface="Cambria Math" panose="02040503050406030204" pitchFamily="18" charset="0"/>
                            <a:ea typeface="微软雅黑" panose="020B0503020204020204" pitchFamily="34" charset="-122"/>
                          </a:rPr>
                          <m:t>𝑖</m:t>
                        </m:r>
                      </m:sub>
                    </m:sSub>
                    <m:r>
                      <a:rPr lang="zh-CN" altLang="en-US" sz="2400" b="0" i="1" smtClean="0">
                        <a:latin typeface="Cambria Math" panose="02040503050406030204" pitchFamily="18" charset="0"/>
                        <a:ea typeface="微软雅黑" panose="020B0503020204020204" pitchFamily="34" charset="-122"/>
                      </a:rPr>
                      <m:t> </m:t>
                    </m:r>
                  </m:oMath>
                </a14:m>
                <a:r>
                  <a:rPr lang="zh-CN" altLang="en-US" sz="2000" dirty="0">
                    <a:latin typeface="微软雅黑" panose="020B0503020204020204" pitchFamily="34" charset="-122"/>
                    <a:ea typeface="微软雅黑" panose="020B0503020204020204" pitchFamily="34" charset="-122"/>
                  </a:rPr>
                  <a:t>删除两次</a:t>
                </a:r>
                <a:endParaRPr lang="zh-CN" altLang="zh-CN" sz="2000" dirty="0">
                  <a:latin typeface="微软雅黑" panose="020B0503020204020204" pitchFamily="34" charset="-122"/>
                  <a:ea typeface="微软雅黑" panose="020B0503020204020204" pitchFamily="34" charset="-122"/>
                </a:endParaRPr>
              </a:p>
            </p:txBody>
          </p:sp>
        </mc:Choice>
        <mc:Fallback>
          <p:sp>
            <p:nvSpPr>
              <p:cNvPr id="10" name="任意多边形: 形状 6"/>
              <p:cNvSpPr>
                <a:spLocks noRot="1" noChangeAspect="1" noMove="1" noResize="1" noEditPoints="1" noAdjustHandles="1" noChangeArrowheads="1" noChangeShapeType="1" noTextEdit="1"/>
              </p:cNvSpPr>
              <p:nvPr/>
            </p:nvSpPr>
            <p:spPr>
              <a:xfrm>
                <a:off x="472740" y="3966592"/>
                <a:ext cx="7455839" cy="5147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89" t="-1308" r="-77" b="-1200"/>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1" name="文本框 10"/>
          <p:cNvSpPr txBox="1"/>
          <p:nvPr/>
        </p:nvSpPr>
        <p:spPr>
          <a:xfrm>
            <a:off x="587741" y="4712461"/>
            <a:ext cx="6700873" cy="400110"/>
          </a:xfrm>
          <a:prstGeom prst="rect">
            <a:avLst/>
          </a:prstGeom>
          <a:noFill/>
        </p:spPr>
        <p:txBody>
          <a:bodyPr wrap="none" rtlCol="0">
            <a:spAutoFit/>
          </a:bodyPr>
          <a:lstStyle/>
          <a:p>
            <a:r>
              <a:rPr kumimoji="1" lang="en-US" altLang="zh-CN" sz="2000" dirty="0"/>
              <a:t>Q2</a:t>
            </a:r>
            <a:r>
              <a:rPr kumimoji="1" lang="zh-CN" altLang="en-US" sz="2000" dirty="0"/>
              <a:t>：合数</a:t>
            </a:r>
            <a:r>
              <a:rPr kumimoji="1" lang="en-US" altLang="zh-CN" sz="2000" dirty="0"/>
              <a:t>k</a:t>
            </a:r>
            <a:r>
              <a:rPr kumimoji="1" lang="zh-CN" altLang="en-US" sz="2000" dirty="0"/>
              <a:t> * </a:t>
            </a:r>
            <a:r>
              <a:rPr kumimoji="1" lang="en-US" altLang="zh-CN" sz="2000" dirty="0"/>
              <a:t>p</a:t>
            </a:r>
            <a:r>
              <a:rPr kumimoji="1" lang="zh-CN" altLang="en-US" sz="2000" dirty="0"/>
              <a:t> </a:t>
            </a:r>
            <a:r>
              <a:rPr kumimoji="1" lang="zh-CN" altLang="en-US" sz="2000" dirty="0">
                <a:solidFill>
                  <a:srgbClr val="FF0000"/>
                </a:solidFill>
              </a:rPr>
              <a:t>第一次被删除</a:t>
            </a:r>
            <a:r>
              <a:rPr kumimoji="1" lang="zh-CN" altLang="en-US" sz="2000" dirty="0"/>
              <a:t>是在找到哪个质数后发生的？</a:t>
            </a:r>
            <a:endParaRPr kumimoji="1" lang="zh-CN" altLang="en-US" sz="2000" dirty="0"/>
          </a:p>
        </p:txBody>
      </p:sp>
      <mc:AlternateContent xmlns:mc="http://schemas.openxmlformats.org/markup-compatibility/2006">
        <mc:Choice xmlns:a14="http://schemas.microsoft.com/office/drawing/2010/main" Requires="a14">
          <p:sp>
            <p:nvSpPr>
              <p:cNvPr id="12" name="文本框 11"/>
              <p:cNvSpPr txBox="1"/>
              <p:nvPr/>
            </p:nvSpPr>
            <p:spPr>
              <a:xfrm>
                <a:off x="584225" y="5135158"/>
                <a:ext cx="5272405" cy="424796"/>
              </a:xfrm>
              <a:prstGeom prst="rect">
                <a:avLst/>
              </a:prstGeom>
              <a:noFill/>
            </p:spPr>
            <p:txBody>
              <a:bodyPr wrap="none" rtlCol="0">
                <a:spAutoFit/>
              </a:bodyPr>
              <a:lstStyle/>
              <a:p>
                <a:r>
                  <a:rPr kumimoji="1" lang="en-US" altLang="zh-CN" sz="2000" dirty="0"/>
                  <a:t>A2</a:t>
                </a:r>
                <a:r>
                  <a:rPr kumimoji="1" lang="zh-CN" altLang="en-US" sz="2000" dirty="0"/>
                  <a:t>：  </a:t>
                </a:r>
                <a:r>
                  <a:rPr kumimoji="1" lang="en-US" altLang="zh-CN" sz="2000" dirty="0"/>
                  <a:t>k</a:t>
                </a:r>
                <a:r>
                  <a:rPr kumimoji="1" lang="zh-CN" altLang="en-US" sz="2000" dirty="0"/>
                  <a:t> </a:t>
                </a:r>
                <a14:m>
                  <m:oMath xmlns:m="http://schemas.openxmlformats.org/officeDocument/2006/math">
                    <m:r>
                      <a:rPr kumimoji="1" lang="zh-CN" altLang="en-US" sz="2000" b="0" i="1" smtClean="0">
                        <a:latin typeface="Cambria Math" panose="02040503050406030204" pitchFamily="18" charset="0"/>
                      </a:rPr>
                      <m:t>∗</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m:rPr>
                            <m:sty m:val="p"/>
                          </m:rPr>
                          <a:rPr kumimoji="1" lang="en-US" altLang="zh-CN" sz="2000" b="0" i="0" smtClean="0">
                            <a:latin typeface="Cambria Math" panose="02040503050406030204" pitchFamily="18" charset="0"/>
                          </a:rPr>
                          <m:t>min</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2</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𝑗</m:t>
                        </m:r>
                      </m:sub>
                    </m:sSub>
                    <m:r>
                      <a:rPr kumimoji="1" lang="zh-CN" altLang="en-US" sz="2000" b="0" i="0" smtClean="0">
                        <a:latin typeface="Cambria Math" panose="02040503050406030204" pitchFamily="18" charset="0"/>
                      </a:rPr>
                      <m:t>∗</m:t>
                    </m:r>
                    <m:r>
                      <m:rPr>
                        <m:sty m:val="p"/>
                      </m:rPr>
                      <a:rPr kumimoji="1" lang="en-US" altLang="zh-CN" sz="2000" b="0" i="0" smtClean="0">
                        <a:latin typeface="Cambria Math" panose="02040503050406030204" pitchFamily="18" charset="0"/>
                      </a:rPr>
                      <m:t>max</m:t>
                    </m:r>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𝑞</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m:t>
                    </m:r>
                  </m:oMath>
                </a14:m>
                <a:endParaRPr kumimoji="1"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584225" y="5135158"/>
                <a:ext cx="5272405" cy="424796"/>
              </a:xfrm>
              <a:prstGeom prst="rect">
                <a:avLst/>
              </a:prstGeom>
              <a:blipFill rotWithShape="1">
                <a:blip r:embed="rId4"/>
                <a:stretch>
                  <a:fillRect t="-129" b="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任意多边形: 形状 6"/>
              <p:cNvSpPr/>
              <p:nvPr/>
            </p:nvSpPr>
            <p:spPr>
              <a:xfrm>
                <a:off x="472740" y="5752944"/>
                <a:ext cx="6493983" cy="6492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因此，</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第一次删除发生在找到质数</a:t>
                </a:r>
                <a14:m>
                  <m:oMath xmlns:m="http://schemas.openxmlformats.org/officeDocument/2006/math">
                    <m:sSub>
                      <m:sSubPr>
                        <m:ctrlPr>
                          <a:rPr kumimoji="1" lang="en-US" altLang="zh-CN" sz="2400" i="1" smtClean="0">
                            <a:solidFill>
                              <a:srgbClr val="FFFF00"/>
                            </a:solidFill>
                            <a:latin typeface="Cambria Math" panose="02040503050406030204" pitchFamily="18" charset="0"/>
                          </a:rPr>
                        </m:ctrlPr>
                      </m:sSubPr>
                      <m:e>
                        <m:r>
                          <m:rPr>
                            <m:sty m:val="p"/>
                          </m:rPr>
                          <a:rPr kumimoji="1" lang="en-US" altLang="zh-CN" sz="2400">
                            <a:solidFill>
                              <a:srgbClr val="FFFF00"/>
                            </a:solidFill>
                            <a:latin typeface="Cambria Math" panose="02040503050406030204" pitchFamily="18" charset="0"/>
                          </a:rPr>
                          <m:t>min</m:t>
                        </m:r>
                        <m:r>
                          <a:rPr kumimoji="1" lang="en-US" altLang="zh-CN" sz="2400" i="1">
                            <a:solidFill>
                              <a:srgbClr val="FFFF00"/>
                            </a:solidFill>
                            <a:latin typeface="Cambria Math" panose="02040503050406030204" pitchFamily="18" charset="0"/>
                          </a:rPr>
                          <m:t>⁡{</m:t>
                        </m:r>
                        <m:r>
                          <a:rPr kumimoji="1" lang="en-US" altLang="zh-CN" sz="2400" i="1">
                            <a:solidFill>
                              <a:srgbClr val="FFFF00"/>
                            </a:solidFill>
                            <a:latin typeface="Cambria Math" panose="02040503050406030204" pitchFamily="18" charset="0"/>
                          </a:rPr>
                          <m:t>𝑞</m:t>
                        </m:r>
                      </m:e>
                      <m:sub>
                        <m:r>
                          <a:rPr kumimoji="1" lang="en-US" altLang="zh-CN" sz="2400" i="1">
                            <a:solidFill>
                              <a:srgbClr val="FFFF00"/>
                            </a:solidFill>
                            <a:latin typeface="Cambria Math" panose="02040503050406030204" pitchFamily="18" charset="0"/>
                          </a:rPr>
                          <m:t>1</m:t>
                        </m:r>
                      </m:sub>
                    </m:sSub>
                    <m:r>
                      <a:rPr kumimoji="1" lang="en-US" altLang="zh-CN" sz="2400" i="1">
                        <a:solidFill>
                          <a:srgbClr val="FFFF00"/>
                        </a:solidFill>
                        <a:latin typeface="Cambria Math" panose="02040503050406030204" pitchFamily="18" charset="0"/>
                      </a:rPr>
                      <m:t>,</m:t>
                    </m:r>
                    <m:r>
                      <a:rPr kumimoji="1" lang="en-US" altLang="zh-CN" sz="2400" i="1">
                        <a:solidFill>
                          <a:srgbClr val="FFFF00"/>
                        </a:solidFill>
                        <a:latin typeface="Cambria Math" panose="02040503050406030204" pitchFamily="18" charset="0"/>
                      </a:rPr>
                      <m:t>𝑝</m:t>
                    </m:r>
                    <m:r>
                      <a:rPr kumimoji="1" lang="en-US" altLang="zh-CN" sz="2400" i="1">
                        <a:solidFill>
                          <a:srgbClr val="FFFF00"/>
                        </a:solidFill>
                        <a:latin typeface="Cambria Math" panose="02040503050406030204" pitchFamily="18" charset="0"/>
                      </a:rPr>
                      <m:t>}</m:t>
                    </m:r>
                  </m:oMath>
                </a14:m>
                <a:r>
                  <a:rPr lang="zh-CN" altLang="en-US" sz="2400" dirty="0">
                    <a:solidFill>
                      <a:srgbClr val="FFFF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时！</a:t>
                </a:r>
                <a:endParaRPr lang="zh-CN" altLang="zh-CN" sz="2000" dirty="0">
                  <a:latin typeface="微软雅黑" panose="020B0503020204020204" pitchFamily="34" charset="-122"/>
                  <a:ea typeface="微软雅黑" panose="020B0503020204020204" pitchFamily="34" charset="-122"/>
                </a:endParaRPr>
              </a:p>
            </p:txBody>
          </p:sp>
        </mc:Choice>
        <mc:Fallback>
          <p:sp>
            <p:nvSpPr>
              <p:cNvPr id="13" name="任意多边形: 形状 6"/>
              <p:cNvSpPr>
                <a:spLocks noRot="1" noChangeAspect="1" noMove="1" noResize="1" noEditPoints="1" noAdjustHandles="1" noChangeArrowheads="1" noChangeShapeType="1" noTextEdit="1"/>
              </p:cNvSpPr>
              <p:nvPr/>
            </p:nvSpPr>
            <p:spPr>
              <a:xfrm>
                <a:off x="472740" y="5752944"/>
                <a:ext cx="6493983" cy="64928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5"/>
                <a:stretch>
                  <a:fillRect l="-102" t="-1052" r="-96" b="-953"/>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8371734" y="5710714"/>
                <a:ext cx="3511132" cy="707886"/>
              </a:xfrm>
              <a:prstGeom prst="rect">
                <a:avLst/>
              </a:prstGeom>
              <a:solidFill>
                <a:srgbClr val="19A382"/>
              </a:solidFill>
            </p:spPr>
            <p:txBody>
              <a:bodyPr wrap="squar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如果</a:t>
                </a:r>
                <a14:m>
                  <m:oMath xmlns:m="http://schemas.openxmlformats.org/officeDocument/2006/math">
                    <m:sSub>
                      <m:sSubPr>
                        <m:ctrlPr>
                          <a:rPr kumimoji="1" lang="en-US" altLang="zh-CN" sz="2000" b="0" i="1" smtClean="0">
                            <a:solidFill>
                              <a:srgbClr val="FFFF00"/>
                            </a:solidFill>
                            <a:latin typeface="Cambria Math" panose="02040503050406030204" pitchFamily="18" charset="0"/>
                          </a:rPr>
                        </m:ctrlPr>
                      </m:sSubPr>
                      <m:e>
                        <m:r>
                          <a:rPr kumimoji="1" lang="en-US" altLang="zh-CN" sz="2000" b="0" i="1" smtClean="0">
                            <a:solidFill>
                              <a:srgbClr val="FFFF00"/>
                            </a:solidFill>
                            <a:latin typeface="Cambria Math" panose="02040503050406030204" pitchFamily="18" charset="0"/>
                          </a:rPr>
                          <m:t>𝑞</m:t>
                        </m:r>
                      </m:e>
                      <m:sub>
                        <m:r>
                          <a:rPr kumimoji="1" lang="en-US" altLang="zh-CN" sz="2000" b="0" i="1" smtClean="0">
                            <a:solidFill>
                              <a:srgbClr val="FFFF00"/>
                            </a:solidFill>
                            <a:latin typeface="Cambria Math" panose="02040503050406030204" pitchFamily="18" charset="0"/>
                          </a:rPr>
                          <m:t>1</m:t>
                        </m:r>
                      </m:sub>
                    </m:sSub>
                    <m:r>
                      <a:rPr kumimoji="1" lang="en-US" altLang="zh-CN" sz="2000" b="0" i="1" smtClean="0">
                        <a:solidFill>
                          <a:srgbClr val="FFFF00"/>
                        </a:solidFill>
                        <a:latin typeface="Cambria Math" panose="02040503050406030204" pitchFamily="18" charset="0"/>
                      </a:rPr>
                      <m:t>&lt;</m:t>
                    </m:r>
                    <m:r>
                      <a:rPr kumimoji="1" lang="en-US" altLang="zh-CN" sz="2000" b="0" i="1" smtClean="0">
                        <a:solidFill>
                          <a:srgbClr val="FFFF00"/>
                        </a:solidFill>
                        <a:latin typeface="Cambria Math" panose="02040503050406030204" pitchFamily="18" charset="0"/>
                      </a:rPr>
                      <m:t>𝑝</m:t>
                    </m:r>
                  </m:oMath>
                </a14:m>
                <a:r>
                  <a:rPr kumimoji="1" lang="zh-CN" altLang="en-US" sz="2000" dirty="0">
                    <a:solidFill>
                      <a:schemeClr val="bg1"/>
                    </a:solidFill>
                    <a:latin typeface="微软雅黑" panose="020B0503020204020204" pitchFamily="34" charset="-122"/>
                    <a:ea typeface="微软雅黑" panose="020B0503020204020204" pitchFamily="34" charset="-122"/>
                  </a:rPr>
                  <a:t>，</a:t>
                </a:r>
                <a:r>
                  <a:rPr kumimoji="1" lang="en-US" altLang="zh-CN" sz="2000" dirty="0">
                    <a:solidFill>
                      <a:schemeClr val="bg1"/>
                    </a:solidFill>
                    <a:latin typeface="微软雅黑" panose="020B0503020204020204" pitchFamily="34" charset="-122"/>
                    <a:ea typeface="微软雅黑" panose="020B0503020204020204" pitchFamily="34" charset="-122"/>
                  </a:rPr>
                  <a:t>p</a:t>
                </a:r>
                <a:r>
                  <a:rPr kumimoji="1" lang="zh-CN" altLang="en-US" sz="2000" dirty="0">
                    <a:solidFill>
                      <a:schemeClr val="bg1"/>
                    </a:solidFill>
                    <a:latin typeface="微软雅黑" panose="020B0503020204020204" pitchFamily="34" charset="-122"/>
                    <a:ea typeface="微软雅黑" panose="020B0503020204020204" pitchFamily="34" charset="-122"/>
                  </a:rPr>
                  <a:t>的倍数</a:t>
                </a:r>
                <a:r>
                  <a:rPr kumimoji="1" lang="en-US" altLang="zh-CN" sz="2000" dirty="0">
                    <a:solidFill>
                      <a:schemeClr val="bg1"/>
                    </a:solidFill>
                    <a:latin typeface="微软雅黑" panose="020B0503020204020204" pitchFamily="34" charset="-122"/>
                    <a:ea typeface="微软雅黑" panose="020B0503020204020204" pitchFamily="34" charset="-122"/>
                  </a:rPr>
                  <a:t>k</a:t>
                </a:r>
                <a:r>
                  <a:rPr kumimoji="1" lang="zh-CN" altLang="en-US" sz="2000" dirty="0">
                    <a:solidFill>
                      <a:schemeClr val="bg1"/>
                    </a:solidFill>
                    <a:latin typeface="微软雅黑" panose="020B0503020204020204" pitchFamily="34" charset="-122"/>
                    <a:ea typeface="微软雅黑" panose="020B0503020204020204" pitchFamily="34" charset="-122"/>
                  </a:rPr>
                  <a:t>*</a:t>
                </a:r>
                <a:r>
                  <a:rPr kumimoji="1" lang="en-US" altLang="zh-CN" sz="2000" dirty="0">
                    <a:solidFill>
                      <a:schemeClr val="bg1"/>
                    </a:solidFill>
                    <a:latin typeface="微软雅黑" panose="020B0503020204020204" pitchFamily="34" charset="-122"/>
                    <a:ea typeface="微软雅黑" panose="020B0503020204020204" pitchFamily="34" charset="-122"/>
                  </a:rPr>
                  <a:t>p</a:t>
                </a:r>
                <a:r>
                  <a:rPr kumimoji="1" lang="zh-CN" altLang="en-US" sz="2000" dirty="0">
                    <a:solidFill>
                      <a:schemeClr val="bg1"/>
                    </a:solidFill>
                    <a:latin typeface="微软雅黑" panose="020B0503020204020204" pitchFamily="34" charset="-122"/>
                    <a:ea typeface="微软雅黑" panose="020B0503020204020204" pitchFamily="34" charset="-122"/>
                  </a:rPr>
                  <a:t>在</a:t>
                </a:r>
                <a:r>
                  <a:rPr kumimoji="1" lang="zh-CN" altLang="en-US" sz="2000" dirty="0">
                    <a:solidFill>
                      <a:srgbClr val="FFFF00"/>
                    </a:solidFill>
                    <a:latin typeface="微软雅黑" panose="020B0503020204020204" pitchFamily="34" charset="-122"/>
                    <a:ea typeface="微软雅黑" panose="020B0503020204020204" pitchFamily="34" charset="-122"/>
                  </a:rPr>
                  <a:t>筛选出</a:t>
                </a:r>
                <a:r>
                  <a:rPr kumimoji="1" lang="en-US" altLang="zh-CN" sz="2000" dirty="0">
                    <a:solidFill>
                      <a:srgbClr val="FFFF00"/>
                    </a:solidFill>
                    <a:latin typeface="微软雅黑" panose="020B0503020204020204" pitchFamily="34" charset="-122"/>
                    <a:ea typeface="微软雅黑" panose="020B0503020204020204" pitchFamily="34" charset="-122"/>
                  </a:rPr>
                  <a:t>p</a:t>
                </a:r>
                <a:r>
                  <a:rPr kumimoji="1" lang="zh-CN" altLang="en-US" sz="2000" dirty="0">
                    <a:solidFill>
                      <a:srgbClr val="FFFF00"/>
                    </a:solidFill>
                    <a:latin typeface="微软雅黑" panose="020B0503020204020204" pitchFamily="34" charset="-122"/>
                    <a:ea typeface="微软雅黑" panose="020B0503020204020204" pitchFamily="34" charset="-122"/>
                  </a:rPr>
                  <a:t>之前</a:t>
                </a:r>
                <a:r>
                  <a:rPr kumimoji="1" lang="zh-CN" altLang="en-US" sz="2000" dirty="0">
                    <a:solidFill>
                      <a:schemeClr val="bg1"/>
                    </a:solidFill>
                    <a:latin typeface="微软雅黑" panose="020B0503020204020204" pitchFamily="34" charset="-122"/>
                    <a:ea typeface="微软雅黑" panose="020B0503020204020204" pitchFamily="34" charset="-122"/>
                  </a:rPr>
                  <a:t>就已经被删除了！</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8371734" y="5710714"/>
                <a:ext cx="3511132" cy="707886"/>
              </a:xfrm>
              <a:prstGeom prst="rect">
                <a:avLst/>
              </a:prstGeom>
              <a:blipFill rotWithShape="1">
                <a:blip r:embed="rId6"/>
                <a:stretch>
                  <a:fillRect l="-15" t="-22" r="-1245" b="3"/>
                </a:stretch>
              </a:blipFill>
            </p:spPr>
            <p:txBody>
              <a:bodyPr/>
              <a:lstStyle/>
              <a:p>
                <a:r>
                  <a:rPr lang="zh-CN" altLang="en-US">
                    <a:noFill/>
                  </a:rPr>
                  <a:t> </a:t>
                </a:r>
              </a:p>
            </p:txBody>
          </p:sp>
        </mc:Fallback>
      </mc:AlternateContent>
      <p:sp>
        <p:nvSpPr>
          <p:cNvPr id="15" name="右箭头 14"/>
          <p:cNvSpPr/>
          <p:nvPr/>
        </p:nvSpPr>
        <p:spPr>
          <a:xfrm>
            <a:off x="7155087" y="5828500"/>
            <a:ext cx="1028282" cy="4981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多边形: 形状 6"/>
          <p:cNvSpPr/>
          <p:nvPr/>
        </p:nvSpPr>
        <p:spPr>
          <a:xfrm>
            <a:off x="8371734" y="2472563"/>
            <a:ext cx="3511132" cy="24520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chemeClr val="accent5">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algn="ctr" eaLnBrk="0" fontAlgn="base" hangingPunct="0">
              <a:lnSpc>
                <a:spcPts val="3500"/>
              </a:lnSpc>
              <a:spcBef>
                <a:spcPct val="0"/>
              </a:spcBef>
              <a:spcAft>
                <a:spcPct val="0"/>
              </a:spcAft>
            </a:pPr>
            <a:r>
              <a:rPr lang="zh-CN" altLang="en-US" sz="2800" b="1" dirty="0">
                <a:latin typeface="微软雅黑" panose="020B0503020204020204" pitchFamily="34" charset="-122"/>
                <a:ea typeface="微软雅黑" panose="020B0503020204020204" pitchFamily="34" charset="-122"/>
              </a:rPr>
              <a:t>欧拉定理</a:t>
            </a:r>
            <a:endParaRPr lang="en-US" altLang="zh-CN" sz="2400" dirty="0">
              <a:latin typeface="微软雅黑" panose="020B0503020204020204" pitchFamily="34" charset="-122"/>
              <a:ea typeface="微软雅黑" panose="020B0503020204020204" pitchFamily="34" charset="-122"/>
            </a:endParaRPr>
          </a:p>
          <a:p>
            <a:pPr lvl="0" eaLnBrk="0" fontAlgn="base" hangingPunct="0">
              <a:lnSpc>
                <a:spcPts val="3500"/>
              </a:lnSpc>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小于等于其最小质因数的质数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sp>
        <p:nvSpPr>
          <p:cNvPr id="18" name="右箭头 17"/>
          <p:cNvSpPr/>
          <p:nvPr/>
        </p:nvSpPr>
        <p:spPr>
          <a:xfrm rot="16200000">
            <a:off x="9897852" y="4928302"/>
            <a:ext cx="491416" cy="7787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animBg="1"/>
      <p:bldP spid="11" grpId="0"/>
      <p:bldP spid="12" grpId="0"/>
      <p:bldP spid="13" grpId="0" animBg="1"/>
      <p:bldP spid="14" grpId="0" animBg="1"/>
      <p:bldP spid="15"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738793" y="1235277"/>
                <a:ext cx="334326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738793" y="1235277"/>
                <a:ext cx="3343263" cy="5057775"/>
              </a:xfrm>
              <a:blipFill rotWithShape="1">
                <a:blip r:embed="rId1"/>
                <a:stretch>
                  <a:fillRect l="-9" t="-217" r="8"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任意多边形: 形状 6"/>
              <p:cNvSpPr/>
              <p:nvPr/>
            </p:nvSpPr>
            <p:spPr>
              <a:xfrm>
                <a:off x="4109039" y="963647"/>
                <a:ext cx="8001814" cy="57237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InitList</a:t>
                </a:r>
                <a:r>
                  <a:rPr lang="en-US" altLang="zh-CN" dirty="0">
                    <a:solidFill>
                      <a:srgbClr val="FFFF00"/>
                    </a:solidFill>
                    <a:latin typeface="微软雅黑" panose="020B0503020204020204" pitchFamily="34" charset="-122"/>
                    <a:ea typeface="微软雅黑" panose="020B0503020204020204" pitchFamily="34" charset="-122"/>
                  </a:rPr>
                  <a:t>(</a:t>
                </a:r>
                <a:r>
                  <a:rPr lang="en-US" altLang="zh-CN" dirty="0" err="1">
                    <a:solidFill>
                      <a:srgbClr val="FFFF00"/>
                    </a:solidFill>
                    <a:latin typeface="微软雅黑" panose="020B0503020204020204" pitchFamily="34" charset="-122"/>
                    <a:ea typeface="微软雅黑" panose="020B0503020204020204" pitchFamily="34" charset="-122"/>
                  </a:rPr>
                  <a:t>prime_list</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  </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初始化存放质数的线性表</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false</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for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true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初始化，先假设</a:t>
                </a:r>
                <a:r>
                  <a:rPr lang="en-US" altLang="zh-CN" dirty="0">
                    <a:solidFill>
                      <a:schemeClr val="bg1"/>
                    </a:solidFill>
                    <a:latin typeface="微软雅黑" panose="020B0503020204020204" pitchFamily="34" charset="-122"/>
                    <a:ea typeface="微软雅黑" panose="020B0503020204020204" pitchFamily="34" charset="-122"/>
                  </a:rPr>
                  <a:t>[2…n]</a:t>
                </a:r>
                <a:r>
                  <a:rPr lang="zh-CN" altLang="en-US" dirty="0">
                    <a:solidFill>
                      <a:schemeClr val="bg1"/>
                    </a:solidFill>
                    <a:latin typeface="微软雅黑" panose="020B0503020204020204" pitchFamily="34" charset="-122"/>
                    <a:ea typeface="微软雅黑" panose="020B0503020204020204" pitchFamily="34" charset="-122"/>
                  </a:rPr>
                  <a:t>都是质数</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for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从</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开始筛选</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true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是质数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Append(</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将</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rgbClr val="FFFF00"/>
                    </a:solidFill>
                    <a:latin typeface="微软雅黑" panose="020B0503020204020204" pitchFamily="34" charset="-122"/>
                    <a:ea typeface="微软雅黑" panose="020B0503020204020204" pitchFamily="34" charset="-122"/>
                  </a:rPr>
                  <a:t>从后</a:t>
                </a:r>
                <a:r>
                  <a:rPr lang="zh-CN" altLang="en-US" dirty="0">
                    <a:solidFill>
                      <a:schemeClr val="bg1"/>
                    </a:solidFill>
                    <a:latin typeface="微软雅黑" panose="020B0503020204020204" pitchFamily="34" charset="-122"/>
                    <a:ea typeface="微软雅黑" panose="020B0503020204020204" pitchFamily="34" charset="-122"/>
                  </a:rPr>
                  <a:t>添加至线性表（升序排列）</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判断</a:t>
                </a:r>
                <a:r>
                  <a:rPr lang="en-US" altLang="zh-CN" dirty="0">
                    <a:solidFill>
                      <a:srgbClr val="FFFF00"/>
                    </a:solidFill>
                    <a:latin typeface="微软雅黑" panose="020B0503020204020204" pitchFamily="34" charset="-122"/>
                    <a:ea typeface="微软雅黑" panose="020B0503020204020204" pitchFamily="34" charset="-122"/>
                  </a:rPr>
                  <a:t>k</a:t>
                </a:r>
                <a:r>
                  <a:rPr lang="zh-CN" altLang="en-US" dirty="0">
                    <a:solidFill>
                      <a:srgbClr val="FFFF00"/>
                    </a:solidFill>
                    <a:latin typeface="微软雅黑" panose="020B0503020204020204" pitchFamily="34" charset="-122"/>
                    <a:ea typeface="微软雅黑" panose="020B0503020204020204" pitchFamily="34" charset="-122"/>
                  </a:rPr>
                  <a:t>是否质数后，再作为系数与已找到的质数相乘，并删除合数</a:t>
                </a:r>
                <a:endParaRPr lang="en-US" altLang="zh-CN" dirty="0">
                  <a:solidFill>
                    <a:srgbClr val="FFFF00"/>
                  </a:solidFill>
                  <a:latin typeface="微软雅黑" panose="020B0503020204020204" pitchFamily="34" charset="-122"/>
                  <a:ea typeface="微软雅黑" panose="020B0503020204020204" pitchFamily="34" charset="-122"/>
                </a:endParaRPr>
              </a:p>
              <a:p>
                <a:pPr marL="414655" lvl="0" indent="-34290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从线性表中的最小质数</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开始</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m:t>
                    </m:r>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合数在</a:t>
                </a:r>
                <a:r>
                  <a:rPr lang="en-US" altLang="zh-CN" dirty="0">
                    <a:solidFill>
                      <a:schemeClr val="bg1"/>
                    </a:solidFill>
                    <a:latin typeface="微软雅黑" panose="020B0503020204020204" pitchFamily="34" charset="-122"/>
                    <a:ea typeface="微软雅黑" panose="020B0503020204020204" pitchFamily="34" charset="-122"/>
                  </a:rPr>
                  <a:t>[1…n]</a:t>
                </a:r>
                <a:r>
                  <a:rPr lang="zh-CN" altLang="en-US" dirty="0">
                    <a:solidFill>
                      <a:schemeClr val="bg1"/>
                    </a:solidFill>
                    <a:latin typeface="微软雅黑" panose="020B0503020204020204" pitchFamily="34" charset="-122"/>
                    <a:ea typeface="微软雅黑" panose="020B0503020204020204" pitchFamily="34" charset="-122"/>
                  </a:rPr>
                  <a:t>区间内</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is_prime</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false</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删除合数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k</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prime_list</a:t>
                </a:r>
                <a:r>
                  <a:rPr lang="en-US" altLang="zh-CN" dirty="0">
                    <a:solidFill>
                      <a:srgbClr val="FFFF00"/>
                    </a:solidFill>
                    <a:latin typeface="微软雅黑" panose="020B0503020204020204" pitchFamily="34" charset="-122"/>
                    <a:ea typeface="微软雅黑" panose="020B0503020204020204" pitchFamily="34" charset="-122"/>
                  </a:rPr>
                  <a:t>[j]</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0</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prime_list</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是</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的最小质因数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break</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结束删除</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0"/>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else</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startAt="13"/>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j</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否则，</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继续与下一个质数相乘</a:t>
                </a:r>
                <a:endParaRPr lang="en-US" altLang="zh-CN"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startAt="13"/>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3"/>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startAt="13"/>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e</a:t>
                </a:r>
                <a:r>
                  <a:rPr lang="en-US" altLang="zh-CN" b="1" dirty="0">
                    <a:solidFill>
                      <a:schemeClr val="bg1"/>
                    </a:solidFill>
                    <a:latin typeface="微软雅黑" panose="020B0503020204020204" pitchFamily="34" charset="-122"/>
                    <a:ea typeface="微软雅黑" panose="020B0503020204020204" pitchFamily="34" charset="-122"/>
                  </a:rPr>
                  <a:t>nd</a:t>
                </a:r>
                <a:endParaRPr lang="zh-CN" altLang="zh-CN" dirty="0">
                  <a:latin typeface="微软雅黑" panose="020B0503020204020204" pitchFamily="34" charset="-122"/>
                  <a:ea typeface="微软雅黑" panose="020B0503020204020204" pitchFamily="34" charset="-122"/>
                </a:endParaRPr>
              </a:p>
            </p:txBody>
          </p:sp>
        </mc:Choice>
        <mc:Fallback>
          <p:sp>
            <p:nvSpPr>
              <p:cNvPr id="5" name="任意多边形: 形状 6"/>
              <p:cNvSpPr>
                <a:spLocks noRot="1" noChangeAspect="1" noMove="1" noResize="1" noEditPoints="1" noAdjustHandles="1" noChangeArrowheads="1" noChangeShapeType="1" noTextEdit="1"/>
              </p:cNvSpPr>
              <p:nvPr/>
            </p:nvSpPr>
            <p:spPr>
              <a:xfrm>
                <a:off x="4109039" y="963647"/>
                <a:ext cx="8001814" cy="572379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87" t="-117" r="-78" b="-106"/>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7" name="文本框 6"/>
          <p:cNvSpPr txBox="1"/>
          <p:nvPr/>
        </p:nvSpPr>
        <p:spPr>
          <a:xfrm>
            <a:off x="368300" y="3991507"/>
            <a:ext cx="3089799" cy="1631216"/>
          </a:xfrm>
          <a:prstGeom prst="rect">
            <a:avLst/>
          </a:prstGeom>
          <a:noFill/>
          <a:ln>
            <a:solidFill>
              <a:schemeClr val="accent2">
                <a:lumMod val="75000"/>
              </a:schemeClr>
            </a:solidFill>
          </a:ln>
        </p:spPr>
        <p:txBody>
          <a:bodyPr wrap="square" rtlCol="0">
            <a:spAutoFit/>
          </a:bodyPr>
          <a:lstStyle/>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如果</a:t>
            </a:r>
            <a:r>
              <a:rPr kumimoji="1" lang="en-US" altLang="zh-CN" sz="2000" dirty="0">
                <a:latin typeface="微软雅黑" panose="020B0503020204020204" pitchFamily="34" charset="-122"/>
                <a:ea typeface="微软雅黑" panose="020B0503020204020204" pitchFamily="34" charset="-122"/>
              </a:rPr>
              <a:t>k</a:t>
            </a:r>
            <a:r>
              <a:rPr kumimoji="1" lang="zh-CN" altLang="en-US" sz="2000" dirty="0">
                <a:latin typeface="微软雅黑" panose="020B0503020204020204" pitchFamily="34" charset="-122"/>
                <a:ea typeface="微软雅黑" panose="020B0503020204020204" pitchFamily="34" charset="-122"/>
              </a:rPr>
              <a:t>是质数，已添加至</a:t>
            </a:r>
            <a:r>
              <a:rPr kumimoji="1" lang="en-US" altLang="zh-CN" sz="2000" dirty="0" err="1">
                <a:latin typeface="微软雅黑" panose="020B0503020204020204" pitchFamily="34" charset="-122"/>
                <a:ea typeface="微软雅黑" panose="020B0503020204020204" pitchFamily="34" charset="-122"/>
              </a:rPr>
              <a:t>prime_list</a:t>
            </a:r>
            <a:r>
              <a:rPr kumimoji="1" lang="zh-CN" altLang="en-US" sz="2000" dirty="0">
                <a:latin typeface="微软雅黑" panose="020B0503020204020204" pitchFamily="34" charset="-122"/>
                <a:ea typeface="微软雅黑" panose="020B0503020204020204" pitchFamily="34" charset="-122"/>
              </a:rPr>
              <a:t>末尾</a:t>
            </a:r>
            <a:endParaRPr kumimoji="1"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如果</a:t>
            </a:r>
            <a:r>
              <a:rPr kumimoji="1" lang="en-US" altLang="zh-CN" sz="2000" dirty="0">
                <a:latin typeface="微软雅黑" panose="020B0503020204020204" pitchFamily="34" charset="-122"/>
                <a:ea typeface="微软雅黑" panose="020B0503020204020204" pitchFamily="34" charset="-122"/>
              </a:rPr>
              <a:t>k</a:t>
            </a:r>
            <a:r>
              <a:rPr kumimoji="1" lang="zh-CN" altLang="en-US" sz="2000" dirty="0">
                <a:latin typeface="微软雅黑" panose="020B0503020204020204" pitchFamily="34" charset="-122"/>
                <a:ea typeface="微软雅黑" panose="020B0503020204020204" pitchFamily="34" charset="-122"/>
              </a:rPr>
              <a:t>是合数，则其</a:t>
            </a:r>
            <a:r>
              <a:rPr kumimoji="1" lang="zh-CN" altLang="en-US" sz="2000" dirty="0">
                <a:solidFill>
                  <a:srgbClr val="00B0F0"/>
                </a:solidFill>
                <a:latin typeface="微软雅黑" panose="020B0503020204020204" pitchFamily="34" charset="-122"/>
                <a:ea typeface="微软雅黑" panose="020B0503020204020204" pitchFamily="34" charset="-122"/>
              </a:rPr>
              <a:t>最小质因数</a:t>
            </a:r>
            <a:r>
              <a:rPr kumimoji="1" lang="zh-CN" altLang="en-US" sz="2000" dirty="0">
                <a:latin typeface="微软雅黑" panose="020B0503020204020204" pitchFamily="34" charset="-122"/>
                <a:ea typeface="微软雅黑" panose="020B0503020204020204" pitchFamily="34" charset="-122"/>
              </a:rPr>
              <a:t>一定在</a:t>
            </a:r>
            <a:r>
              <a:rPr kumimoji="1" lang="en-US" altLang="zh-CN" sz="2000" dirty="0" err="1">
                <a:latin typeface="微软雅黑" panose="020B0503020204020204" pitchFamily="34" charset="-122"/>
                <a:ea typeface="微软雅黑" panose="020B0503020204020204" pitchFamily="34" charset="-122"/>
              </a:rPr>
              <a:t>prime_list</a:t>
            </a:r>
            <a:r>
              <a:rPr kumimoji="1" lang="zh-CN" altLang="en-US" sz="2000" dirty="0">
                <a:latin typeface="微软雅黑" panose="020B0503020204020204" pitchFamily="34" charset="-122"/>
                <a:ea typeface="微软雅黑" panose="020B0503020204020204" pitchFamily="34" charset="-122"/>
              </a:rPr>
              <a:t>中 </a:t>
            </a:r>
            <a:r>
              <a:rPr kumimoji="1" lang="en-US" altLang="zh-CN" sz="2000" dirty="0">
                <a:latin typeface="微软雅黑" panose="020B0503020204020204" pitchFamily="34" charset="-122"/>
                <a:ea typeface="微软雅黑" panose="020B0503020204020204" pitchFamily="34" charset="-122"/>
              </a:rPr>
              <a:t>(</a:t>
            </a:r>
            <a:r>
              <a:rPr kumimoji="1" lang="en-US" altLang="zh-CN" sz="2000" dirty="0">
                <a:solidFill>
                  <a:srgbClr val="C00000"/>
                </a:solidFill>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a:t>
            </a:r>
            <a:endParaRPr kumimoji="1" lang="zh-CN" altLang="en-US" sz="2000" dirty="0">
              <a:latin typeface="微软雅黑" panose="020B0503020204020204" pitchFamily="34" charset="-122"/>
              <a:ea typeface="微软雅黑" panose="020B0503020204020204" pitchFamily="34" charset="-122"/>
            </a:endParaRPr>
          </a:p>
        </p:txBody>
      </p:sp>
      <p:sp>
        <p:nvSpPr>
          <p:cNvPr id="8" name="右箭头 7"/>
          <p:cNvSpPr/>
          <p:nvPr/>
        </p:nvSpPr>
        <p:spPr>
          <a:xfrm>
            <a:off x="3485082" y="4642015"/>
            <a:ext cx="1665283" cy="33020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65905" y="5798092"/>
            <a:ext cx="2992194" cy="646331"/>
          </a:xfrm>
          <a:prstGeom prst="rect">
            <a:avLst/>
          </a:prstGeom>
          <a:noFill/>
        </p:spPr>
        <p:txBody>
          <a:bodyPr wrap="square" rtlCol="0">
            <a:spAutoFit/>
          </a:bodyPr>
          <a:lstStyle/>
          <a:p>
            <a:r>
              <a:rPr kumimoji="1" lang="zh-CN" altLang="en-US" dirty="0"/>
              <a:t>因此，用</a:t>
            </a:r>
            <a:r>
              <a:rPr kumimoji="1" lang="en-US" altLang="zh-CN" dirty="0"/>
              <a:t>k</a:t>
            </a:r>
            <a:r>
              <a:rPr kumimoji="1" lang="zh-CN" altLang="en-US" dirty="0"/>
              <a:t>删除合数的运行时间为 </a:t>
            </a:r>
            <a:r>
              <a:rPr kumimoji="1" lang="en-US" altLang="zh-CN" dirty="0"/>
              <a:t>O(|</a:t>
            </a:r>
            <a:r>
              <a:rPr kumimoji="1" lang="en-US" altLang="zh-CN" dirty="0" err="1"/>
              <a:t>prime_list</a:t>
            </a:r>
            <a:r>
              <a:rPr kumimoji="1" lang="en-US" altLang="zh-CN" dirty="0"/>
              <a:t>|)</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graphicFrame>
        <p:nvGraphicFramePr>
          <p:cNvPr id="5" name="表格 4"/>
          <p:cNvGraphicFramePr>
            <a:graphicFrameLocks noGrp="1"/>
          </p:cNvGraphicFramePr>
          <p:nvPr/>
        </p:nvGraphicFramePr>
        <p:xfrm>
          <a:off x="1790702" y="3957638"/>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465766" y="5035551"/>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2</a:t>
            </a:r>
            <a:endParaRPr lang="zh-CN" altLang="en-US" b="0">
              <a:solidFill>
                <a:srgbClr val="000000"/>
              </a:solidFill>
              <a:latin typeface="Verdana" panose="020B0604030504040204" pitchFamily="34" charset="0"/>
            </a:endParaRPr>
          </a:p>
        </p:txBody>
      </p:sp>
      <p:sp>
        <p:nvSpPr>
          <p:cNvPr id="8" name="乘号 8"/>
          <p:cNvSpPr/>
          <p:nvPr/>
        </p:nvSpPr>
        <p:spPr>
          <a:xfrm>
            <a:off x="3009902" y="433863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47902" y="437515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文本框 9"/>
          <p:cNvSpPr txBox="1">
            <a:spLocks noChangeArrowheads="1"/>
          </p:cNvSpPr>
          <p:nvPr/>
        </p:nvSpPr>
        <p:spPr bwMode="auto">
          <a:xfrm>
            <a:off x="5067302" y="564832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2</a:t>
            </a:r>
            <a:endParaRPr lang="zh-CN" altLang="en-US" sz="1800" b="0">
              <a:solidFill>
                <a:srgbClr val="000000"/>
              </a:solidFill>
              <a:latin typeface="Verdana" panose="020B0604030504040204" pitchFamily="34" charset="0"/>
            </a:endParaRPr>
          </a:p>
        </p:txBody>
      </p:sp>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995157" y="6077507"/>
            <a:ext cx="7257115" cy="369332"/>
          </a:xfrm>
          <a:prstGeom prst="rect">
            <a:avLst/>
          </a:prstGeom>
          <a:noFill/>
        </p:spPr>
        <p:txBody>
          <a:bodyPr wrap="none" rtlCol="0">
            <a:spAutoFit/>
          </a:bodyPr>
          <a:lstStyle/>
          <a:p>
            <a:r>
              <a:rPr kumimoji="1" lang="zh-CN" altLang="en-US" dirty="0">
                <a:solidFill>
                  <a:srgbClr val="19A382"/>
                </a:solidFill>
                <a:latin typeface="微软雅黑" panose="020B0503020204020204" pitchFamily="34" charset="-122"/>
                <a:ea typeface="微软雅黑" panose="020B0503020204020204" pitchFamily="34" charset="-122"/>
              </a:rPr>
              <a:t>在埃氏筛选法中，</a:t>
            </a:r>
            <a:r>
              <a:rPr kumimoji="1" lang="en-US" altLang="zh-CN" dirty="0">
                <a:solidFill>
                  <a:srgbClr val="19A382"/>
                </a:solidFill>
                <a:latin typeface="微软雅黑" panose="020B0503020204020204" pitchFamily="34" charset="-122"/>
                <a:ea typeface="微软雅黑" panose="020B0503020204020204" pitchFamily="34" charset="-122"/>
              </a:rPr>
              <a:t>2</a:t>
            </a:r>
            <a:r>
              <a:rPr kumimoji="1" lang="zh-CN" altLang="en-US" dirty="0">
                <a:solidFill>
                  <a:srgbClr val="19A382"/>
                </a:solidFill>
                <a:latin typeface="微软雅黑" panose="020B0503020204020204" pitchFamily="34" charset="-122"/>
                <a:ea typeface="微软雅黑" panose="020B0503020204020204" pitchFamily="34" charset="-122"/>
              </a:rPr>
              <a:t>会删除所有偶数，并且删除的合数数量最多！，</a:t>
            </a:r>
            <a:endParaRPr kumimoji="1" lang="zh-CN" altLang="en-US" dirty="0">
              <a:solidFill>
                <a:srgbClr val="19A382"/>
              </a:solidFill>
              <a:latin typeface="微软雅黑" panose="020B0503020204020204" pitchFamily="34" charset="-122"/>
              <a:ea typeface="微软雅黑" panose="020B0503020204020204" pitchFamily="34" charset="-122"/>
            </a:endParaRPr>
          </a:p>
        </p:txBody>
      </p:sp>
      <p:cxnSp>
        <p:nvCxnSpPr>
          <p:cNvPr id="14" name="直线连接符 13"/>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6" name="直线连接符 15"/>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797539" y="3981799"/>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13" name="文本框 6"/>
          <p:cNvSpPr txBox="1">
            <a:spLocks noChangeArrowheads="1"/>
          </p:cNvSpPr>
          <p:nvPr/>
        </p:nvSpPr>
        <p:spPr bwMode="auto">
          <a:xfrm>
            <a:off x="5650403" y="5377212"/>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3</a:t>
            </a:r>
            <a:endParaRPr lang="zh-CN" altLang="en-US" b="0">
              <a:solidFill>
                <a:srgbClr val="000000"/>
              </a:solidFill>
              <a:latin typeface="Verdana" panose="020B0604030504040204" pitchFamily="34" charset="0"/>
            </a:endParaRPr>
          </a:p>
        </p:txBody>
      </p:sp>
      <p:sp>
        <p:nvSpPr>
          <p:cNvPr id="14" name="乘号 8"/>
          <p:cNvSpPr/>
          <p:nvPr/>
        </p:nvSpPr>
        <p:spPr>
          <a:xfrm>
            <a:off x="3016739" y="436279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5" name="圆: 空心 9"/>
          <p:cNvSpPr/>
          <p:nvPr/>
        </p:nvSpPr>
        <p:spPr>
          <a:xfrm>
            <a:off x="2254739" y="4399311"/>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6" name="圆: 空心 10"/>
          <p:cNvSpPr/>
          <p:nvPr/>
        </p:nvSpPr>
        <p:spPr>
          <a:xfrm>
            <a:off x="2662727" y="4410424"/>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7" name="乘号 11"/>
          <p:cNvSpPr/>
          <p:nvPr/>
        </p:nvSpPr>
        <p:spPr>
          <a:xfrm>
            <a:off x="3867639" y="437232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8" name="乘号 12"/>
          <p:cNvSpPr/>
          <p:nvPr/>
        </p:nvSpPr>
        <p:spPr>
          <a:xfrm>
            <a:off x="5096364" y="436279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9" name="文本框 18"/>
          <p:cNvSpPr txBox="1">
            <a:spLocks noChangeArrowheads="1"/>
          </p:cNvSpPr>
          <p:nvPr/>
        </p:nvSpPr>
        <p:spPr bwMode="auto">
          <a:xfrm>
            <a:off x="5251939" y="5989986"/>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3</a:t>
            </a:r>
            <a:endParaRPr lang="zh-CN" altLang="en-US" sz="1800" b="0">
              <a:solidFill>
                <a:srgbClr val="000000"/>
              </a:solidFill>
              <a:latin typeface="Verdana" panose="020B0604030504040204" pitchFamily="34" charset="0"/>
            </a:endParaRPr>
          </a:p>
        </p:txBody>
      </p:sp>
      <p:cxnSp>
        <p:nvCxnSpPr>
          <p:cNvPr id="8" name="直线连接符 7"/>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9" name="直线连接符 8"/>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811606" y="3977249"/>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664470" y="5194862"/>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4</a:t>
            </a:r>
            <a:endParaRPr lang="zh-CN" altLang="en-US" b="0">
              <a:solidFill>
                <a:srgbClr val="000000"/>
              </a:solidFill>
              <a:latin typeface="Verdana" panose="020B0604030504040204" pitchFamily="34" charset="0"/>
            </a:endParaRPr>
          </a:p>
        </p:txBody>
      </p:sp>
      <p:sp>
        <p:nvSpPr>
          <p:cNvPr id="8" name="乘号 8"/>
          <p:cNvSpPr/>
          <p:nvPr/>
        </p:nvSpPr>
        <p:spPr>
          <a:xfrm>
            <a:off x="3030806" y="435824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68806" y="4394761"/>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圆: 空心 10"/>
          <p:cNvSpPr/>
          <p:nvPr/>
        </p:nvSpPr>
        <p:spPr>
          <a:xfrm>
            <a:off x="2676794" y="4405874"/>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0" name="乘号 11"/>
          <p:cNvSpPr/>
          <p:nvPr/>
        </p:nvSpPr>
        <p:spPr>
          <a:xfrm>
            <a:off x="3881706" y="436777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1" name="乘号 12"/>
          <p:cNvSpPr/>
          <p:nvPr/>
        </p:nvSpPr>
        <p:spPr>
          <a:xfrm>
            <a:off x="5110431" y="435824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2" name="乘号 13"/>
          <p:cNvSpPr/>
          <p:nvPr/>
        </p:nvSpPr>
        <p:spPr>
          <a:xfrm>
            <a:off x="4697681" y="436142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3" name="文本框 22"/>
          <p:cNvSpPr txBox="1">
            <a:spLocks noChangeArrowheads="1"/>
          </p:cNvSpPr>
          <p:nvPr/>
        </p:nvSpPr>
        <p:spPr bwMode="auto">
          <a:xfrm>
            <a:off x="5266006" y="5807636"/>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2</a:t>
            </a:r>
            <a:endParaRPr lang="zh-CN" altLang="en-US" sz="1800" b="0">
              <a:solidFill>
                <a:srgbClr val="000000"/>
              </a:solidFill>
              <a:latin typeface="Verdana" panose="020B0604030504040204" pitchFamily="34" charset="0"/>
            </a:endParaRPr>
          </a:p>
        </p:txBody>
      </p:sp>
      <p:cxnSp>
        <p:nvCxnSpPr>
          <p:cNvPr id="12" name="直线连接符 11"/>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797538" y="3971834"/>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13" name="文本框 6"/>
          <p:cNvSpPr txBox="1">
            <a:spLocks noChangeArrowheads="1"/>
          </p:cNvSpPr>
          <p:nvPr/>
        </p:nvSpPr>
        <p:spPr bwMode="auto">
          <a:xfrm>
            <a:off x="5650402" y="5405347"/>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5</a:t>
            </a:r>
            <a:endParaRPr lang="zh-CN" altLang="en-US" b="0">
              <a:solidFill>
                <a:srgbClr val="000000"/>
              </a:solidFill>
              <a:latin typeface="Verdana" panose="020B0604030504040204" pitchFamily="34" charset="0"/>
            </a:endParaRPr>
          </a:p>
        </p:txBody>
      </p:sp>
      <p:sp>
        <p:nvSpPr>
          <p:cNvPr id="14" name="乘号 8"/>
          <p:cNvSpPr/>
          <p:nvPr/>
        </p:nvSpPr>
        <p:spPr>
          <a:xfrm>
            <a:off x="3016738" y="435283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5" name="圆: 空心 9"/>
          <p:cNvSpPr/>
          <p:nvPr/>
        </p:nvSpPr>
        <p:spPr>
          <a:xfrm>
            <a:off x="2254738" y="4389346"/>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6" name="圆: 空心 10"/>
          <p:cNvSpPr/>
          <p:nvPr/>
        </p:nvSpPr>
        <p:spPr>
          <a:xfrm>
            <a:off x="2662726" y="4400459"/>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7" name="乘号 11"/>
          <p:cNvSpPr/>
          <p:nvPr/>
        </p:nvSpPr>
        <p:spPr>
          <a:xfrm>
            <a:off x="3867638" y="436235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8" name="乘号 12"/>
          <p:cNvSpPr/>
          <p:nvPr/>
        </p:nvSpPr>
        <p:spPr>
          <a:xfrm>
            <a:off x="5096363" y="435283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9" name="乘号 13"/>
          <p:cNvSpPr/>
          <p:nvPr/>
        </p:nvSpPr>
        <p:spPr>
          <a:xfrm>
            <a:off x="4683613" y="435600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4" name="圆: 空心 14"/>
          <p:cNvSpPr/>
          <p:nvPr/>
        </p:nvSpPr>
        <p:spPr>
          <a:xfrm>
            <a:off x="3486638" y="4392521"/>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5" name="乘号 15"/>
          <p:cNvSpPr/>
          <p:nvPr/>
        </p:nvSpPr>
        <p:spPr>
          <a:xfrm>
            <a:off x="5531338" y="435283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6" name="乘号 16"/>
          <p:cNvSpPr/>
          <p:nvPr/>
        </p:nvSpPr>
        <p:spPr>
          <a:xfrm>
            <a:off x="7576038" y="435124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7" name="文本框 26"/>
          <p:cNvSpPr txBox="1">
            <a:spLocks noChangeArrowheads="1"/>
          </p:cNvSpPr>
          <p:nvPr/>
        </p:nvSpPr>
        <p:spPr bwMode="auto">
          <a:xfrm>
            <a:off x="5407513" y="6018121"/>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5</a:t>
            </a:r>
            <a:endParaRPr lang="zh-CN" altLang="en-US" sz="1800" b="0">
              <a:solidFill>
                <a:srgbClr val="000000"/>
              </a:solidFill>
              <a:latin typeface="Verdana" panose="020B0604030504040204" pitchFamily="34" charset="0"/>
            </a:endParaRPr>
          </a:p>
        </p:txBody>
      </p:sp>
      <p:cxnSp>
        <p:nvCxnSpPr>
          <p:cNvPr id="5" name="直线连接符 4"/>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802033" y="3977249"/>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565997" y="5194862"/>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6</a:t>
            </a:r>
            <a:endParaRPr lang="zh-CN" altLang="en-US" b="0">
              <a:solidFill>
                <a:srgbClr val="000000"/>
              </a:solidFill>
              <a:latin typeface="Verdana" panose="020B0604030504040204" pitchFamily="34" charset="0"/>
            </a:endParaRPr>
          </a:p>
        </p:txBody>
      </p:sp>
      <p:sp>
        <p:nvSpPr>
          <p:cNvPr id="8" name="乘号 8"/>
          <p:cNvSpPr/>
          <p:nvPr/>
        </p:nvSpPr>
        <p:spPr>
          <a:xfrm>
            <a:off x="3021233" y="435824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59233" y="4394761"/>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圆: 空心 10"/>
          <p:cNvSpPr/>
          <p:nvPr/>
        </p:nvSpPr>
        <p:spPr>
          <a:xfrm>
            <a:off x="2667221" y="4405874"/>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0" name="乘号 11"/>
          <p:cNvSpPr/>
          <p:nvPr/>
        </p:nvSpPr>
        <p:spPr>
          <a:xfrm>
            <a:off x="3872133" y="436777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1" name="乘号 12"/>
          <p:cNvSpPr/>
          <p:nvPr/>
        </p:nvSpPr>
        <p:spPr>
          <a:xfrm>
            <a:off x="5100858" y="435824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2" name="乘号 13"/>
          <p:cNvSpPr/>
          <p:nvPr/>
        </p:nvSpPr>
        <p:spPr>
          <a:xfrm>
            <a:off x="4688108" y="4361424"/>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3" name="圆: 空心 14"/>
          <p:cNvSpPr/>
          <p:nvPr/>
        </p:nvSpPr>
        <p:spPr>
          <a:xfrm>
            <a:off x="3491133" y="4397936"/>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8" name="乘号 15"/>
          <p:cNvSpPr/>
          <p:nvPr/>
        </p:nvSpPr>
        <p:spPr>
          <a:xfrm>
            <a:off x="5535833" y="4358249"/>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9" name="乘号 16"/>
          <p:cNvSpPr/>
          <p:nvPr/>
        </p:nvSpPr>
        <p:spPr>
          <a:xfrm>
            <a:off x="7580533" y="435666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0" name="乘号 17"/>
          <p:cNvSpPr/>
          <p:nvPr/>
        </p:nvSpPr>
        <p:spPr>
          <a:xfrm>
            <a:off x="6340696" y="435666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1" name="文本框 30"/>
          <p:cNvSpPr txBox="1">
            <a:spLocks noChangeArrowheads="1"/>
          </p:cNvSpPr>
          <p:nvPr/>
        </p:nvSpPr>
        <p:spPr bwMode="auto">
          <a:xfrm>
            <a:off x="5323108" y="5807636"/>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2</a:t>
            </a:r>
            <a:endParaRPr lang="zh-CN" altLang="en-US" sz="1800" b="0">
              <a:solidFill>
                <a:srgbClr val="000000"/>
              </a:solidFill>
              <a:latin typeface="Verdana" panose="020B0604030504040204" pitchFamily="34" charset="0"/>
            </a:endParaRPr>
          </a:p>
        </p:txBody>
      </p:sp>
      <p:cxnSp>
        <p:nvCxnSpPr>
          <p:cNvPr id="12" name="直线连接符 11"/>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801642" y="3967731"/>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13" name="文本框 6"/>
          <p:cNvSpPr txBox="1">
            <a:spLocks noChangeArrowheads="1"/>
          </p:cNvSpPr>
          <p:nvPr/>
        </p:nvSpPr>
        <p:spPr bwMode="auto">
          <a:xfrm>
            <a:off x="5692606" y="5363144"/>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7</a:t>
            </a:r>
            <a:endParaRPr lang="zh-CN" altLang="en-US" b="0">
              <a:solidFill>
                <a:srgbClr val="000000"/>
              </a:solidFill>
              <a:latin typeface="Verdana" panose="020B0604030504040204" pitchFamily="34" charset="0"/>
            </a:endParaRPr>
          </a:p>
        </p:txBody>
      </p:sp>
      <p:sp>
        <p:nvSpPr>
          <p:cNvPr id="14" name="乘号 8"/>
          <p:cNvSpPr/>
          <p:nvPr/>
        </p:nvSpPr>
        <p:spPr>
          <a:xfrm>
            <a:off x="3020842" y="43487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5" name="圆: 空心 9"/>
          <p:cNvSpPr/>
          <p:nvPr/>
        </p:nvSpPr>
        <p:spPr>
          <a:xfrm>
            <a:off x="2258842" y="4385243"/>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6" name="圆: 空心 10"/>
          <p:cNvSpPr/>
          <p:nvPr/>
        </p:nvSpPr>
        <p:spPr>
          <a:xfrm>
            <a:off x="2666830" y="4396356"/>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7" name="乘号 11"/>
          <p:cNvSpPr/>
          <p:nvPr/>
        </p:nvSpPr>
        <p:spPr>
          <a:xfrm>
            <a:off x="3871742" y="435825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8" name="乘号 12"/>
          <p:cNvSpPr/>
          <p:nvPr/>
        </p:nvSpPr>
        <p:spPr>
          <a:xfrm>
            <a:off x="5100467" y="43487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9" name="乘号 13"/>
          <p:cNvSpPr/>
          <p:nvPr/>
        </p:nvSpPr>
        <p:spPr>
          <a:xfrm>
            <a:off x="4687717" y="435190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4" name="圆: 空心 14"/>
          <p:cNvSpPr/>
          <p:nvPr/>
        </p:nvSpPr>
        <p:spPr>
          <a:xfrm>
            <a:off x="3490742" y="438841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5" name="乘号 15"/>
          <p:cNvSpPr/>
          <p:nvPr/>
        </p:nvSpPr>
        <p:spPr>
          <a:xfrm>
            <a:off x="5535442" y="43487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6" name="乘号 16"/>
          <p:cNvSpPr/>
          <p:nvPr/>
        </p:nvSpPr>
        <p:spPr>
          <a:xfrm>
            <a:off x="7580142" y="43471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7" name="乘号 17"/>
          <p:cNvSpPr/>
          <p:nvPr/>
        </p:nvSpPr>
        <p:spPr>
          <a:xfrm>
            <a:off x="6340305" y="43471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2" name="圆: 空心 18"/>
          <p:cNvSpPr/>
          <p:nvPr/>
        </p:nvSpPr>
        <p:spPr>
          <a:xfrm>
            <a:off x="4316242" y="4378893"/>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3" name="乘号 19"/>
          <p:cNvSpPr/>
          <p:nvPr/>
        </p:nvSpPr>
        <p:spPr>
          <a:xfrm>
            <a:off x="7181680" y="433285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4" name="乘号 20"/>
          <p:cNvSpPr/>
          <p:nvPr/>
        </p:nvSpPr>
        <p:spPr>
          <a:xfrm>
            <a:off x="10048705" y="436936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5" name="文本框 34"/>
          <p:cNvSpPr txBox="1">
            <a:spLocks noChangeArrowheads="1"/>
          </p:cNvSpPr>
          <p:nvPr/>
        </p:nvSpPr>
        <p:spPr bwMode="auto">
          <a:xfrm>
            <a:off x="5449717" y="5975918"/>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7</a:t>
            </a:r>
            <a:endParaRPr lang="zh-CN" altLang="en-US" sz="1800" b="0">
              <a:solidFill>
                <a:srgbClr val="000000"/>
              </a:solidFill>
              <a:latin typeface="Verdana" panose="020B0604030504040204" pitchFamily="34" charset="0"/>
            </a:endParaRPr>
          </a:p>
        </p:txBody>
      </p:sp>
      <p:cxnSp>
        <p:nvCxnSpPr>
          <p:cNvPr id="5" name="直线连接符 4"/>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804767" y="3979063"/>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594131" y="5349076"/>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dirty="0">
                <a:solidFill>
                  <a:srgbClr val="000000"/>
                </a:solidFill>
                <a:latin typeface="Verdana" panose="020B0604030504040204" pitchFamily="34" charset="0"/>
              </a:rPr>
              <a:t>k</a:t>
            </a:r>
            <a:r>
              <a:rPr lang="zh-CN" altLang="en-US" b="0" dirty="0">
                <a:solidFill>
                  <a:srgbClr val="000000"/>
                </a:solidFill>
                <a:latin typeface="Verdana" panose="020B0604030504040204" pitchFamily="34" charset="0"/>
              </a:rPr>
              <a:t> </a:t>
            </a:r>
            <a:r>
              <a:rPr lang="en-US" altLang="zh-CN" b="0" dirty="0">
                <a:solidFill>
                  <a:srgbClr val="000000"/>
                </a:solidFill>
                <a:latin typeface="Verdana" panose="020B0604030504040204" pitchFamily="34" charset="0"/>
              </a:rPr>
              <a:t>=</a:t>
            </a:r>
            <a:r>
              <a:rPr lang="zh-CN" altLang="en-US" b="0" dirty="0">
                <a:solidFill>
                  <a:srgbClr val="000000"/>
                </a:solidFill>
                <a:latin typeface="Verdana" panose="020B0604030504040204" pitchFamily="34" charset="0"/>
              </a:rPr>
              <a:t> </a:t>
            </a:r>
            <a:r>
              <a:rPr lang="en-US" altLang="zh-CN" b="0" dirty="0">
                <a:solidFill>
                  <a:srgbClr val="000000"/>
                </a:solidFill>
                <a:latin typeface="Verdana" panose="020B0604030504040204" pitchFamily="34" charset="0"/>
              </a:rPr>
              <a:t>8</a:t>
            </a:r>
            <a:endParaRPr lang="zh-CN" altLang="en-US" b="0" dirty="0">
              <a:solidFill>
                <a:srgbClr val="000000"/>
              </a:solidFill>
              <a:latin typeface="Verdana" panose="020B0604030504040204" pitchFamily="34" charset="0"/>
            </a:endParaRPr>
          </a:p>
        </p:txBody>
      </p:sp>
      <p:sp>
        <p:nvSpPr>
          <p:cNvPr id="8" name="乘号 8"/>
          <p:cNvSpPr/>
          <p:nvPr/>
        </p:nvSpPr>
        <p:spPr>
          <a:xfrm>
            <a:off x="3023967" y="43600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61967" y="4396575"/>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圆: 空心 10"/>
          <p:cNvSpPr/>
          <p:nvPr/>
        </p:nvSpPr>
        <p:spPr>
          <a:xfrm>
            <a:off x="2669955" y="440768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0" name="乘号 11"/>
          <p:cNvSpPr/>
          <p:nvPr/>
        </p:nvSpPr>
        <p:spPr>
          <a:xfrm>
            <a:off x="3874867" y="43695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1" name="乘号 12"/>
          <p:cNvSpPr/>
          <p:nvPr/>
        </p:nvSpPr>
        <p:spPr>
          <a:xfrm>
            <a:off x="5103592" y="43600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2" name="乘号 13"/>
          <p:cNvSpPr/>
          <p:nvPr/>
        </p:nvSpPr>
        <p:spPr>
          <a:xfrm>
            <a:off x="4690842" y="436323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3" name="圆: 空心 14"/>
          <p:cNvSpPr/>
          <p:nvPr/>
        </p:nvSpPr>
        <p:spPr>
          <a:xfrm>
            <a:off x="3493867" y="439975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8" name="乘号 15"/>
          <p:cNvSpPr/>
          <p:nvPr/>
        </p:nvSpPr>
        <p:spPr>
          <a:xfrm>
            <a:off x="5538567" y="43600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9" name="乘号 16"/>
          <p:cNvSpPr/>
          <p:nvPr/>
        </p:nvSpPr>
        <p:spPr>
          <a:xfrm>
            <a:off x="7583267" y="43584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0" name="乘号 17"/>
          <p:cNvSpPr/>
          <p:nvPr/>
        </p:nvSpPr>
        <p:spPr>
          <a:xfrm>
            <a:off x="6343430" y="43584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1" name="圆: 空心 18"/>
          <p:cNvSpPr/>
          <p:nvPr/>
        </p:nvSpPr>
        <p:spPr>
          <a:xfrm>
            <a:off x="4319367" y="4390225"/>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6" name="乘号 19"/>
          <p:cNvSpPr/>
          <p:nvPr/>
        </p:nvSpPr>
        <p:spPr>
          <a:xfrm>
            <a:off x="7184805" y="43441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7" name="乘号 20"/>
          <p:cNvSpPr/>
          <p:nvPr/>
        </p:nvSpPr>
        <p:spPr>
          <a:xfrm>
            <a:off x="10051830" y="4380700"/>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8" name="乘号 21"/>
          <p:cNvSpPr/>
          <p:nvPr/>
        </p:nvSpPr>
        <p:spPr>
          <a:xfrm>
            <a:off x="8000780" y="43584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9" name="文本框 38"/>
          <p:cNvSpPr txBox="1">
            <a:spLocks noChangeArrowheads="1"/>
          </p:cNvSpPr>
          <p:nvPr/>
        </p:nvSpPr>
        <p:spPr bwMode="auto">
          <a:xfrm>
            <a:off x="5351242" y="59618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dirty="0">
                <a:solidFill>
                  <a:srgbClr val="000000"/>
                </a:solidFill>
                <a:latin typeface="Verdana" panose="020B0604030504040204" pitchFamily="34" charset="0"/>
              </a:rPr>
              <a:t>最小质因数：</a:t>
            </a:r>
            <a:r>
              <a:rPr lang="en-US" altLang="zh-CN" sz="1800" b="0" dirty="0">
                <a:solidFill>
                  <a:srgbClr val="000000"/>
                </a:solidFill>
                <a:latin typeface="Verdana" panose="020B0604030504040204" pitchFamily="34" charset="0"/>
              </a:rPr>
              <a:t>2</a:t>
            </a:r>
            <a:endParaRPr lang="zh-CN" altLang="en-US" sz="1800" b="0" dirty="0">
              <a:solidFill>
                <a:srgbClr val="000000"/>
              </a:solidFill>
              <a:latin typeface="Verdana" panose="020B0604030504040204" pitchFamily="34" charset="0"/>
            </a:endParaRPr>
          </a:p>
        </p:txBody>
      </p:sp>
      <p:cxnSp>
        <p:nvCxnSpPr>
          <p:cNvPr id="12" name="直线连接符 11"/>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810238" y="3975676"/>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13" name="文本框 6"/>
          <p:cNvSpPr txBox="1">
            <a:spLocks noChangeArrowheads="1"/>
          </p:cNvSpPr>
          <p:nvPr/>
        </p:nvSpPr>
        <p:spPr bwMode="auto">
          <a:xfrm>
            <a:off x="5650402" y="5459989"/>
            <a:ext cx="103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9</a:t>
            </a:r>
            <a:endParaRPr lang="zh-CN" altLang="en-US" b="0">
              <a:solidFill>
                <a:srgbClr val="000000"/>
              </a:solidFill>
              <a:latin typeface="Verdana" panose="020B0604030504040204" pitchFamily="34" charset="0"/>
            </a:endParaRPr>
          </a:p>
        </p:txBody>
      </p:sp>
      <p:sp>
        <p:nvSpPr>
          <p:cNvPr id="14" name="乘号 8"/>
          <p:cNvSpPr/>
          <p:nvPr/>
        </p:nvSpPr>
        <p:spPr>
          <a:xfrm>
            <a:off x="3029438" y="435667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5" name="圆: 空心 9"/>
          <p:cNvSpPr/>
          <p:nvPr/>
        </p:nvSpPr>
        <p:spPr>
          <a:xfrm>
            <a:off x="2267438" y="439318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6" name="圆: 空心 10"/>
          <p:cNvSpPr/>
          <p:nvPr/>
        </p:nvSpPr>
        <p:spPr>
          <a:xfrm>
            <a:off x="2675426" y="4404301"/>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7" name="乘号 11"/>
          <p:cNvSpPr/>
          <p:nvPr/>
        </p:nvSpPr>
        <p:spPr>
          <a:xfrm>
            <a:off x="3880338" y="436620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8" name="乘号 12"/>
          <p:cNvSpPr/>
          <p:nvPr/>
        </p:nvSpPr>
        <p:spPr>
          <a:xfrm>
            <a:off x="5109063" y="435667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9" name="乘号 13"/>
          <p:cNvSpPr/>
          <p:nvPr/>
        </p:nvSpPr>
        <p:spPr>
          <a:xfrm>
            <a:off x="4696313" y="435985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4" name="圆: 空心 14"/>
          <p:cNvSpPr/>
          <p:nvPr/>
        </p:nvSpPr>
        <p:spPr>
          <a:xfrm>
            <a:off x="3499338" y="4396363"/>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5" name="乘号 15"/>
          <p:cNvSpPr/>
          <p:nvPr/>
        </p:nvSpPr>
        <p:spPr>
          <a:xfrm>
            <a:off x="5544038" y="435667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6" name="乘号 16"/>
          <p:cNvSpPr/>
          <p:nvPr/>
        </p:nvSpPr>
        <p:spPr>
          <a:xfrm>
            <a:off x="7588738" y="43550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7" name="乘号 17"/>
          <p:cNvSpPr/>
          <p:nvPr/>
        </p:nvSpPr>
        <p:spPr>
          <a:xfrm>
            <a:off x="6348901" y="43550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2" name="圆: 空心 18"/>
          <p:cNvSpPr/>
          <p:nvPr/>
        </p:nvSpPr>
        <p:spPr>
          <a:xfrm>
            <a:off x="4324838" y="438683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3" name="乘号 19"/>
          <p:cNvSpPr/>
          <p:nvPr/>
        </p:nvSpPr>
        <p:spPr>
          <a:xfrm>
            <a:off x="7190276" y="434080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4" name="乘号 20"/>
          <p:cNvSpPr/>
          <p:nvPr/>
        </p:nvSpPr>
        <p:spPr>
          <a:xfrm>
            <a:off x="10057301" y="437731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5" name="乘号 21"/>
          <p:cNvSpPr/>
          <p:nvPr/>
        </p:nvSpPr>
        <p:spPr>
          <a:xfrm>
            <a:off x="8006251" y="43550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0" name="乘号 22"/>
          <p:cNvSpPr/>
          <p:nvPr/>
        </p:nvSpPr>
        <p:spPr>
          <a:xfrm>
            <a:off x="8828576" y="43423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1" name="文本框 40"/>
          <p:cNvSpPr txBox="1">
            <a:spLocks noChangeArrowheads="1"/>
          </p:cNvSpPr>
          <p:nvPr/>
        </p:nvSpPr>
        <p:spPr bwMode="auto">
          <a:xfrm>
            <a:off x="5407513" y="6072763"/>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3</a:t>
            </a:r>
            <a:endParaRPr lang="zh-CN" altLang="en-US" sz="1800" b="0">
              <a:solidFill>
                <a:srgbClr val="000000"/>
              </a:solidFill>
              <a:latin typeface="Verdana" panose="020B0604030504040204" pitchFamily="34" charset="0"/>
            </a:endParaRPr>
          </a:p>
        </p:txBody>
      </p:sp>
      <p:cxnSp>
        <p:nvCxnSpPr>
          <p:cNvPr id="5" name="直线连接符 4"/>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1000"/>
                                        <p:tgtEl>
                                          <p:spTgt spid="40"/>
                                        </p:tgtEl>
                                      </p:cBhvr>
                                    </p:animEffect>
                                    <p:anim calcmode="lin" valueType="num">
                                      <p:cBhvr>
                                        <p:cTn id="14" dur="1000" fill="hold"/>
                                        <p:tgtEl>
                                          <p:spTgt spid="40"/>
                                        </p:tgtEl>
                                        <p:attrNameLst>
                                          <p:attrName>ppt_x</p:attrName>
                                        </p:attrNameLst>
                                      </p:cBhvr>
                                      <p:tavLst>
                                        <p:tav tm="0">
                                          <p:val>
                                            <p:strVal val="#ppt_x"/>
                                          </p:val>
                                        </p:tav>
                                        <p:tav tm="100000">
                                          <p:val>
                                            <p:strVal val="#ppt_x"/>
                                          </p:val>
                                        </p:tav>
                                      </p:tavLst>
                                    </p:anim>
                                    <p:anim calcmode="lin" valueType="num">
                                      <p:cBhvr>
                                        <p:cTn id="1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11.1</a:t>
            </a:r>
            <a:r>
              <a:rPr lang="zh-CN" altLang="en-US" dirty="0"/>
              <a:t>静态查找</a:t>
            </a:r>
            <a:endParaRPr lang="zh-CN" altLang="en-US" dirty="0"/>
          </a:p>
        </p:txBody>
      </p:sp>
      <p:sp>
        <p:nvSpPr>
          <p:cNvPr id="6" name="文本占位符 5"/>
          <p:cNvSpPr>
            <a:spLocks noGrp="1"/>
          </p:cNvSpPr>
          <p:nvPr>
            <p:ph type="body" idx="10"/>
          </p:nvPr>
        </p:nvSpPr>
        <p:spPr/>
        <p:txBody>
          <a:bodyPr/>
          <a:lstStyle/>
          <a:p>
            <a:endParaRPr lang="zh-CN" altLang="en-US"/>
          </a:p>
        </p:txBody>
      </p:sp>
      <p:sp>
        <p:nvSpPr>
          <p:cNvPr id="324610" name="Text Box 2"/>
          <p:cNvSpPr txBox="1">
            <a:spLocks noChangeArrowheads="1"/>
          </p:cNvSpPr>
          <p:nvPr/>
        </p:nvSpPr>
        <p:spPr bwMode="auto">
          <a:xfrm>
            <a:off x="1922462" y="2088306"/>
            <a:ext cx="898681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457200" indent="-457200" fontAlgn="base">
              <a:lnSpc>
                <a:spcPct val="120000"/>
              </a:lnSpc>
              <a:spcBef>
                <a:spcPct val="0"/>
              </a:spcBef>
              <a:spcAft>
                <a:spcPct val="0"/>
              </a:spcAft>
              <a:buClrTx/>
              <a:defRPr/>
            </a:pPr>
            <a:r>
              <a:rPr kumimoji="1" lang="zh-CN" altLang="en-US" b="0" dirty="0">
                <a:solidFill>
                  <a:srgbClr val="0070C0"/>
                </a:solidFill>
                <a:latin typeface="微软雅黑" panose="020B0503020204020204" pitchFamily="34" charset="-122"/>
                <a:ea typeface="微软雅黑" panose="020B0503020204020204" pitchFamily="34" charset="-122"/>
              </a:rPr>
              <a:t>关键字</a:t>
            </a:r>
            <a:r>
              <a:rPr kumimoji="1" lang="zh-CN" altLang="en-US" b="0" dirty="0">
                <a:solidFill>
                  <a:srgbClr val="010000"/>
                </a:solidFill>
                <a:latin typeface="微软雅黑" panose="020B0503020204020204" pitchFamily="34" charset="-122"/>
                <a:ea typeface="微软雅黑" panose="020B0503020204020204" pitchFamily="34" charset="-122"/>
              </a:rPr>
              <a:t>：是数据元素中某个</a:t>
            </a:r>
            <a:r>
              <a:rPr kumimoji="1" lang="zh-CN" altLang="en-US" b="0" dirty="0">
                <a:solidFill>
                  <a:srgbClr val="660033"/>
                </a:solidFill>
                <a:latin typeface="微软雅黑" panose="020B0503020204020204" pitchFamily="34" charset="-122"/>
                <a:ea typeface="微软雅黑" panose="020B0503020204020204" pitchFamily="34" charset="-122"/>
              </a:rPr>
              <a:t>数据项</a:t>
            </a:r>
            <a:r>
              <a:rPr kumimoji="1" lang="zh-CN" altLang="en-US" b="0" dirty="0">
                <a:solidFill>
                  <a:srgbClr val="010000"/>
                </a:solidFill>
                <a:latin typeface="微软雅黑" panose="020B0503020204020204" pitchFamily="34" charset="-122"/>
                <a:ea typeface="微软雅黑" panose="020B0503020204020204" pitchFamily="34" charset="-122"/>
              </a:rPr>
              <a:t>的值，用以</a:t>
            </a:r>
            <a:r>
              <a:rPr kumimoji="1" lang="zh-CN" altLang="en-US" b="0" dirty="0">
                <a:solidFill>
                  <a:srgbClr val="660033"/>
                </a:solidFill>
                <a:latin typeface="微软雅黑" panose="020B0503020204020204" pitchFamily="34" charset="-122"/>
                <a:ea typeface="微软雅黑" panose="020B0503020204020204" pitchFamily="34" charset="-122"/>
              </a:rPr>
              <a:t>标识</a:t>
            </a:r>
            <a:r>
              <a:rPr kumimoji="1" lang="zh-CN" altLang="en-US" b="0" dirty="0">
                <a:solidFill>
                  <a:srgbClr val="010000"/>
                </a:solidFill>
                <a:latin typeface="微软雅黑" panose="020B0503020204020204" pitchFamily="34" charset="-122"/>
                <a:ea typeface="微软雅黑" panose="020B0503020204020204" pitchFamily="34" charset="-122"/>
              </a:rPr>
              <a:t>一个数据元素。</a:t>
            </a:r>
            <a:endParaRPr kumimoji="1" lang="zh-CN" altLang="en-US" b="0" dirty="0">
              <a:solidFill>
                <a:srgbClr val="010000"/>
              </a:solidFill>
              <a:latin typeface="微软雅黑" panose="020B0503020204020204" pitchFamily="34" charset="-122"/>
              <a:ea typeface="微软雅黑" panose="020B0503020204020204" pitchFamily="34" charset="-122"/>
            </a:endParaRPr>
          </a:p>
        </p:txBody>
      </p:sp>
      <p:sp>
        <p:nvSpPr>
          <p:cNvPr id="324611" name="Text Box 3"/>
          <p:cNvSpPr txBox="1">
            <a:spLocks noChangeArrowheads="1"/>
          </p:cNvSpPr>
          <p:nvPr/>
        </p:nvSpPr>
        <p:spPr bwMode="auto">
          <a:xfrm>
            <a:off x="1922462" y="892919"/>
            <a:ext cx="9202731"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lang="zh-CN" altLang="pt-BR" b="0" dirty="0">
                <a:solidFill>
                  <a:srgbClr val="010000"/>
                </a:solidFill>
                <a:latin typeface="微软雅黑" panose="020B0503020204020204" pitchFamily="34" charset="-122"/>
                <a:ea typeface="微软雅黑" panose="020B0503020204020204" pitchFamily="34" charset="-122"/>
              </a:rPr>
              <a:t>查找过程中，往往是依据数据元素的某个</a:t>
            </a:r>
            <a:r>
              <a:rPr lang="zh-CN" altLang="pt-BR" b="0" dirty="0">
                <a:solidFill>
                  <a:srgbClr val="009999"/>
                </a:solidFill>
                <a:latin typeface="微软雅黑" panose="020B0503020204020204" pitchFamily="34" charset="-122"/>
                <a:ea typeface="微软雅黑" panose="020B0503020204020204" pitchFamily="34" charset="-122"/>
              </a:rPr>
              <a:t>数据项</a:t>
            </a:r>
            <a:r>
              <a:rPr lang="zh-CN" altLang="en-US" b="0" dirty="0">
                <a:solidFill>
                  <a:srgbClr val="009999"/>
                </a:solidFill>
                <a:latin typeface="微软雅黑" panose="020B0503020204020204" pitchFamily="34" charset="-122"/>
                <a:ea typeface="微软雅黑" panose="020B0503020204020204" pitchFamily="34" charset="-122"/>
              </a:rPr>
              <a:t>（属性）</a:t>
            </a:r>
            <a:r>
              <a:rPr lang="zh-CN" altLang="pt-BR" b="0" dirty="0">
                <a:solidFill>
                  <a:srgbClr val="010000"/>
                </a:solidFill>
                <a:latin typeface="微软雅黑" panose="020B0503020204020204" pitchFamily="34" charset="-122"/>
                <a:ea typeface="微软雅黑" panose="020B0503020204020204" pitchFamily="34" charset="-122"/>
              </a:rPr>
              <a:t>进行查找，这个数据项通常是数据的</a:t>
            </a:r>
            <a:r>
              <a:rPr lang="zh-CN" altLang="pt-BR" b="0" dirty="0">
                <a:solidFill>
                  <a:srgbClr val="0070C0"/>
                </a:solidFill>
                <a:latin typeface="微软雅黑" panose="020B0503020204020204" pitchFamily="34" charset="-122"/>
                <a:ea typeface="微软雅黑" panose="020B0503020204020204" pitchFamily="34" charset="-122"/>
              </a:rPr>
              <a:t>关键字</a:t>
            </a:r>
            <a:r>
              <a:rPr lang="zh-CN" altLang="pt-BR" b="0" dirty="0">
                <a:solidFill>
                  <a:srgbClr val="010000"/>
                </a:solidFill>
                <a:latin typeface="微软雅黑" panose="020B0503020204020204" pitchFamily="34" charset="-122"/>
                <a:ea typeface="微软雅黑" panose="020B0503020204020204" pitchFamily="34" charset="-122"/>
              </a:rPr>
              <a:t>。</a:t>
            </a:r>
            <a:endParaRPr kumimoji="1" lang="zh-CN" altLang="en-US" b="0" dirty="0">
              <a:solidFill>
                <a:srgbClr val="FF00FF"/>
              </a:solidFill>
              <a:latin typeface="微软雅黑" panose="020B0503020204020204" pitchFamily="34" charset="-122"/>
              <a:ea typeface="微软雅黑" panose="020B0503020204020204" pitchFamily="34" charset="-122"/>
            </a:endParaRPr>
          </a:p>
        </p:txBody>
      </p:sp>
      <p:sp>
        <p:nvSpPr>
          <p:cNvPr id="324612" name="Text Box 4"/>
          <p:cNvSpPr txBox="1">
            <a:spLocks noChangeArrowheads="1"/>
          </p:cNvSpPr>
          <p:nvPr/>
        </p:nvSpPr>
        <p:spPr bwMode="auto">
          <a:xfrm>
            <a:off x="1487487" y="3622778"/>
            <a:ext cx="9510710" cy="56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若关键字能</a:t>
            </a:r>
            <a:r>
              <a:rPr kumimoji="1" lang="zh-CN" altLang="en-US" b="0" dirty="0">
                <a:solidFill>
                  <a:srgbClr val="0070C0"/>
                </a:solidFill>
                <a:latin typeface="微软雅黑" panose="020B0503020204020204" pitchFamily="34" charset="-122"/>
                <a:ea typeface="微软雅黑" panose="020B0503020204020204" pitchFamily="34" charset="-122"/>
              </a:rPr>
              <a:t>标识唯一的</a:t>
            </a:r>
            <a:r>
              <a:rPr kumimoji="1" lang="zh-CN" altLang="en-US" b="0" dirty="0">
                <a:solidFill>
                  <a:srgbClr val="010000"/>
                </a:solidFill>
                <a:latin typeface="微软雅黑" panose="020B0503020204020204" pitchFamily="34" charset="-122"/>
                <a:ea typeface="微软雅黑" panose="020B0503020204020204" pitchFamily="34" charset="-122"/>
              </a:rPr>
              <a:t>一个数据元素，则称谓</a:t>
            </a:r>
            <a:r>
              <a:rPr kumimoji="1" lang="zh-CN" altLang="en-US" dirty="0">
                <a:solidFill>
                  <a:srgbClr val="0070C0"/>
                </a:solidFill>
                <a:latin typeface="微软雅黑" panose="020B0503020204020204" pitchFamily="34" charset="-122"/>
                <a:ea typeface="微软雅黑" panose="020B0503020204020204" pitchFamily="34" charset="-122"/>
              </a:rPr>
              <a:t>主关键字。</a:t>
            </a:r>
            <a:endParaRPr kumimoji="1" lang="zh-CN" altLang="en-US" dirty="0">
              <a:solidFill>
                <a:srgbClr val="0070C0"/>
              </a:solidFill>
              <a:latin typeface="微软雅黑" panose="020B0503020204020204" pitchFamily="34" charset="-122"/>
              <a:ea typeface="微软雅黑" panose="020B0503020204020204" pitchFamily="34" charset="-122"/>
            </a:endParaRPr>
          </a:p>
        </p:txBody>
      </p:sp>
      <p:sp>
        <p:nvSpPr>
          <p:cNvPr id="324613" name="Text Box 5"/>
          <p:cNvSpPr txBox="1">
            <a:spLocks noChangeArrowheads="1"/>
          </p:cNvSpPr>
          <p:nvPr/>
        </p:nvSpPr>
        <p:spPr bwMode="auto">
          <a:xfrm>
            <a:off x="1487487" y="4725144"/>
            <a:ext cx="9637703" cy="56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20000"/>
              </a:lnSpc>
              <a:spcBef>
                <a:spcPct val="0"/>
              </a:spcBef>
              <a:spcAft>
                <a:spcPct val="0"/>
              </a:spcAft>
              <a:buClrTx/>
              <a:buFontTx/>
              <a:buNone/>
              <a:defRPr/>
            </a:pPr>
            <a:r>
              <a:rPr kumimoji="1" lang="zh-CN" altLang="en-US" b="0" dirty="0">
                <a:solidFill>
                  <a:srgbClr val="010000"/>
                </a:solidFill>
                <a:latin typeface="微软雅黑" panose="020B0503020204020204" pitchFamily="34" charset="-122"/>
                <a:ea typeface="微软雅黑" panose="020B0503020204020204" pitchFamily="34" charset="-122"/>
              </a:rPr>
              <a:t>    若关键字能</a:t>
            </a:r>
            <a:r>
              <a:rPr kumimoji="1" lang="zh-CN" altLang="en-US" b="0" dirty="0">
                <a:solidFill>
                  <a:srgbClr val="660033"/>
                </a:solidFill>
                <a:latin typeface="微软雅黑" panose="020B0503020204020204" pitchFamily="34" charset="-122"/>
                <a:ea typeface="微软雅黑" panose="020B0503020204020204" pitchFamily="34" charset="-122"/>
              </a:rPr>
              <a:t>标识若干</a:t>
            </a:r>
            <a:r>
              <a:rPr kumimoji="1" lang="zh-CN" altLang="en-US" b="0" dirty="0">
                <a:solidFill>
                  <a:srgbClr val="010000"/>
                </a:solidFill>
                <a:latin typeface="微软雅黑" panose="020B0503020204020204" pitchFamily="34" charset="-122"/>
                <a:ea typeface="微软雅黑" panose="020B0503020204020204" pitchFamily="34" charset="-122"/>
              </a:rPr>
              <a:t>个数据元素，则称谓</a:t>
            </a:r>
            <a:r>
              <a:rPr kumimoji="1" lang="zh-CN" altLang="en-US" dirty="0">
                <a:solidFill>
                  <a:srgbClr val="0070C0"/>
                </a:solidFill>
                <a:latin typeface="微软雅黑" panose="020B0503020204020204" pitchFamily="34" charset="-122"/>
                <a:ea typeface="微软雅黑" panose="020B0503020204020204" pitchFamily="34" charset="-122"/>
              </a:rPr>
              <a:t>次关键字。</a:t>
            </a:r>
            <a:endParaRPr kumimoji="1" lang="zh-CN" altLang="en-US" dirty="0">
              <a:solidFill>
                <a:srgbClr val="0070C0"/>
              </a:solidFill>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6865981" y="5972026"/>
            <a:ext cx="50225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1800" b="0" dirty="0">
                <a:solidFill>
                  <a:srgbClr val="010000"/>
                </a:solidFill>
                <a:latin typeface="微软雅黑" panose="020B0503020204020204" pitchFamily="34" charset="-122"/>
                <a:ea typeface="微软雅黑" panose="020B0503020204020204" pitchFamily="34" charset="-122"/>
              </a:rPr>
              <a:t>张三 ，</a:t>
            </a:r>
            <a:r>
              <a:rPr lang="en-US" altLang="zh-CN" sz="1800" b="0" dirty="0">
                <a:solidFill>
                  <a:srgbClr val="010000"/>
                </a:solidFill>
                <a:latin typeface="微软雅黑" panose="020B0503020204020204" pitchFamily="34" charset="-122"/>
                <a:ea typeface="微软雅黑" panose="020B0503020204020204" pitchFamily="34" charset="-122"/>
              </a:rPr>
              <a:t>2016010002</a:t>
            </a:r>
            <a:r>
              <a:rPr lang="zh-CN" altLang="en-US" sz="1800" b="0" dirty="0">
                <a:solidFill>
                  <a:srgbClr val="010000"/>
                </a:solidFill>
                <a:latin typeface="微软雅黑" panose="020B0503020204020204" pitchFamily="34" charset="-122"/>
                <a:ea typeface="微软雅黑" panose="020B0503020204020204" pitchFamily="34" charset="-122"/>
              </a:rPr>
              <a:t>，男，成都，身高</a:t>
            </a:r>
            <a:r>
              <a:rPr lang="en-US" altLang="zh-CN" sz="1800" b="0" dirty="0">
                <a:solidFill>
                  <a:srgbClr val="010000"/>
                </a:solidFill>
                <a:latin typeface="微软雅黑" panose="020B0503020204020204" pitchFamily="34" charset="-122"/>
                <a:ea typeface="微软雅黑" panose="020B0503020204020204" pitchFamily="34" charset="-122"/>
              </a:rPr>
              <a:t>1.75m  </a:t>
            </a:r>
            <a:endParaRPr lang="zh-CN" altLang="en-US" sz="1800" b="0" dirty="0">
              <a:solidFill>
                <a:srgbClr val="010000"/>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487488" y="1015497"/>
            <a:ext cx="0" cy="525658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324611"/>
                                        </p:tgtEl>
                                        <p:attrNameLst>
                                          <p:attrName>style.visibility</p:attrName>
                                        </p:attrNameLst>
                                      </p:cBhvr>
                                      <p:to>
                                        <p:strVal val="visible"/>
                                      </p:to>
                                    </p:set>
                                    <p:anim calcmode="lin" valueType="num">
                                      <p:cBhvr>
                                        <p:cTn id="7" dur="500" fill="hold"/>
                                        <p:tgtEl>
                                          <p:spTgt spid="324611"/>
                                        </p:tgtEl>
                                        <p:attrNameLst>
                                          <p:attrName>ppt_x</p:attrName>
                                        </p:attrNameLst>
                                      </p:cBhvr>
                                      <p:tavLst>
                                        <p:tav tm="0">
                                          <p:val>
                                            <p:strVal val="#ppt_x"/>
                                          </p:val>
                                        </p:tav>
                                        <p:tav tm="100000">
                                          <p:val>
                                            <p:strVal val="#ppt_x"/>
                                          </p:val>
                                        </p:tav>
                                      </p:tavLst>
                                    </p:anim>
                                    <p:anim calcmode="lin" valueType="num">
                                      <p:cBhvr>
                                        <p:cTn id="8" dur="500" fill="hold"/>
                                        <p:tgtEl>
                                          <p:spTgt spid="324611"/>
                                        </p:tgtEl>
                                        <p:attrNameLst>
                                          <p:attrName>ppt_y</p:attrName>
                                        </p:attrNameLst>
                                      </p:cBhvr>
                                      <p:tavLst>
                                        <p:tav tm="0">
                                          <p:val>
                                            <p:strVal val="#ppt_y-#ppt_h/2"/>
                                          </p:val>
                                        </p:tav>
                                        <p:tav tm="100000">
                                          <p:val>
                                            <p:strVal val="#ppt_y"/>
                                          </p:val>
                                        </p:tav>
                                      </p:tavLst>
                                    </p:anim>
                                    <p:anim calcmode="lin" valueType="num">
                                      <p:cBhvr>
                                        <p:cTn id="9" dur="500" fill="hold"/>
                                        <p:tgtEl>
                                          <p:spTgt spid="324611"/>
                                        </p:tgtEl>
                                        <p:attrNameLst>
                                          <p:attrName>ppt_w</p:attrName>
                                        </p:attrNameLst>
                                      </p:cBhvr>
                                      <p:tavLst>
                                        <p:tav tm="0">
                                          <p:val>
                                            <p:strVal val="#ppt_w"/>
                                          </p:val>
                                        </p:tav>
                                        <p:tav tm="100000">
                                          <p:val>
                                            <p:strVal val="#ppt_w"/>
                                          </p:val>
                                        </p:tav>
                                      </p:tavLst>
                                    </p:anim>
                                    <p:anim calcmode="lin" valueType="num">
                                      <p:cBhvr>
                                        <p:cTn id="10" dur="500" fill="hold"/>
                                        <p:tgtEl>
                                          <p:spTgt spid="324611"/>
                                        </p:tgtEl>
                                        <p:attrNameLst>
                                          <p:attrName>ppt_h</p:attrName>
                                        </p:attrNameLst>
                                      </p:cBhvr>
                                      <p:tavLst>
                                        <p:tav tm="0">
                                          <p:val>
                                            <p:fltVal val="0"/>
                                          </p:val>
                                        </p:tav>
                                        <p:tav tm="100000">
                                          <p:val>
                                            <p:strVal val="#ppt_h"/>
                                          </p:val>
                                        </p:tav>
                                      </p:tavLst>
                                    </p:anim>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24610"/>
                                        </p:tgtEl>
                                        <p:attrNameLst>
                                          <p:attrName>style.visibility</p:attrName>
                                        </p:attrNameLst>
                                      </p:cBhvr>
                                      <p:to>
                                        <p:strVal val="visible"/>
                                      </p:to>
                                    </p:set>
                                    <p:anim calcmode="lin" valueType="num">
                                      <p:cBhvr additive="base">
                                        <p:cTn id="18" dur="500" fill="hold"/>
                                        <p:tgtEl>
                                          <p:spTgt spid="324610"/>
                                        </p:tgtEl>
                                        <p:attrNameLst>
                                          <p:attrName>ppt_x</p:attrName>
                                        </p:attrNameLst>
                                      </p:cBhvr>
                                      <p:tavLst>
                                        <p:tav tm="0">
                                          <p:val>
                                            <p:strVal val="1+#ppt_w/2"/>
                                          </p:val>
                                        </p:tav>
                                        <p:tav tm="100000">
                                          <p:val>
                                            <p:strVal val="#ppt_x"/>
                                          </p:val>
                                        </p:tav>
                                      </p:tavLst>
                                    </p:anim>
                                    <p:anim calcmode="lin" valueType="num">
                                      <p:cBhvr additive="base">
                                        <p:cTn id="19" dur="500" fill="hold"/>
                                        <p:tgtEl>
                                          <p:spTgt spid="32461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4" fill="hold" grpId="0" nodeType="clickEffect">
                                  <p:stCondLst>
                                    <p:cond delay="0"/>
                                  </p:stCondLst>
                                  <p:childTnLst>
                                    <p:set>
                                      <p:cBhvr>
                                        <p:cTn id="23" dur="1" fill="hold">
                                          <p:stCondLst>
                                            <p:cond delay="0"/>
                                          </p:stCondLst>
                                        </p:cTn>
                                        <p:tgtEl>
                                          <p:spTgt spid="324612"/>
                                        </p:tgtEl>
                                        <p:attrNameLst>
                                          <p:attrName>style.visibility</p:attrName>
                                        </p:attrNameLst>
                                      </p:cBhvr>
                                      <p:to>
                                        <p:strVal val="visible"/>
                                      </p:to>
                                    </p:set>
                                    <p:anim calcmode="lin" valueType="num">
                                      <p:cBhvr>
                                        <p:cTn id="24" dur="500" fill="hold"/>
                                        <p:tgtEl>
                                          <p:spTgt spid="324612"/>
                                        </p:tgtEl>
                                        <p:attrNameLst>
                                          <p:attrName>ppt_x</p:attrName>
                                        </p:attrNameLst>
                                      </p:cBhvr>
                                      <p:tavLst>
                                        <p:tav tm="0">
                                          <p:val>
                                            <p:strVal val="#ppt_x"/>
                                          </p:val>
                                        </p:tav>
                                        <p:tav tm="100000">
                                          <p:val>
                                            <p:strVal val="#ppt_x"/>
                                          </p:val>
                                        </p:tav>
                                      </p:tavLst>
                                    </p:anim>
                                    <p:anim calcmode="lin" valueType="num">
                                      <p:cBhvr>
                                        <p:cTn id="25" dur="500" fill="hold"/>
                                        <p:tgtEl>
                                          <p:spTgt spid="324612"/>
                                        </p:tgtEl>
                                        <p:attrNameLst>
                                          <p:attrName>ppt_y</p:attrName>
                                        </p:attrNameLst>
                                      </p:cBhvr>
                                      <p:tavLst>
                                        <p:tav tm="0">
                                          <p:val>
                                            <p:strVal val="#ppt_y+#ppt_h/2"/>
                                          </p:val>
                                        </p:tav>
                                        <p:tav tm="100000">
                                          <p:val>
                                            <p:strVal val="#ppt_y"/>
                                          </p:val>
                                        </p:tav>
                                      </p:tavLst>
                                    </p:anim>
                                    <p:anim calcmode="lin" valueType="num">
                                      <p:cBhvr>
                                        <p:cTn id="26" dur="500" fill="hold"/>
                                        <p:tgtEl>
                                          <p:spTgt spid="324612"/>
                                        </p:tgtEl>
                                        <p:attrNameLst>
                                          <p:attrName>ppt_w</p:attrName>
                                        </p:attrNameLst>
                                      </p:cBhvr>
                                      <p:tavLst>
                                        <p:tav tm="0">
                                          <p:val>
                                            <p:strVal val="#ppt_w"/>
                                          </p:val>
                                        </p:tav>
                                        <p:tav tm="100000">
                                          <p:val>
                                            <p:strVal val="#ppt_w"/>
                                          </p:val>
                                        </p:tav>
                                      </p:tavLst>
                                    </p:anim>
                                    <p:anim calcmode="lin" valueType="num">
                                      <p:cBhvr>
                                        <p:cTn id="27" dur="500" fill="hold"/>
                                        <p:tgtEl>
                                          <p:spTgt spid="324612"/>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4" fill="hold" grpId="0" nodeType="clickEffect">
                                  <p:stCondLst>
                                    <p:cond delay="0"/>
                                  </p:stCondLst>
                                  <p:childTnLst>
                                    <p:set>
                                      <p:cBhvr>
                                        <p:cTn id="31" dur="1" fill="hold">
                                          <p:stCondLst>
                                            <p:cond delay="0"/>
                                          </p:stCondLst>
                                        </p:cTn>
                                        <p:tgtEl>
                                          <p:spTgt spid="324613"/>
                                        </p:tgtEl>
                                        <p:attrNameLst>
                                          <p:attrName>style.visibility</p:attrName>
                                        </p:attrNameLst>
                                      </p:cBhvr>
                                      <p:to>
                                        <p:strVal val="visible"/>
                                      </p:to>
                                    </p:set>
                                    <p:anim calcmode="lin" valueType="num">
                                      <p:cBhvr>
                                        <p:cTn id="32" dur="500" fill="hold"/>
                                        <p:tgtEl>
                                          <p:spTgt spid="324613"/>
                                        </p:tgtEl>
                                        <p:attrNameLst>
                                          <p:attrName>ppt_x</p:attrName>
                                        </p:attrNameLst>
                                      </p:cBhvr>
                                      <p:tavLst>
                                        <p:tav tm="0">
                                          <p:val>
                                            <p:strVal val="#ppt_x"/>
                                          </p:val>
                                        </p:tav>
                                        <p:tav tm="100000">
                                          <p:val>
                                            <p:strVal val="#ppt_x"/>
                                          </p:val>
                                        </p:tav>
                                      </p:tavLst>
                                    </p:anim>
                                    <p:anim calcmode="lin" valueType="num">
                                      <p:cBhvr>
                                        <p:cTn id="33" dur="500" fill="hold"/>
                                        <p:tgtEl>
                                          <p:spTgt spid="324613"/>
                                        </p:tgtEl>
                                        <p:attrNameLst>
                                          <p:attrName>ppt_y</p:attrName>
                                        </p:attrNameLst>
                                      </p:cBhvr>
                                      <p:tavLst>
                                        <p:tav tm="0">
                                          <p:val>
                                            <p:strVal val="#ppt_y+#ppt_h/2"/>
                                          </p:val>
                                        </p:tav>
                                        <p:tav tm="100000">
                                          <p:val>
                                            <p:strVal val="#ppt_y"/>
                                          </p:val>
                                        </p:tav>
                                      </p:tavLst>
                                    </p:anim>
                                    <p:anim calcmode="lin" valueType="num">
                                      <p:cBhvr>
                                        <p:cTn id="34" dur="500" fill="hold"/>
                                        <p:tgtEl>
                                          <p:spTgt spid="324613"/>
                                        </p:tgtEl>
                                        <p:attrNameLst>
                                          <p:attrName>ppt_w</p:attrName>
                                        </p:attrNameLst>
                                      </p:cBhvr>
                                      <p:tavLst>
                                        <p:tav tm="0">
                                          <p:val>
                                            <p:strVal val="#ppt_w"/>
                                          </p:val>
                                        </p:tav>
                                        <p:tav tm="100000">
                                          <p:val>
                                            <p:strVal val="#ppt_w"/>
                                          </p:val>
                                        </p:tav>
                                      </p:tavLst>
                                    </p:anim>
                                    <p:anim calcmode="lin" valueType="num">
                                      <p:cBhvr>
                                        <p:cTn id="35" dur="500" fill="hold"/>
                                        <p:tgtEl>
                                          <p:spTgt spid="324613"/>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autoUpdateAnimBg="0"/>
      <p:bldP spid="324611" grpId="0" autoUpdateAnimBg="0"/>
      <p:bldP spid="324612" grpId="0" autoUpdateAnimBg="0"/>
      <p:bldP spid="324613" grpId="0" autoUpdateAnimBg="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804768" y="3980431"/>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594132" y="5363144"/>
            <a:ext cx="1227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10</a:t>
            </a:r>
            <a:endParaRPr lang="zh-CN" altLang="en-US" b="0">
              <a:solidFill>
                <a:srgbClr val="000000"/>
              </a:solidFill>
              <a:latin typeface="Verdana" panose="020B0604030504040204" pitchFamily="34" charset="0"/>
            </a:endParaRPr>
          </a:p>
        </p:txBody>
      </p:sp>
      <p:sp>
        <p:nvSpPr>
          <p:cNvPr id="8" name="乘号 8"/>
          <p:cNvSpPr/>
          <p:nvPr/>
        </p:nvSpPr>
        <p:spPr>
          <a:xfrm>
            <a:off x="3023968" y="43614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61968" y="4397943"/>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圆: 空心 10"/>
          <p:cNvSpPr/>
          <p:nvPr/>
        </p:nvSpPr>
        <p:spPr>
          <a:xfrm>
            <a:off x="2669956" y="4409056"/>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0" name="乘号 11"/>
          <p:cNvSpPr/>
          <p:nvPr/>
        </p:nvSpPr>
        <p:spPr>
          <a:xfrm>
            <a:off x="3874868" y="437095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1" name="乘号 12"/>
          <p:cNvSpPr/>
          <p:nvPr/>
        </p:nvSpPr>
        <p:spPr>
          <a:xfrm>
            <a:off x="5103593" y="43614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2" name="乘号 13"/>
          <p:cNvSpPr/>
          <p:nvPr/>
        </p:nvSpPr>
        <p:spPr>
          <a:xfrm>
            <a:off x="4690843" y="436460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3" name="圆: 空心 14"/>
          <p:cNvSpPr/>
          <p:nvPr/>
        </p:nvSpPr>
        <p:spPr>
          <a:xfrm>
            <a:off x="3493868" y="440111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8" name="乘号 15"/>
          <p:cNvSpPr/>
          <p:nvPr/>
        </p:nvSpPr>
        <p:spPr>
          <a:xfrm>
            <a:off x="5538568" y="4361431"/>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9" name="乘号 16"/>
          <p:cNvSpPr/>
          <p:nvPr/>
        </p:nvSpPr>
        <p:spPr>
          <a:xfrm>
            <a:off x="7583268" y="43598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0" name="乘号 17"/>
          <p:cNvSpPr/>
          <p:nvPr/>
        </p:nvSpPr>
        <p:spPr>
          <a:xfrm>
            <a:off x="6343431" y="43598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1" name="圆: 空心 18"/>
          <p:cNvSpPr/>
          <p:nvPr/>
        </p:nvSpPr>
        <p:spPr>
          <a:xfrm>
            <a:off x="4319368" y="4391593"/>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6" name="乘号 19"/>
          <p:cNvSpPr/>
          <p:nvPr/>
        </p:nvSpPr>
        <p:spPr>
          <a:xfrm>
            <a:off x="7184806" y="4345556"/>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7" name="乘号 20"/>
          <p:cNvSpPr/>
          <p:nvPr/>
        </p:nvSpPr>
        <p:spPr>
          <a:xfrm>
            <a:off x="10051831" y="438206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8" name="乘号 21"/>
          <p:cNvSpPr/>
          <p:nvPr/>
        </p:nvSpPr>
        <p:spPr>
          <a:xfrm>
            <a:off x="8000781" y="43598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9" name="乘号 22"/>
          <p:cNvSpPr/>
          <p:nvPr/>
        </p:nvSpPr>
        <p:spPr>
          <a:xfrm>
            <a:off x="8823106" y="434714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2" name="乘号 23"/>
          <p:cNvSpPr/>
          <p:nvPr/>
        </p:nvSpPr>
        <p:spPr>
          <a:xfrm>
            <a:off x="9653368" y="435349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3" name="文本框 42"/>
          <p:cNvSpPr txBox="1">
            <a:spLocks noChangeArrowheads="1"/>
          </p:cNvSpPr>
          <p:nvPr/>
        </p:nvSpPr>
        <p:spPr bwMode="auto">
          <a:xfrm>
            <a:off x="5351243" y="5975918"/>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2</a:t>
            </a:r>
            <a:endParaRPr lang="zh-CN" altLang="en-US" sz="1800" b="0">
              <a:solidFill>
                <a:srgbClr val="000000"/>
              </a:solidFill>
              <a:latin typeface="Verdana" panose="020B0604030504040204" pitchFamily="34" charset="0"/>
            </a:endParaRPr>
          </a:p>
        </p:txBody>
      </p:sp>
      <p:cxnSp>
        <p:nvCxnSpPr>
          <p:cNvPr id="12" name="直线连接符 11"/>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arn(inVertic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810239" y="3966363"/>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13" name="文本框 6"/>
          <p:cNvSpPr txBox="1">
            <a:spLocks noChangeArrowheads="1"/>
          </p:cNvSpPr>
          <p:nvPr/>
        </p:nvSpPr>
        <p:spPr bwMode="auto">
          <a:xfrm>
            <a:off x="5650403" y="5349076"/>
            <a:ext cx="1227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a:solidFill>
                  <a:srgbClr val="000000"/>
                </a:solidFill>
                <a:latin typeface="Verdana" panose="020B0604030504040204" pitchFamily="34" charset="0"/>
              </a:rPr>
              <a:t>k</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a:t>
            </a:r>
            <a:r>
              <a:rPr lang="zh-CN" altLang="en-US" b="0">
                <a:solidFill>
                  <a:srgbClr val="000000"/>
                </a:solidFill>
                <a:latin typeface="Verdana" panose="020B0604030504040204" pitchFamily="34" charset="0"/>
              </a:rPr>
              <a:t> </a:t>
            </a:r>
            <a:r>
              <a:rPr lang="en-US" altLang="zh-CN" b="0">
                <a:solidFill>
                  <a:srgbClr val="000000"/>
                </a:solidFill>
                <a:latin typeface="Verdana" panose="020B0604030504040204" pitchFamily="34" charset="0"/>
              </a:rPr>
              <a:t>11</a:t>
            </a:r>
            <a:endParaRPr lang="zh-CN" altLang="en-US" b="0">
              <a:solidFill>
                <a:srgbClr val="000000"/>
              </a:solidFill>
              <a:latin typeface="Verdana" panose="020B0604030504040204" pitchFamily="34" charset="0"/>
            </a:endParaRPr>
          </a:p>
        </p:txBody>
      </p:sp>
      <p:sp>
        <p:nvSpPr>
          <p:cNvPr id="14" name="乘号 8"/>
          <p:cNvSpPr/>
          <p:nvPr/>
        </p:nvSpPr>
        <p:spPr>
          <a:xfrm>
            <a:off x="3029439" y="43473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5" name="圆: 空心 9"/>
          <p:cNvSpPr/>
          <p:nvPr/>
        </p:nvSpPr>
        <p:spPr>
          <a:xfrm>
            <a:off x="2267439" y="4383875"/>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6" name="圆: 空心 10"/>
          <p:cNvSpPr/>
          <p:nvPr/>
        </p:nvSpPr>
        <p:spPr>
          <a:xfrm>
            <a:off x="2675427" y="4394988"/>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7" name="乘号 11"/>
          <p:cNvSpPr/>
          <p:nvPr/>
        </p:nvSpPr>
        <p:spPr>
          <a:xfrm>
            <a:off x="3880339" y="43568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8" name="乘号 12"/>
          <p:cNvSpPr/>
          <p:nvPr/>
        </p:nvSpPr>
        <p:spPr>
          <a:xfrm>
            <a:off x="5109064" y="43473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19" name="乘号 13"/>
          <p:cNvSpPr/>
          <p:nvPr/>
        </p:nvSpPr>
        <p:spPr>
          <a:xfrm>
            <a:off x="4696314" y="435053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4" name="圆: 空心 14"/>
          <p:cNvSpPr/>
          <p:nvPr/>
        </p:nvSpPr>
        <p:spPr>
          <a:xfrm>
            <a:off x="3499339" y="438705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5" name="乘号 15"/>
          <p:cNvSpPr/>
          <p:nvPr/>
        </p:nvSpPr>
        <p:spPr>
          <a:xfrm>
            <a:off x="5544039" y="4347363"/>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6" name="乘号 16"/>
          <p:cNvSpPr/>
          <p:nvPr/>
        </p:nvSpPr>
        <p:spPr>
          <a:xfrm>
            <a:off x="7588739" y="43457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7" name="乘号 17"/>
          <p:cNvSpPr/>
          <p:nvPr/>
        </p:nvSpPr>
        <p:spPr>
          <a:xfrm>
            <a:off x="6348902" y="43457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2" name="圆: 空心 18"/>
          <p:cNvSpPr/>
          <p:nvPr/>
        </p:nvSpPr>
        <p:spPr>
          <a:xfrm>
            <a:off x="4324839" y="4377525"/>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3" name="乘号 19"/>
          <p:cNvSpPr/>
          <p:nvPr/>
        </p:nvSpPr>
        <p:spPr>
          <a:xfrm>
            <a:off x="7190277" y="4331488"/>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4" name="乘号 20"/>
          <p:cNvSpPr/>
          <p:nvPr/>
        </p:nvSpPr>
        <p:spPr>
          <a:xfrm>
            <a:off x="10057302" y="4368000"/>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5" name="乘号 21"/>
          <p:cNvSpPr/>
          <p:nvPr/>
        </p:nvSpPr>
        <p:spPr>
          <a:xfrm>
            <a:off x="8006252" y="43457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0" name="乘号 22"/>
          <p:cNvSpPr/>
          <p:nvPr/>
        </p:nvSpPr>
        <p:spPr>
          <a:xfrm>
            <a:off x="8828577" y="433307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1" name="乘号 23"/>
          <p:cNvSpPr/>
          <p:nvPr/>
        </p:nvSpPr>
        <p:spPr>
          <a:xfrm>
            <a:off x="9658839" y="433942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4" name="圆: 空心 24"/>
          <p:cNvSpPr/>
          <p:nvPr/>
        </p:nvSpPr>
        <p:spPr>
          <a:xfrm>
            <a:off x="5979014" y="436800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45" name="文本框 44"/>
          <p:cNvSpPr txBox="1">
            <a:spLocks noChangeArrowheads="1"/>
          </p:cNvSpPr>
          <p:nvPr/>
        </p:nvSpPr>
        <p:spPr bwMode="auto">
          <a:xfrm>
            <a:off x="5407515" y="5961850"/>
            <a:ext cx="2252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zh-CN" altLang="en-US" sz="1800" b="0">
                <a:solidFill>
                  <a:srgbClr val="000000"/>
                </a:solidFill>
                <a:latin typeface="Verdana" panose="020B0604030504040204" pitchFamily="34" charset="0"/>
              </a:rPr>
              <a:t>最小质因数：</a:t>
            </a:r>
            <a:r>
              <a:rPr lang="en-US" altLang="zh-CN" sz="1800" b="0">
                <a:solidFill>
                  <a:srgbClr val="000000"/>
                </a:solidFill>
                <a:latin typeface="Verdana" panose="020B0604030504040204" pitchFamily="34" charset="0"/>
              </a:rPr>
              <a:t>11</a:t>
            </a:r>
            <a:endParaRPr lang="zh-CN" altLang="en-US" sz="1800" b="0">
              <a:solidFill>
                <a:srgbClr val="000000"/>
              </a:solidFill>
              <a:latin typeface="Verdana" panose="020B0604030504040204" pitchFamily="34" charset="0"/>
            </a:endParaRPr>
          </a:p>
        </p:txBody>
      </p:sp>
      <p:cxnSp>
        <p:nvCxnSpPr>
          <p:cNvPr id="5" name="直线连接符 4"/>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7" name="直线连接符 6"/>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1" name="任意多边形: 形状 6"/>
          <p:cNvSpPr/>
          <p:nvPr/>
        </p:nvSpPr>
        <p:spPr>
          <a:xfrm>
            <a:off x="2180215" y="2401929"/>
            <a:ext cx="8221083" cy="113127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400" dirty="0">
                <a:latin typeface="微软雅黑" panose="020B0503020204020204" pitchFamily="34" charset="-122"/>
                <a:ea typeface="微软雅黑" panose="020B0503020204020204" pitchFamily="34" charset="-122"/>
              </a:rPr>
              <a:t>对于每个正整数</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 它只需与</a:t>
            </a:r>
            <a:r>
              <a:rPr lang="zh-CN" altLang="en-US" sz="2400" dirty="0">
                <a:solidFill>
                  <a:srgbClr val="FFFF00"/>
                </a:solidFill>
                <a:latin typeface="微软雅黑" panose="020B0503020204020204" pitchFamily="34" charset="-122"/>
                <a:ea typeface="微软雅黑" panose="020B0503020204020204" pitchFamily="34" charset="-122"/>
              </a:rPr>
              <a:t>小于等于其最小素因子的质数</a:t>
            </a:r>
            <a:r>
              <a:rPr lang="zh-CN" altLang="en-US" sz="2400" dirty="0">
                <a:latin typeface="微软雅黑" panose="020B0503020204020204" pitchFamily="34" charset="-122"/>
                <a:ea typeface="微软雅黑" panose="020B0503020204020204" pitchFamily="34" charset="-122"/>
              </a:rPr>
              <a:t>相乘，并删除相乘后的合数</a:t>
            </a:r>
            <a:endParaRPr lang="zh-CN" altLang="zh-CN" sz="2400" dirty="0">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1814341" y="3966930"/>
          <a:ext cx="8610596" cy="741362"/>
        </p:xfrm>
        <a:graphic>
          <a:graphicData uri="http://schemas.openxmlformats.org/drawingml/2006/table">
            <a:tbl>
              <a:tblPr firstRow="1" bandRow="1">
                <a:tableStyleId>{5C22544A-7EE6-4342-B048-85BDC9FD1C3A}</a:tableStyleId>
              </a:tblPr>
              <a:tblGrid>
                <a:gridCol w="361356"/>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gridCol w="412462"/>
              </a:tblGrid>
              <a:tr h="370681">
                <a:tc>
                  <a:txBody>
                    <a:bodyPr/>
                    <a:lstStyle/>
                    <a:p>
                      <a:endParaRPr lang="zh-CN" altLang="en-US" sz="1800" dirty="0"/>
                    </a:p>
                  </a:txBody>
                  <a:tcPr marT="45700" marB="45700"/>
                </a:tc>
                <a:tc>
                  <a:txBody>
                    <a:bodyPr/>
                    <a:lstStyle/>
                    <a:p>
                      <a:pPr algn="ctr"/>
                      <a:r>
                        <a:rPr lang="en-US" altLang="zh-CN" sz="1400" dirty="0"/>
                        <a:t>2</a:t>
                      </a:r>
                      <a:endParaRPr lang="zh-CN" altLang="en-US" sz="1400" dirty="0"/>
                    </a:p>
                  </a:txBody>
                  <a:tcPr marT="45700" marB="45700"/>
                </a:tc>
                <a:tc>
                  <a:txBody>
                    <a:bodyPr/>
                    <a:lstStyle/>
                    <a:p>
                      <a:pPr algn="ctr"/>
                      <a:r>
                        <a:rPr lang="en-US" altLang="zh-CN" sz="1400" dirty="0"/>
                        <a:t>3</a:t>
                      </a:r>
                      <a:endParaRPr lang="zh-CN" altLang="en-US" sz="1400" dirty="0"/>
                    </a:p>
                  </a:txBody>
                  <a:tcPr marT="45700" marB="45700"/>
                </a:tc>
                <a:tc>
                  <a:txBody>
                    <a:bodyPr/>
                    <a:lstStyle/>
                    <a:p>
                      <a:pPr algn="ctr"/>
                      <a:r>
                        <a:rPr lang="en-US" altLang="zh-CN" sz="1400" dirty="0"/>
                        <a:t>4</a:t>
                      </a:r>
                      <a:endParaRPr lang="zh-CN" altLang="en-US" sz="1400" dirty="0"/>
                    </a:p>
                  </a:txBody>
                  <a:tcPr marT="45700" marB="45700"/>
                </a:tc>
                <a:tc>
                  <a:txBody>
                    <a:bodyPr/>
                    <a:lstStyle/>
                    <a:p>
                      <a:pPr algn="ctr"/>
                      <a:r>
                        <a:rPr lang="en-US" altLang="zh-CN" sz="1400" dirty="0"/>
                        <a:t>5</a:t>
                      </a:r>
                      <a:endParaRPr lang="zh-CN" altLang="en-US" sz="1400" dirty="0"/>
                    </a:p>
                  </a:txBody>
                  <a:tcPr marT="45700" marB="45700"/>
                </a:tc>
                <a:tc>
                  <a:txBody>
                    <a:bodyPr/>
                    <a:lstStyle/>
                    <a:p>
                      <a:pPr algn="ctr"/>
                      <a:r>
                        <a:rPr lang="en-US" altLang="zh-CN" sz="1400" dirty="0"/>
                        <a:t>6</a:t>
                      </a:r>
                      <a:endParaRPr lang="zh-CN" altLang="en-US" sz="1400" dirty="0"/>
                    </a:p>
                  </a:txBody>
                  <a:tcPr marT="45700" marB="45700"/>
                </a:tc>
                <a:tc>
                  <a:txBody>
                    <a:bodyPr/>
                    <a:lstStyle/>
                    <a:p>
                      <a:pPr algn="ctr"/>
                      <a:r>
                        <a:rPr lang="en-US" altLang="zh-CN" sz="1400" dirty="0"/>
                        <a:t>7</a:t>
                      </a:r>
                      <a:endParaRPr lang="zh-CN" altLang="en-US" sz="1400" dirty="0"/>
                    </a:p>
                  </a:txBody>
                  <a:tcPr marT="45700" marB="45700"/>
                </a:tc>
                <a:tc>
                  <a:txBody>
                    <a:bodyPr/>
                    <a:lstStyle/>
                    <a:p>
                      <a:pPr algn="ctr"/>
                      <a:r>
                        <a:rPr lang="en-US" altLang="zh-CN" sz="1400" dirty="0"/>
                        <a:t>8</a:t>
                      </a:r>
                      <a:endParaRPr lang="zh-CN" altLang="en-US" sz="1400" dirty="0"/>
                    </a:p>
                  </a:txBody>
                  <a:tcPr marT="45700" marB="45700"/>
                </a:tc>
                <a:tc>
                  <a:txBody>
                    <a:bodyPr/>
                    <a:lstStyle/>
                    <a:p>
                      <a:pPr algn="ctr"/>
                      <a:r>
                        <a:rPr lang="en-US" altLang="zh-CN" sz="1400" dirty="0"/>
                        <a:t>9</a:t>
                      </a:r>
                      <a:endParaRPr lang="zh-CN" altLang="en-US" sz="1400" dirty="0"/>
                    </a:p>
                  </a:txBody>
                  <a:tcPr marT="45700" marB="45700"/>
                </a:tc>
                <a:tc>
                  <a:txBody>
                    <a:bodyPr/>
                    <a:lstStyle/>
                    <a:p>
                      <a:pPr algn="ctr"/>
                      <a:r>
                        <a:rPr lang="en-US" altLang="zh-CN" sz="1400" dirty="0"/>
                        <a:t>10</a:t>
                      </a:r>
                      <a:endParaRPr lang="zh-CN" altLang="en-US" sz="1400" dirty="0"/>
                    </a:p>
                  </a:txBody>
                  <a:tcPr marT="45700" marB="45700"/>
                </a:tc>
                <a:tc>
                  <a:txBody>
                    <a:bodyPr/>
                    <a:lstStyle/>
                    <a:p>
                      <a:pPr algn="ctr"/>
                      <a:r>
                        <a:rPr lang="en-US" altLang="zh-CN" sz="1400" dirty="0"/>
                        <a:t>11</a:t>
                      </a:r>
                      <a:endParaRPr lang="zh-CN" altLang="en-US" sz="1400" dirty="0"/>
                    </a:p>
                  </a:txBody>
                  <a:tcPr marT="45700" marB="45700"/>
                </a:tc>
                <a:tc>
                  <a:txBody>
                    <a:bodyPr/>
                    <a:lstStyle/>
                    <a:p>
                      <a:pPr algn="ctr"/>
                      <a:r>
                        <a:rPr lang="en-US" altLang="zh-CN" sz="1400" dirty="0"/>
                        <a:t>12</a:t>
                      </a:r>
                      <a:endParaRPr lang="zh-CN" altLang="en-US" sz="1400" dirty="0"/>
                    </a:p>
                  </a:txBody>
                  <a:tcPr marT="45700" marB="45700"/>
                </a:tc>
                <a:tc>
                  <a:txBody>
                    <a:bodyPr/>
                    <a:lstStyle/>
                    <a:p>
                      <a:pPr algn="ctr"/>
                      <a:r>
                        <a:rPr lang="en-US" altLang="zh-CN" sz="1400" dirty="0"/>
                        <a:t>13</a:t>
                      </a:r>
                      <a:endParaRPr lang="zh-CN" altLang="en-US" sz="1400" dirty="0"/>
                    </a:p>
                  </a:txBody>
                  <a:tcPr marT="45700" marB="45700"/>
                </a:tc>
                <a:tc>
                  <a:txBody>
                    <a:bodyPr/>
                    <a:lstStyle/>
                    <a:p>
                      <a:pPr algn="ctr"/>
                      <a:r>
                        <a:rPr lang="en-US" altLang="zh-CN" sz="1400" dirty="0"/>
                        <a:t>14</a:t>
                      </a:r>
                      <a:endParaRPr lang="zh-CN" altLang="en-US" sz="1400" dirty="0"/>
                    </a:p>
                  </a:txBody>
                  <a:tcPr marT="45700" marB="45700"/>
                </a:tc>
                <a:tc>
                  <a:txBody>
                    <a:bodyPr/>
                    <a:lstStyle/>
                    <a:p>
                      <a:pPr algn="ctr"/>
                      <a:r>
                        <a:rPr lang="en-US" altLang="zh-CN" sz="1400" dirty="0"/>
                        <a:t>15</a:t>
                      </a:r>
                      <a:endParaRPr lang="zh-CN" altLang="en-US" sz="1400" dirty="0"/>
                    </a:p>
                  </a:txBody>
                  <a:tcPr marT="45700" marB="45700"/>
                </a:tc>
                <a:tc>
                  <a:txBody>
                    <a:bodyPr/>
                    <a:lstStyle/>
                    <a:p>
                      <a:pPr algn="ctr"/>
                      <a:r>
                        <a:rPr lang="en-US" altLang="zh-CN" sz="1400" dirty="0"/>
                        <a:t>16</a:t>
                      </a:r>
                      <a:endParaRPr lang="zh-CN" altLang="en-US" sz="1400" dirty="0"/>
                    </a:p>
                  </a:txBody>
                  <a:tcPr marT="45700" marB="45700"/>
                </a:tc>
                <a:tc>
                  <a:txBody>
                    <a:bodyPr/>
                    <a:lstStyle/>
                    <a:p>
                      <a:pPr algn="ctr"/>
                      <a:r>
                        <a:rPr lang="en-US" altLang="zh-CN" sz="1400" dirty="0"/>
                        <a:t>17</a:t>
                      </a:r>
                      <a:endParaRPr lang="zh-CN" altLang="en-US" sz="1400" dirty="0"/>
                    </a:p>
                  </a:txBody>
                  <a:tcPr marT="45700" marB="45700"/>
                </a:tc>
                <a:tc>
                  <a:txBody>
                    <a:bodyPr/>
                    <a:lstStyle/>
                    <a:p>
                      <a:pPr algn="ctr"/>
                      <a:r>
                        <a:rPr lang="en-US" altLang="zh-CN" sz="1400" dirty="0"/>
                        <a:t>18</a:t>
                      </a:r>
                      <a:endParaRPr lang="zh-CN" altLang="en-US" sz="1400" dirty="0"/>
                    </a:p>
                  </a:txBody>
                  <a:tcPr marT="45700" marB="45700"/>
                </a:tc>
                <a:tc>
                  <a:txBody>
                    <a:bodyPr/>
                    <a:lstStyle/>
                    <a:p>
                      <a:pPr algn="ctr"/>
                      <a:r>
                        <a:rPr lang="en-US" altLang="zh-CN" sz="1400" dirty="0"/>
                        <a:t>19</a:t>
                      </a:r>
                      <a:endParaRPr lang="zh-CN" altLang="en-US" sz="1400" dirty="0"/>
                    </a:p>
                  </a:txBody>
                  <a:tcPr marT="45700" marB="45700"/>
                </a:tc>
                <a:tc>
                  <a:txBody>
                    <a:bodyPr/>
                    <a:lstStyle/>
                    <a:p>
                      <a:pPr algn="ctr"/>
                      <a:r>
                        <a:rPr lang="en-US" altLang="zh-CN" sz="1400" dirty="0"/>
                        <a:t>20</a:t>
                      </a:r>
                      <a:endParaRPr lang="zh-CN" altLang="en-US" sz="1400" dirty="0"/>
                    </a:p>
                  </a:txBody>
                  <a:tcPr marT="45700" marB="45700"/>
                </a:tc>
                <a:tc>
                  <a:txBody>
                    <a:bodyPr/>
                    <a:lstStyle/>
                    <a:p>
                      <a:pPr algn="ctr"/>
                      <a:r>
                        <a:rPr lang="en-US" altLang="zh-CN" sz="1400" dirty="0"/>
                        <a:t>21</a:t>
                      </a:r>
                      <a:endParaRPr lang="zh-CN" altLang="en-US" sz="1400" dirty="0"/>
                    </a:p>
                  </a:txBody>
                  <a:tcPr marT="45700" marB="45700"/>
                </a:tc>
              </a:tr>
              <a:tr h="370681">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c>
                  <a:txBody>
                    <a:bodyPr/>
                    <a:lstStyle/>
                    <a:p>
                      <a:endParaRPr lang="zh-CN" altLang="en-US" sz="1800" dirty="0"/>
                    </a:p>
                  </a:txBody>
                  <a:tcPr marT="45700" marB="45700"/>
                </a:tc>
              </a:tr>
            </a:tbl>
          </a:graphicData>
        </a:graphic>
      </p:graphicFrame>
      <p:sp>
        <p:nvSpPr>
          <p:cNvPr id="7" name="文本框 6"/>
          <p:cNvSpPr txBox="1">
            <a:spLocks noChangeArrowheads="1"/>
          </p:cNvSpPr>
          <p:nvPr/>
        </p:nvSpPr>
        <p:spPr bwMode="auto">
          <a:xfrm>
            <a:off x="5692604" y="5565543"/>
            <a:ext cx="5561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0" fontAlgn="base" hangingPunct="0">
              <a:spcBef>
                <a:spcPct val="0"/>
              </a:spcBef>
              <a:spcAft>
                <a:spcPct val="0"/>
              </a:spcAft>
              <a:buClrTx/>
              <a:buSzTx/>
              <a:buNone/>
            </a:pPr>
            <a:r>
              <a:rPr lang="en-US" altLang="zh-CN" b="0" dirty="0">
                <a:solidFill>
                  <a:srgbClr val="000000"/>
                </a:solidFill>
                <a:latin typeface="Verdana" panose="020B0604030504040204" pitchFamily="34" charset="0"/>
              </a:rPr>
              <a:t>k</a:t>
            </a:r>
            <a:r>
              <a:rPr lang="zh-CN" altLang="en-US" b="0" dirty="0">
                <a:solidFill>
                  <a:srgbClr val="000000"/>
                </a:solidFill>
                <a:latin typeface="Verdana" panose="020B0604030504040204" pitchFamily="34" charset="0"/>
              </a:rPr>
              <a:t> </a:t>
            </a:r>
            <a:r>
              <a:rPr lang="en-US" altLang="zh-CN" b="0" dirty="0">
                <a:solidFill>
                  <a:srgbClr val="000000"/>
                </a:solidFill>
                <a:latin typeface="Verdana" panose="020B0604030504040204" pitchFamily="34" charset="0"/>
              </a:rPr>
              <a:t>=</a:t>
            </a:r>
            <a:r>
              <a:rPr lang="zh-CN" altLang="en-US" b="0" dirty="0">
                <a:solidFill>
                  <a:srgbClr val="000000"/>
                </a:solidFill>
                <a:latin typeface="Verdana" panose="020B0604030504040204" pitchFamily="34" charset="0"/>
              </a:rPr>
              <a:t> </a:t>
            </a:r>
            <a:r>
              <a:rPr lang="en-US" altLang="zh-CN" b="0" dirty="0">
                <a:solidFill>
                  <a:srgbClr val="000000"/>
                </a:solidFill>
                <a:latin typeface="Verdana" panose="020B0604030504040204" pitchFamily="34" charset="0"/>
              </a:rPr>
              <a:t>12,13,…,21</a:t>
            </a:r>
            <a:r>
              <a:rPr lang="zh-CN" altLang="en-US" b="0" dirty="0">
                <a:solidFill>
                  <a:srgbClr val="000000"/>
                </a:solidFill>
                <a:latin typeface="Verdana" panose="020B0604030504040204" pitchFamily="34" charset="0"/>
              </a:rPr>
              <a:t> （倍数都大于</a:t>
            </a:r>
            <a:r>
              <a:rPr lang="en-US" altLang="zh-CN" b="0" dirty="0">
                <a:solidFill>
                  <a:srgbClr val="000000"/>
                </a:solidFill>
                <a:latin typeface="Verdana" panose="020B0604030504040204" pitchFamily="34" charset="0"/>
              </a:rPr>
              <a:t>21</a:t>
            </a:r>
            <a:r>
              <a:rPr lang="zh-CN" altLang="en-US" b="0" dirty="0">
                <a:solidFill>
                  <a:srgbClr val="000000"/>
                </a:solidFill>
                <a:latin typeface="Verdana" panose="020B0604030504040204" pitchFamily="34" charset="0"/>
              </a:rPr>
              <a:t>！）</a:t>
            </a:r>
            <a:endParaRPr lang="zh-CN" altLang="en-US" b="0" dirty="0">
              <a:solidFill>
                <a:srgbClr val="000000"/>
              </a:solidFill>
              <a:latin typeface="Verdana" panose="020B0604030504040204" pitchFamily="34" charset="0"/>
            </a:endParaRPr>
          </a:p>
        </p:txBody>
      </p:sp>
      <p:sp>
        <p:nvSpPr>
          <p:cNvPr id="8" name="乘号 8"/>
          <p:cNvSpPr/>
          <p:nvPr/>
        </p:nvSpPr>
        <p:spPr>
          <a:xfrm>
            <a:off x="3033541" y="4347930"/>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9" name="圆: 空心 9"/>
          <p:cNvSpPr/>
          <p:nvPr/>
        </p:nvSpPr>
        <p:spPr>
          <a:xfrm>
            <a:off x="2271541" y="4384442"/>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10" name="圆: 空心 10"/>
          <p:cNvSpPr/>
          <p:nvPr/>
        </p:nvSpPr>
        <p:spPr>
          <a:xfrm>
            <a:off x="2679529" y="4395555"/>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0" name="乘号 11"/>
          <p:cNvSpPr/>
          <p:nvPr/>
        </p:nvSpPr>
        <p:spPr>
          <a:xfrm>
            <a:off x="3884441" y="435745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1" name="乘号 12"/>
          <p:cNvSpPr/>
          <p:nvPr/>
        </p:nvSpPr>
        <p:spPr>
          <a:xfrm>
            <a:off x="5113166" y="4347930"/>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2" name="乘号 13"/>
          <p:cNvSpPr/>
          <p:nvPr/>
        </p:nvSpPr>
        <p:spPr>
          <a:xfrm>
            <a:off x="4700416" y="435110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3" name="圆: 空心 14"/>
          <p:cNvSpPr/>
          <p:nvPr/>
        </p:nvSpPr>
        <p:spPr>
          <a:xfrm>
            <a:off x="3503441" y="4387617"/>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28" name="乘号 15"/>
          <p:cNvSpPr/>
          <p:nvPr/>
        </p:nvSpPr>
        <p:spPr>
          <a:xfrm>
            <a:off x="5548141" y="4347930"/>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9" name="乘号 16"/>
          <p:cNvSpPr/>
          <p:nvPr/>
        </p:nvSpPr>
        <p:spPr>
          <a:xfrm>
            <a:off x="7592841" y="4346342"/>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0" name="乘号 17"/>
          <p:cNvSpPr/>
          <p:nvPr/>
        </p:nvSpPr>
        <p:spPr>
          <a:xfrm>
            <a:off x="6353004" y="4346342"/>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1" name="圆: 空心 18"/>
          <p:cNvSpPr/>
          <p:nvPr/>
        </p:nvSpPr>
        <p:spPr>
          <a:xfrm>
            <a:off x="4328941" y="4378092"/>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36" name="乘号 19"/>
          <p:cNvSpPr/>
          <p:nvPr/>
        </p:nvSpPr>
        <p:spPr>
          <a:xfrm>
            <a:off x="7194379" y="4332055"/>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7" name="乘号 20"/>
          <p:cNvSpPr/>
          <p:nvPr/>
        </p:nvSpPr>
        <p:spPr>
          <a:xfrm>
            <a:off x="10061404" y="4368567"/>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8" name="乘号 21"/>
          <p:cNvSpPr/>
          <p:nvPr/>
        </p:nvSpPr>
        <p:spPr>
          <a:xfrm>
            <a:off x="8010354" y="4346342"/>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39" name="乘号 22"/>
          <p:cNvSpPr/>
          <p:nvPr/>
        </p:nvSpPr>
        <p:spPr>
          <a:xfrm>
            <a:off x="8832679" y="4333642"/>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2" name="乘号 23"/>
          <p:cNvSpPr/>
          <p:nvPr/>
        </p:nvSpPr>
        <p:spPr>
          <a:xfrm>
            <a:off x="9662941" y="4339992"/>
            <a:ext cx="304800" cy="304800"/>
          </a:xfrm>
          <a:prstGeom prst="mathMultiply">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43" name="圆: 空心 24"/>
          <p:cNvSpPr/>
          <p:nvPr/>
        </p:nvSpPr>
        <p:spPr>
          <a:xfrm>
            <a:off x="5983116" y="4368567"/>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46" name="圆: 空心 25"/>
          <p:cNvSpPr/>
          <p:nvPr/>
        </p:nvSpPr>
        <p:spPr>
          <a:xfrm>
            <a:off x="6795916" y="438603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47" name="圆: 空心 26"/>
          <p:cNvSpPr/>
          <p:nvPr/>
        </p:nvSpPr>
        <p:spPr>
          <a:xfrm>
            <a:off x="8432629" y="4378092"/>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sp>
        <p:nvSpPr>
          <p:cNvPr id="48" name="圆: 空心 27"/>
          <p:cNvSpPr/>
          <p:nvPr/>
        </p:nvSpPr>
        <p:spPr>
          <a:xfrm>
            <a:off x="9285116" y="4386030"/>
            <a:ext cx="228600" cy="228600"/>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zh-CN" altLang="en-US">
              <a:solidFill>
                <a:srgbClr val="000000"/>
              </a:solidFill>
              <a:latin typeface="Tahoma" panose="020B0604030504040204"/>
              <a:ea typeface="宋体" panose="02010600030101010101" pitchFamily="2" charset="-122"/>
            </a:endParaRPr>
          </a:p>
        </p:txBody>
      </p:sp>
      <p:cxnSp>
        <p:nvCxnSpPr>
          <p:cNvPr id="12" name="直线连接符 11"/>
          <p:cNvCxnSpPr/>
          <p:nvPr/>
        </p:nvCxnSpPr>
        <p:spPr>
          <a:xfrm>
            <a:off x="-215900" y="3962400"/>
            <a:ext cx="12598400" cy="0"/>
          </a:xfrm>
          <a:prstGeom prst="line">
            <a:avLst/>
          </a:prstGeom>
        </p:spPr>
        <p:style>
          <a:lnRef idx="1">
            <a:schemeClr val="dk1"/>
          </a:lnRef>
          <a:fillRef idx="0">
            <a:schemeClr val="dk1"/>
          </a:fillRef>
          <a:effectRef idx="0">
            <a:schemeClr val="dk1"/>
          </a:effectRef>
          <a:fontRef idx="minor">
            <a:schemeClr val="tx1"/>
          </a:fontRef>
        </p:style>
      </p:cxnSp>
      <p:cxnSp>
        <p:nvCxnSpPr>
          <p:cNvPr id="13" name="直线连接符 12"/>
          <p:cNvCxnSpPr/>
          <p:nvPr/>
        </p:nvCxnSpPr>
        <p:spPr>
          <a:xfrm>
            <a:off x="1790700" y="3035300"/>
            <a:ext cx="0" cy="24622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r>
                  <a:rPr lang="zh-CN" altLang="en-US" sz="2400" b="1" dirty="0"/>
                  <a:t>*算法证明</a:t>
                </a:r>
                <a:r>
                  <a:rPr lang="zh-CN" altLang="en-US" sz="2400" dirty="0"/>
                  <a:t>：</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12" name="文本框 1"/>
          <p:cNvSpPr txBox="1">
            <a:spLocks noChangeArrowheads="1"/>
          </p:cNvSpPr>
          <p:nvPr/>
        </p:nvSpPr>
        <p:spPr bwMode="auto">
          <a:xfrm>
            <a:off x="3016404" y="2905125"/>
            <a:ext cx="61574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457200" indent="-457200" eaLnBrk="0" fontAlgn="base" hangingPunct="0">
              <a:spcBef>
                <a:spcPct val="0"/>
              </a:spcBef>
              <a:spcAft>
                <a:spcPct val="0"/>
              </a:spcAft>
              <a:buFont typeface="Arial" panose="020B0604020202020204" pitchFamily="34" charset="0"/>
              <a:buChar char="•"/>
            </a:pPr>
            <a:r>
              <a:rPr lang="zh-CN" altLang="en-US" sz="2800" dirty="0">
                <a:solidFill>
                  <a:srgbClr val="000000"/>
                </a:solidFill>
              </a:rPr>
              <a:t>正确性</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[1,n]</a:t>
            </a:r>
            <a:r>
              <a:rPr lang="zh-CN" altLang="en-US" sz="2800" dirty="0">
                <a:solidFill>
                  <a:srgbClr val="000000"/>
                </a:solidFill>
              </a:rPr>
              <a:t>中所有合数都被删除</a:t>
            </a:r>
            <a:endParaRPr lang="zh-CN" altLang="en-US" sz="2800" dirty="0">
              <a:solidFill>
                <a:srgbClr val="000000"/>
              </a:solidFill>
            </a:endParaRPr>
          </a:p>
        </p:txBody>
      </p:sp>
      <p:sp>
        <p:nvSpPr>
          <p:cNvPr id="15" name="文本框 14"/>
          <p:cNvSpPr txBox="1">
            <a:spLocks noRot="1" noChangeAspect="1" noMove="1" noResize="1" noEditPoints="1" noAdjustHandles="1" noChangeArrowheads="1" noChangeShapeType="1" noTextEdit="1"/>
          </p:cNvSpPr>
          <p:nvPr/>
        </p:nvSpPr>
        <p:spPr>
          <a:xfrm>
            <a:off x="1772970" y="3657601"/>
            <a:ext cx="8305800" cy="427105"/>
          </a:xfrm>
          <a:prstGeom prst="rect">
            <a:avLst/>
          </a:prstGeom>
          <a:blipFill>
            <a:blip r:embed="rId2"/>
            <a:stretch>
              <a:fillRect l="-808" t="-10000" b="-15714"/>
            </a:stretch>
          </a:blipFill>
        </p:spPr>
        <p:txBody>
          <a:bodyPr/>
          <a:lstStyle/>
          <a:p>
            <a:pPr eaLnBrk="0" fontAlgn="base" hangingPunct="0">
              <a:spcBef>
                <a:spcPct val="0"/>
              </a:spcBef>
              <a:spcAft>
                <a:spcPct val="0"/>
              </a:spcAft>
            </a:pPr>
            <a:r>
              <a:rPr lang="zh-CN" altLang="en-US" dirty="0">
                <a:noFill/>
                <a:latin typeface="Verdana" panose="020B0604030504040204" pitchFamily="34" charset="0"/>
                <a:ea typeface="宋体" panose="02010600030101010101" pitchFamily="2" charset="-122"/>
              </a:rPr>
              <a:t> </a:t>
            </a:r>
            <a:endParaRPr lang="zh-CN" altLang="en-US" dirty="0">
              <a:noFill/>
              <a:latin typeface="Verdana" panose="020B0604030504040204" pitchFamily="34" charset="0"/>
              <a:ea typeface="宋体" panose="02010600030101010101" pitchFamily="2" charset="-122"/>
            </a:endParaRPr>
          </a:p>
        </p:txBody>
      </p:sp>
      <p:sp>
        <p:nvSpPr>
          <p:cNvPr id="16" name="文本框 15"/>
          <p:cNvSpPr txBox="1">
            <a:spLocks noRot="1" noChangeAspect="1" noMove="1" noResize="1" noEditPoints="1" noAdjustHandles="1" noChangeArrowheads="1" noChangeShapeType="1" noTextEdit="1"/>
          </p:cNvSpPr>
          <p:nvPr/>
        </p:nvSpPr>
        <p:spPr>
          <a:xfrm>
            <a:off x="2951907" y="4438256"/>
            <a:ext cx="6477000" cy="428131"/>
          </a:xfrm>
          <a:prstGeom prst="rect">
            <a:avLst/>
          </a:prstGeom>
          <a:blipFill>
            <a:blip r:embed="rId3"/>
            <a:stretch>
              <a:fillRect l="-941" t="-10000" b="-15714"/>
            </a:stretch>
          </a:blipFill>
        </p:spPr>
        <p:txBody>
          <a:bodyPr/>
          <a:lstStyle/>
          <a:p>
            <a:pPr eaLnBrk="0" fontAlgn="base" hangingPunct="0">
              <a:spcBef>
                <a:spcPct val="0"/>
              </a:spcBef>
              <a:spcAft>
                <a:spcPct val="0"/>
              </a:spcAft>
            </a:pPr>
            <a:r>
              <a:rPr lang="zh-CN" altLang="en-US">
                <a:noFill/>
                <a:latin typeface="Verdana" panose="020B0604030504040204" pitchFamily="34" charset="0"/>
                <a:ea typeface="宋体" panose="02010600030101010101" pitchFamily="2" charset="-122"/>
              </a:rPr>
              <a:t> </a:t>
            </a:r>
            <a:endParaRPr lang="zh-CN" altLang="en-US">
              <a:noFill/>
              <a:latin typeface="Verdana" panose="020B0604030504040204" pitchFamily="34" charset="0"/>
              <a:ea typeface="宋体" panose="02010600030101010101" pitchFamily="2" charset="-122"/>
            </a:endParaRPr>
          </a:p>
        </p:txBody>
      </p:sp>
      <p:sp>
        <p:nvSpPr>
          <p:cNvPr id="17" name="文本框 16"/>
          <p:cNvSpPr txBox="1">
            <a:spLocks noRot="1" noChangeAspect="1" noMove="1" noResize="1" noEditPoints="1" noAdjustHandles="1" noChangeArrowheads="1" noChangeShapeType="1" noTextEdit="1"/>
          </p:cNvSpPr>
          <p:nvPr/>
        </p:nvSpPr>
        <p:spPr>
          <a:xfrm>
            <a:off x="2647107" y="5206109"/>
            <a:ext cx="7292231" cy="400110"/>
          </a:xfrm>
          <a:prstGeom prst="rect">
            <a:avLst/>
          </a:prstGeom>
          <a:blipFill>
            <a:blip r:embed="rId4"/>
            <a:stretch>
              <a:fillRect l="-836" t="-10606" b="-22727"/>
            </a:stretch>
          </a:blipFill>
        </p:spPr>
        <p:txBody>
          <a:bodyPr/>
          <a:lstStyle/>
          <a:p>
            <a:pPr eaLnBrk="0" fontAlgn="base" hangingPunct="0">
              <a:spcBef>
                <a:spcPct val="0"/>
              </a:spcBef>
              <a:spcAft>
                <a:spcPct val="0"/>
              </a:spcAft>
            </a:pPr>
            <a:r>
              <a:rPr lang="zh-CN" altLang="en-US" dirty="0">
                <a:noFill/>
                <a:latin typeface="Verdana" panose="020B0604030504040204" pitchFamily="34" charset="0"/>
                <a:ea typeface="宋体" panose="02010600030101010101" pitchFamily="2" charset="-122"/>
              </a:rPr>
              <a:t> </a:t>
            </a:r>
            <a:endParaRPr lang="zh-CN" altLang="en-US" dirty="0">
              <a:noFill/>
              <a:latin typeface="Verdana" panose="020B0604030504040204" pitchFamily="34" charset="0"/>
              <a:ea typeface="宋体" panose="02010600030101010101" pitchFamily="2" charset="-122"/>
            </a:endParaRPr>
          </a:p>
        </p:txBody>
      </p:sp>
      <p:sp>
        <p:nvSpPr>
          <p:cNvPr id="18" name="矩形 17"/>
          <p:cNvSpPr>
            <a:spLocks noRot="1" noChangeAspect="1" noMove="1" noResize="1" noEditPoints="1" noAdjustHandles="1" noChangeArrowheads="1" noChangeShapeType="1" noTextEdit="1"/>
          </p:cNvSpPr>
          <p:nvPr/>
        </p:nvSpPr>
        <p:spPr>
          <a:xfrm>
            <a:off x="5007709" y="5987790"/>
            <a:ext cx="1616020" cy="400110"/>
          </a:xfrm>
          <a:prstGeom prst="rect">
            <a:avLst/>
          </a:prstGeom>
          <a:blipFill>
            <a:blip r:embed="rId5"/>
            <a:stretch>
              <a:fillRect l="-1504" t="-10606" r="-3383" b="-22727"/>
            </a:stretch>
          </a:blipFill>
        </p:spPr>
        <p:txBody>
          <a:bodyPr/>
          <a:lstStyle/>
          <a:p>
            <a:pPr eaLnBrk="0" fontAlgn="base" hangingPunct="0">
              <a:spcBef>
                <a:spcPct val="0"/>
              </a:spcBef>
              <a:spcAft>
                <a:spcPct val="0"/>
              </a:spcAft>
            </a:pPr>
            <a:r>
              <a:rPr lang="zh-CN" altLang="en-US" dirty="0">
                <a:noFill/>
                <a:latin typeface="Verdana" panose="020B0604030504040204" pitchFamily="34" charset="0"/>
                <a:ea typeface="宋体" panose="02010600030101010101" pitchFamily="2" charset="-122"/>
              </a:rPr>
              <a:t> </a:t>
            </a:r>
            <a:endParaRPr lang="zh-CN" altLang="en-US" dirty="0">
              <a:noFill/>
              <a:latin typeface="Verdana" panose="020B0604030504040204" pitchFamily="34" charset="0"/>
              <a:ea typeface="宋体" panose="02010600030101010101" pitchFamily="2" charset="-122"/>
            </a:endParaRPr>
          </a:p>
        </p:txBody>
      </p:sp>
      <p:sp>
        <p:nvSpPr>
          <p:cNvPr id="19" name="箭头: 下 30"/>
          <p:cNvSpPr/>
          <p:nvPr/>
        </p:nvSpPr>
        <p:spPr>
          <a:xfrm>
            <a:off x="5551488" y="4111626"/>
            <a:ext cx="533400" cy="314325"/>
          </a:xfrm>
          <a:prstGeom prst="downArrow">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4" name="箭头: 下 32"/>
          <p:cNvSpPr/>
          <p:nvPr/>
        </p:nvSpPr>
        <p:spPr>
          <a:xfrm>
            <a:off x="5551488" y="4900614"/>
            <a:ext cx="533400" cy="312737"/>
          </a:xfrm>
          <a:prstGeom prst="downArrow">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
        <p:nvSpPr>
          <p:cNvPr id="25" name="箭头: 下 33"/>
          <p:cNvSpPr/>
          <p:nvPr/>
        </p:nvSpPr>
        <p:spPr>
          <a:xfrm>
            <a:off x="5548313" y="5675314"/>
            <a:ext cx="533400" cy="314325"/>
          </a:xfrm>
          <a:prstGeom prst="downArrow">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panose="020B06040305040402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24"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a:t>
                </a:r>
                <a:r>
                  <a:rPr lang="en-US" altLang="zh-CN" sz="2400" b="1" dirty="0"/>
                  <a:t>4</a:t>
                </a:r>
                <a:r>
                  <a:rPr lang="zh-CN" altLang="en-US" sz="2400" dirty="0"/>
                  <a:t>：线性筛选法 （欧拉筛选法）</a:t>
                </a:r>
                <a:endParaRPr lang="en-US" altLang="zh-CN" sz="2400" dirty="0"/>
              </a:p>
              <a:p>
                <a:r>
                  <a:rPr lang="zh-CN" altLang="en-US" sz="2400" b="1" dirty="0"/>
                  <a:t>*算法证明</a:t>
                </a:r>
                <a:r>
                  <a:rPr lang="zh-CN" altLang="en-US" sz="2400" dirty="0"/>
                  <a:t>：</a:t>
                </a:r>
                <a:endParaRPr lang="en-US" altLang="zh-CN" sz="2400" dirty="0"/>
              </a:p>
              <a:p>
                <a:endParaRPr lang="en-US" altLang="zh-CN" sz="2400"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sp>
        <p:nvSpPr>
          <p:cNvPr id="22" name="文本框 1"/>
          <p:cNvSpPr txBox="1">
            <a:spLocks noChangeArrowheads="1"/>
          </p:cNvSpPr>
          <p:nvPr/>
        </p:nvSpPr>
        <p:spPr bwMode="auto">
          <a:xfrm>
            <a:off x="2461763" y="2581838"/>
            <a:ext cx="8194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457200" indent="-457200" eaLnBrk="0" fontAlgn="base" hangingPunct="0">
              <a:spcBef>
                <a:spcPct val="0"/>
              </a:spcBef>
              <a:spcAft>
                <a:spcPct val="0"/>
              </a:spcAft>
              <a:buFont typeface="Arial" panose="020B0604020202020204" pitchFamily="34" charset="0"/>
              <a:buChar char="•"/>
            </a:pPr>
            <a:r>
              <a:rPr lang="zh-CN" altLang="en-US" sz="2800" dirty="0">
                <a:solidFill>
                  <a:srgbClr val="000000"/>
                </a:solidFill>
              </a:rPr>
              <a:t>线性时间效率</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[1,n]</a:t>
            </a:r>
            <a:r>
              <a:rPr lang="zh-CN" altLang="en-US" sz="2800" dirty="0">
                <a:solidFill>
                  <a:srgbClr val="000000"/>
                </a:solidFill>
              </a:rPr>
              <a:t>中所有合数只被删除</a:t>
            </a:r>
            <a:r>
              <a:rPr lang="en-US" altLang="zh-CN" sz="2800" dirty="0">
                <a:solidFill>
                  <a:srgbClr val="000000"/>
                </a:solidFill>
              </a:rPr>
              <a:t>1</a:t>
            </a:r>
            <a:r>
              <a:rPr lang="zh-CN" altLang="en-US" sz="2800" dirty="0">
                <a:solidFill>
                  <a:srgbClr val="000000"/>
                </a:solidFill>
              </a:rPr>
              <a:t>次！</a:t>
            </a:r>
            <a:endParaRPr lang="zh-CN" altLang="en-US" sz="2800" dirty="0">
              <a:solidFill>
                <a:srgbClr val="000000"/>
              </a:solidFill>
            </a:endParaRPr>
          </a:p>
        </p:txBody>
      </p:sp>
      <mc:AlternateContent xmlns:mc="http://schemas.openxmlformats.org/markup-compatibility/2006">
        <mc:Choice xmlns:a14="http://schemas.microsoft.com/office/drawing/2010/main" Requires="a14">
          <p:sp>
            <p:nvSpPr>
              <p:cNvPr id="28" name="文本框 27"/>
              <p:cNvSpPr txBox="1"/>
              <p:nvPr/>
            </p:nvSpPr>
            <p:spPr>
              <a:xfrm>
                <a:off x="1616075" y="3370018"/>
                <a:ext cx="9505679" cy="830997"/>
              </a:xfrm>
              <a:prstGeom prst="rect">
                <a:avLst/>
              </a:prstGeom>
              <a:noFill/>
            </p:spPr>
            <p:txBody>
              <a:bodyPr wrap="none" rtlCol="0">
                <a:spAutoFit/>
              </a:bodyPr>
              <a:lstStyle/>
              <a:p>
                <a:r>
                  <a:rPr kumimoji="1" lang="zh-CN" altLang="en-US" sz="2400" dirty="0"/>
                  <a:t>（</a:t>
                </a:r>
                <a:r>
                  <a:rPr kumimoji="1" lang="zh-CN" altLang="en-US" sz="2400" dirty="0">
                    <a:solidFill>
                      <a:srgbClr val="FF0000"/>
                    </a:solidFill>
                  </a:rPr>
                  <a:t>反证法</a:t>
                </a:r>
                <a:r>
                  <a:rPr kumimoji="1" lang="zh-CN" altLang="en-US" sz="2400" dirty="0"/>
                  <a:t>）假设合数</a:t>
                </a:r>
                <a14:m>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1</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zh-CN" altLang="en-US" sz="2400" dirty="0"/>
                  <a:t>被删除两次，即存在整数</a:t>
                </a:r>
                <a14:m>
                  <m:oMath xmlns:m="http://schemas.openxmlformats.org/officeDocument/2006/math">
                    <m:sSub>
                      <m:sSubPr>
                        <m:ctrlPr>
                          <a:rPr kumimoji="1" lang="en-US" altLang="zh-CN" sz="2400" b="0" i="1" smtClean="0">
                            <a:solidFill>
                              <a:srgbClr val="19A382"/>
                            </a:solidFill>
                            <a:latin typeface="Cambria Math" panose="02040503050406030204" pitchFamily="18" charset="0"/>
                          </a:rPr>
                        </m:ctrlPr>
                      </m:sSubPr>
                      <m:e>
                        <m:r>
                          <a:rPr kumimoji="1" lang="en-US" altLang="zh-CN" sz="2400" b="0" i="1" smtClean="0">
                            <a:solidFill>
                              <a:srgbClr val="19A382"/>
                            </a:solidFill>
                            <a:latin typeface="Cambria Math" panose="02040503050406030204" pitchFamily="18" charset="0"/>
                          </a:rPr>
                          <m:t>𝑘</m:t>
                        </m:r>
                      </m:e>
                      <m:sub>
                        <m:r>
                          <a:rPr kumimoji="1" lang="en-US" altLang="zh-CN" sz="2400" b="0" i="1" smtClean="0">
                            <a:solidFill>
                              <a:srgbClr val="19A382"/>
                            </a:solidFill>
                            <a:latin typeface="Cambria Math" panose="02040503050406030204" pitchFamily="18" charset="0"/>
                          </a:rPr>
                          <m:t>1</m:t>
                        </m:r>
                      </m:sub>
                    </m:sSub>
                    <m:r>
                      <a:rPr kumimoji="1" lang="en-US" altLang="zh-CN" sz="2400" b="0" i="1" smtClean="0">
                        <a:solidFill>
                          <a:srgbClr val="19A382"/>
                        </a:solidFill>
                        <a:latin typeface="Cambria Math" panose="02040503050406030204" pitchFamily="18" charset="0"/>
                      </a:rPr>
                      <m:t>&lt;</m:t>
                    </m:r>
                    <m:sSub>
                      <m:sSubPr>
                        <m:ctrlPr>
                          <a:rPr kumimoji="1" lang="en-US" altLang="zh-CN" sz="2400" b="0" i="1" smtClean="0">
                            <a:solidFill>
                              <a:srgbClr val="19A382"/>
                            </a:solidFill>
                            <a:latin typeface="Cambria Math" panose="02040503050406030204" pitchFamily="18" charset="0"/>
                          </a:rPr>
                        </m:ctrlPr>
                      </m:sSubPr>
                      <m:e>
                        <m:r>
                          <a:rPr kumimoji="1" lang="en-US" altLang="zh-CN" sz="2400" b="0" i="1" smtClean="0">
                            <a:solidFill>
                              <a:srgbClr val="19A382"/>
                            </a:solidFill>
                            <a:latin typeface="Cambria Math" panose="02040503050406030204" pitchFamily="18" charset="0"/>
                          </a:rPr>
                          <m:t>𝑘</m:t>
                        </m:r>
                      </m:e>
                      <m:sub>
                        <m:r>
                          <a:rPr kumimoji="1" lang="en-US" altLang="zh-CN" sz="2400" b="0" i="1" smtClean="0">
                            <a:solidFill>
                              <a:srgbClr val="19A382"/>
                            </a:solidFill>
                            <a:latin typeface="Cambria Math" panose="02040503050406030204" pitchFamily="18" charset="0"/>
                          </a:rPr>
                          <m:t>2</m:t>
                        </m:r>
                      </m:sub>
                    </m:sSub>
                  </m:oMath>
                </a14:m>
                <a:r>
                  <a:rPr kumimoji="1" lang="zh-CN" altLang="en-US" sz="2400" dirty="0"/>
                  <a:t>，使得</a:t>
                </a:r>
                <a:endParaRPr kumimoji="1" lang="en-US" altLang="zh-CN" sz="2400" dirty="0"/>
              </a:p>
              <a:p>
                <a14:m>
                  <m:oMath xmlns:m="http://schemas.openxmlformats.org/officeDocument/2006/math">
                    <m:r>
                      <a:rPr kumimoji="1" lang="en-US" altLang="zh-CN" sz="2400" b="0" i="1" smtClean="0">
                        <a:latin typeface="Cambria Math" panose="02040503050406030204" pitchFamily="18" charset="0"/>
                      </a:rPr>
                      <m:t>𝑎</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𝑘</m:t>
                        </m:r>
                      </m:e>
                      <m:sub>
                        <m:r>
                          <a:rPr kumimoji="1" lang="en-US" altLang="zh-CN" sz="2400" b="0" i="1" smtClean="0">
                            <a:latin typeface="Cambria Math" panose="02040503050406030204" pitchFamily="18" charset="0"/>
                          </a:rPr>
                          <m:t>1</m:t>
                        </m:r>
                      </m:sub>
                    </m:sSub>
                    <m:r>
                      <a:rPr kumimoji="1" lang="zh-CN" altLang="en-US"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𝑘</m:t>
                        </m:r>
                      </m:e>
                      <m:sub>
                        <m:r>
                          <a:rPr kumimoji="1" lang="en-US" altLang="zh-CN" sz="2400" b="0" i="1" smtClean="0">
                            <a:latin typeface="Cambria Math" panose="02040503050406030204" pitchFamily="18" charset="0"/>
                          </a:rPr>
                          <m:t>2</m:t>
                        </m:r>
                      </m:sub>
                    </m:sSub>
                    <m:r>
                      <a:rPr kumimoji="1" lang="zh-CN" altLang="en-US"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2</m:t>
                        </m:r>
                      </m:sub>
                    </m:sSub>
                  </m:oMath>
                </a14:m>
                <a:r>
                  <a:rPr kumimoji="1" lang="zh-CN" altLang="en-US" sz="2400" dirty="0"/>
                  <a:t>  </a:t>
                </a:r>
                <a:r>
                  <a:rPr kumimoji="1" lang="en-US" altLang="zh-CN" sz="2400" dirty="0"/>
                  <a:t>(</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i="1">
                            <a:latin typeface="Cambria Math" panose="02040503050406030204" pitchFamily="18" charset="0"/>
                          </a:rPr>
                          <m:t>2</m:t>
                        </m:r>
                      </m:sub>
                    </m:sSub>
                  </m:oMath>
                </a14:m>
                <a:r>
                  <a:rPr kumimoji="1" lang="zh-CN" altLang="en-US" sz="2400" dirty="0"/>
                  <a:t>都是质数，且 </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𝑝</m:t>
                        </m:r>
                      </m:e>
                      <m:sub>
                        <m:r>
                          <a:rPr kumimoji="1" lang="en-US" altLang="zh-CN" sz="2400" i="1">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&gt;</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𝑝</m:t>
                        </m:r>
                      </m:e>
                      <m:sub>
                        <m:r>
                          <a:rPr kumimoji="1" lang="en-US" altLang="zh-CN" sz="2400" i="1">
                            <a:solidFill>
                              <a:srgbClr val="0070C0"/>
                            </a:solidFill>
                            <a:latin typeface="Cambria Math" panose="02040503050406030204" pitchFamily="18" charset="0"/>
                          </a:rPr>
                          <m:t>2</m:t>
                        </m:r>
                      </m:sub>
                    </m:sSub>
                  </m:oMath>
                </a14:m>
                <a:r>
                  <a:rPr kumimoji="1" lang="en-US" altLang="zh-CN" sz="2400" dirty="0"/>
                  <a:t>)</a:t>
                </a:r>
                <a:endParaRPr kumimoji="1" lang="zh-CN" altLang="en-US" sz="2400" dirty="0"/>
              </a:p>
            </p:txBody>
          </p:sp>
        </mc:Choice>
        <mc:Fallback>
          <p:sp>
            <p:nvSpPr>
              <p:cNvPr id="28" name="文本框 27"/>
              <p:cNvSpPr txBox="1">
                <a:spLocks noRot="1" noChangeAspect="1" noMove="1" noResize="1" noEditPoints="1" noAdjustHandles="1" noChangeArrowheads="1" noChangeShapeType="1" noTextEdit="1"/>
              </p:cNvSpPr>
              <p:nvPr/>
            </p:nvSpPr>
            <p:spPr>
              <a:xfrm>
                <a:off x="1616075" y="3370018"/>
                <a:ext cx="9505679" cy="830997"/>
              </a:xfrm>
              <a:prstGeom prst="rect">
                <a:avLst/>
              </a:prstGeom>
              <a:blipFill rotWithShape="1">
                <a:blip r:embed="rId2"/>
                <a:stretch>
                  <a:fillRect t="-9" r="4"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任意多边形: 形状 6"/>
              <p:cNvSpPr/>
              <p:nvPr/>
            </p:nvSpPr>
            <p:spPr>
              <a:xfrm>
                <a:off x="469863" y="4682356"/>
                <a:ext cx="7574281" cy="9522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400" dirty="0">
                    <a:latin typeface="微软雅黑" panose="020B0503020204020204" pitchFamily="34" charset="-122"/>
                    <a:ea typeface="微软雅黑" panose="020B0503020204020204" pitchFamily="34" charset="-122"/>
                  </a:rPr>
                  <a:t>根据算法，</a:t>
                </a:r>
                <a:r>
                  <a:rPr kumimoji="1" lang="en-US" altLang="zh-CN" sz="2400" b="0"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𝑘</m:t>
                        </m:r>
                      </m:e>
                      <m:sub>
                        <m:r>
                          <a:rPr kumimoji="1" lang="en-US" altLang="zh-CN" sz="2400" b="0" i="1" smtClean="0">
                            <a:latin typeface="Cambria Math" panose="02040503050406030204" pitchFamily="18" charset="0"/>
                          </a:rPr>
                          <m:t>1</m:t>
                        </m:r>
                      </m:sub>
                    </m:sSub>
                    <m:r>
                      <a:rPr kumimoji="1" lang="zh-CN" altLang="en-US"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𝑝</m:t>
                        </m:r>
                      </m:e>
                      <m:sub>
                        <m:r>
                          <a:rPr kumimoji="1" lang="en-US" altLang="zh-CN" sz="2400" b="0" i="1" smtClean="0">
                            <a:latin typeface="Cambria Math" panose="02040503050406030204" pitchFamily="18" charset="0"/>
                          </a:rPr>
                          <m:t>1</m:t>
                        </m:r>
                      </m:sub>
                    </m:sSub>
                  </m:oMath>
                </a14:m>
                <a:r>
                  <a:rPr kumimoji="1" lang="zh-CN" altLang="en-US" sz="2400" dirty="0">
                    <a:latin typeface="微软雅黑" panose="020B0503020204020204" pitchFamily="34" charset="-122"/>
                    <a:ea typeface="微软雅黑" panose="020B0503020204020204" pitchFamily="34" charset="-122"/>
                  </a:rPr>
                  <a:t>说明</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𝑘</m:t>
                        </m:r>
                      </m:e>
                      <m:sub>
                        <m:r>
                          <a:rPr kumimoji="1" lang="en-US" altLang="zh-CN" sz="2400" i="1">
                            <a:latin typeface="Cambria Math" panose="02040503050406030204" pitchFamily="18" charset="0"/>
                          </a:rPr>
                          <m:t>1</m:t>
                        </m:r>
                      </m:sub>
                    </m:sSub>
                  </m:oMath>
                </a14:m>
                <a:r>
                  <a:rPr kumimoji="1" lang="zh-CN" altLang="en-US" sz="2400" dirty="0">
                    <a:latin typeface="微软雅黑" panose="020B0503020204020204" pitchFamily="34" charset="-122"/>
                    <a:ea typeface="微软雅黑" panose="020B0503020204020204" pitchFamily="34" charset="-122"/>
                  </a:rPr>
                  <a:t>的最小质因数大于等于</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i="1">
                            <a:latin typeface="Cambria Math" panose="02040503050406030204" pitchFamily="18" charset="0"/>
                          </a:rPr>
                          <m:t>1</m:t>
                        </m:r>
                      </m:sub>
                    </m:sSub>
                  </m:oMath>
                </a14:m>
                <a:r>
                  <a:rPr kumimoji="1" lang="en-US" altLang="zh-CN" sz="2400" dirty="0">
                    <a:latin typeface="微软雅黑" panose="020B0503020204020204" pitchFamily="34" charset="-122"/>
                    <a:ea typeface="微软雅黑" panose="020B0503020204020204" pitchFamily="34" charset="-122"/>
                  </a:rPr>
                  <a:t>(</a:t>
                </a:r>
                <a:r>
                  <a:rPr kumimoji="1" lang="en-US" altLang="zh-CN" sz="2400" dirty="0">
                    <a:solidFill>
                      <a:srgbClr val="FFFF00"/>
                    </a:solidFill>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，证明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i="1">
                            <a:latin typeface="Cambria Math" panose="02040503050406030204" pitchFamily="18" charset="0"/>
                          </a:rPr>
                          <m:t>1</m:t>
                        </m:r>
                      </m:sub>
                    </m:sSub>
                  </m:oMath>
                </a14:m>
                <a:r>
                  <a:rPr kumimoji="1" lang="zh-CN" altLang="en-US" sz="2400" dirty="0">
                    <a:latin typeface="微软雅黑" panose="020B0503020204020204" pitchFamily="34" charset="-122"/>
                    <a:ea typeface="微软雅黑" panose="020B0503020204020204" pitchFamily="34" charset="-122"/>
                  </a:rPr>
                  <a:t> 是合数 </a:t>
                </a:r>
                <a:r>
                  <a:rPr kumimoji="1" lang="en-US" altLang="zh-CN" sz="2400" dirty="0">
                    <a:latin typeface="微软雅黑" panose="020B0503020204020204" pitchFamily="34" charset="-122"/>
                    <a:ea typeface="微软雅黑" panose="020B0503020204020204" pitchFamily="34" charset="-122"/>
                  </a:rPr>
                  <a:t>a</a:t>
                </a:r>
                <a:r>
                  <a:rPr kumimoji="1" lang="zh-CN" altLang="en-US" sz="2400" dirty="0">
                    <a:latin typeface="微软雅黑" panose="020B0503020204020204" pitchFamily="34" charset="-122"/>
                    <a:ea typeface="微软雅黑" panose="020B0503020204020204" pitchFamily="34" charset="-122"/>
                  </a:rPr>
                  <a:t> 的</a:t>
                </a:r>
                <a:r>
                  <a:rPr kumimoji="1" lang="zh-CN" altLang="en-US" sz="2400" dirty="0">
                    <a:solidFill>
                      <a:srgbClr val="FFFF00"/>
                    </a:solidFill>
                    <a:latin typeface="微软雅黑" panose="020B0503020204020204" pitchFamily="34" charset="-122"/>
                    <a:ea typeface="微软雅黑" panose="020B0503020204020204" pitchFamily="34" charset="-122"/>
                  </a:rPr>
                  <a:t>最小质因数</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mc:Choice>
        <mc:Fallback>
          <p:sp>
            <p:nvSpPr>
              <p:cNvPr id="30" name="任意多边形: 形状 6"/>
              <p:cNvSpPr>
                <a:spLocks noRot="1" noChangeAspect="1" noMove="1" noResize="1" noEditPoints="1" noAdjustHandles="1" noChangeArrowheads="1" noChangeShapeType="1" noTextEdit="1"/>
              </p:cNvSpPr>
              <p:nvPr/>
            </p:nvSpPr>
            <p:spPr>
              <a:xfrm>
                <a:off x="469863" y="4682356"/>
                <a:ext cx="7574281" cy="95222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92" t="-719" r="-420" b="-644"/>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任意多边形: 形状 6"/>
              <p:cNvSpPr/>
              <p:nvPr/>
            </p:nvSpPr>
            <p:spPr>
              <a:xfrm>
                <a:off x="2591508" y="5755798"/>
                <a:ext cx="5452636" cy="8309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400" dirty="0">
                    <a:latin typeface="微软雅黑" panose="020B0503020204020204" pitchFamily="34" charset="-122"/>
                    <a:ea typeface="微软雅黑" panose="020B0503020204020204" pitchFamily="34" charset="-122"/>
                  </a:rPr>
                  <a:t>同理，</a:t>
                </a:r>
                <a:r>
                  <a:rPr kumimoji="1" lang="en-US" altLang="zh-CN" sz="2400" b="0" dirty="0">
                    <a:latin typeface="微软雅黑" panose="020B0503020204020204" pitchFamily="34" charset="-122"/>
                    <a:ea typeface="微软雅黑" panose="020B0503020204020204" pitchFamily="34" charset="-122"/>
                  </a:rPr>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𝑝</m:t>
                        </m:r>
                      </m:e>
                      <m:sub>
                        <m:r>
                          <a:rPr kumimoji="1" lang="en-US" altLang="zh-CN" sz="2400" b="0" i="1" smtClean="0">
                            <a:latin typeface="Cambria Math" panose="02040503050406030204" pitchFamily="18" charset="0"/>
                          </a:rPr>
                          <m:t>2</m:t>
                        </m:r>
                      </m:sub>
                    </m:sSub>
                  </m:oMath>
                </a14:m>
                <a:r>
                  <a:rPr kumimoji="1" lang="zh-CN" altLang="en-US" sz="2400" dirty="0">
                    <a:latin typeface="微软雅黑" panose="020B0503020204020204" pitchFamily="34" charset="-122"/>
                    <a:ea typeface="微软雅黑" panose="020B0503020204020204" pitchFamily="34" charset="-122"/>
                  </a:rPr>
                  <a:t> 也是合数 </a:t>
                </a:r>
                <a:r>
                  <a:rPr kumimoji="1" lang="en-US" altLang="zh-CN" sz="2400" dirty="0">
                    <a:latin typeface="微软雅黑" panose="020B0503020204020204" pitchFamily="34" charset="-122"/>
                    <a:ea typeface="微软雅黑" panose="020B0503020204020204" pitchFamily="34" charset="-122"/>
                  </a:rPr>
                  <a:t>a</a:t>
                </a:r>
                <a:r>
                  <a:rPr kumimoji="1" lang="zh-CN" altLang="en-US" sz="2400" dirty="0">
                    <a:latin typeface="微软雅黑" panose="020B0503020204020204" pitchFamily="34" charset="-122"/>
                    <a:ea typeface="微软雅黑" panose="020B0503020204020204" pitchFamily="34" charset="-122"/>
                  </a:rPr>
                  <a:t> 的</a:t>
                </a:r>
                <a:r>
                  <a:rPr kumimoji="1" lang="zh-CN" altLang="en-US" sz="2400" dirty="0">
                    <a:solidFill>
                      <a:srgbClr val="FFFF00"/>
                    </a:solidFill>
                    <a:latin typeface="微软雅黑" panose="020B0503020204020204" pitchFamily="34" charset="-122"/>
                    <a:ea typeface="微软雅黑" panose="020B0503020204020204" pitchFamily="34" charset="-122"/>
                  </a:rPr>
                  <a:t>最小质因数</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mc:Choice>
        <mc:Fallback>
          <p:sp>
            <p:nvSpPr>
              <p:cNvPr id="31" name="任意多边形: 形状 6"/>
              <p:cNvSpPr>
                <a:spLocks noRot="1" noChangeAspect="1" noMove="1" noResize="1" noEditPoints="1" noAdjustHandles="1" noChangeArrowheads="1" noChangeShapeType="1" noTextEdit="1"/>
              </p:cNvSpPr>
              <p:nvPr/>
            </p:nvSpPr>
            <p:spPr>
              <a:xfrm>
                <a:off x="2591508" y="5755798"/>
                <a:ext cx="5452636" cy="8309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4"/>
                <a:stretch>
                  <a:fillRect l="-118" t="-783" r="-105" b="-69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8658427" y="5475277"/>
                <a:ext cx="1437638"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𝑝</m:t>
                          </m:r>
                        </m:e>
                        <m:sub>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𝑝</m:t>
                          </m:r>
                        </m:e>
                        <m:sub>
                          <m:r>
                            <a:rPr kumimoji="1" lang="en-US" altLang="zh-CN" sz="2800" b="0" i="1" smtClean="0">
                              <a:latin typeface="Cambria Math" panose="02040503050406030204" pitchFamily="18" charset="0"/>
                            </a:rPr>
                            <m:t>2</m:t>
                          </m:r>
                        </m:sub>
                      </m:sSub>
                    </m:oMath>
                  </m:oMathPara>
                </a14:m>
                <a:endParaRPr kumimoji="1" lang="zh-CN" altLang="en-US" sz="2800" dirty="0"/>
              </a:p>
            </p:txBody>
          </p:sp>
        </mc:Choice>
        <mc:Fallback>
          <p:sp>
            <p:nvSpPr>
              <p:cNvPr id="32" name="文本框 31"/>
              <p:cNvSpPr txBox="1">
                <a:spLocks noRot="1" noChangeAspect="1" noMove="1" noResize="1" noEditPoints="1" noAdjustHandles="1" noChangeArrowheads="1" noChangeShapeType="1" noTextEdit="1"/>
              </p:cNvSpPr>
              <p:nvPr/>
            </p:nvSpPr>
            <p:spPr>
              <a:xfrm>
                <a:off x="8658427" y="5475277"/>
                <a:ext cx="1437638" cy="523220"/>
              </a:xfrm>
              <a:prstGeom prst="rect">
                <a:avLst/>
              </a:prstGeom>
              <a:blipFill rotWithShape="1">
                <a:blip r:embed="rId5"/>
                <a:stretch>
                  <a:fillRect l="-14" t="-59" r="14" b="55"/>
                </a:stretch>
              </a:blipFill>
            </p:spPr>
            <p:txBody>
              <a:bodyPr/>
              <a:lstStyle/>
              <a:p>
                <a:r>
                  <a:rPr lang="zh-CN" altLang="en-US">
                    <a:noFill/>
                  </a:rPr>
                  <a:t> </a:t>
                </a:r>
              </a:p>
            </p:txBody>
          </p:sp>
        </mc:Fallback>
      </mc:AlternateContent>
      <p:sp>
        <p:nvSpPr>
          <p:cNvPr id="33" name="右大括号 32"/>
          <p:cNvSpPr/>
          <p:nvPr/>
        </p:nvSpPr>
        <p:spPr>
          <a:xfrm>
            <a:off x="8142618" y="5219077"/>
            <a:ext cx="410539" cy="1157535"/>
          </a:xfrm>
          <a:prstGeom prst="rightBrace">
            <a:avLst>
              <a:gd name="adj1" fmla="val 3574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5" name="直线箭头连接符 34"/>
          <p:cNvCxnSpPr>
            <a:endCxn id="32" idx="0"/>
          </p:cNvCxnSpPr>
          <p:nvPr/>
        </p:nvCxnSpPr>
        <p:spPr>
          <a:xfrm>
            <a:off x="7849772" y="4201015"/>
            <a:ext cx="1527474" cy="127426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rot="2504289">
            <a:off x="8400009" y="4431557"/>
            <a:ext cx="800219" cy="461665"/>
          </a:xfrm>
          <a:prstGeom prst="rect">
            <a:avLst/>
          </a:prstGeom>
          <a:noFill/>
        </p:spPr>
        <p:txBody>
          <a:bodyPr wrap="none" rtlCol="0">
            <a:spAutoFit/>
          </a:bodyPr>
          <a:lstStyle/>
          <a:p>
            <a:r>
              <a:rPr kumimoji="1" lang="zh-CN" altLang="en-US" sz="2400" dirty="0">
                <a:solidFill>
                  <a:srgbClr val="FF0000"/>
                </a:solidFill>
              </a:rPr>
              <a:t>矛盾</a:t>
            </a:r>
            <a:endParaRPr kumimoji="1" lang="zh-CN" altLang="en-US" sz="2400" dirty="0">
              <a:solidFill>
                <a:srgbClr val="FF0000"/>
              </a:solidFill>
            </a:endParaRPr>
          </a:p>
        </p:txBody>
      </p:sp>
      <p:sp>
        <p:nvSpPr>
          <p:cNvPr id="37" name="下箭头 36"/>
          <p:cNvSpPr/>
          <p:nvPr/>
        </p:nvSpPr>
        <p:spPr>
          <a:xfrm>
            <a:off x="2341072" y="4201015"/>
            <a:ext cx="598578" cy="4813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下箭头 37"/>
          <p:cNvSpPr/>
          <p:nvPr/>
        </p:nvSpPr>
        <p:spPr>
          <a:xfrm>
            <a:off x="3688099" y="4199313"/>
            <a:ext cx="598578" cy="1556485"/>
          </a:xfrm>
          <a:prstGeom prst="downArrow">
            <a:avLst/>
          </a:prstGeom>
          <a:solidFill>
            <a:srgbClr val="BF9000">
              <a:alpha val="53725"/>
            </a:srgb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checkerboard(across)">
                                      <p:cBhvr>
                                        <p:cTn id="35" dur="500"/>
                                        <p:tgtEl>
                                          <p:spTgt spid="3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checkerboard(across)">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dissolve">
                                      <p:cBhvr>
                                        <p:cTn id="43" dur="500"/>
                                        <p:tgtEl>
                                          <p:spTgt spid="36"/>
                                        </p:tgtEl>
                                      </p:cBhvr>
                                    </p:animEffect>
                                  </p:childTnLst>
                                </p:cTn>
                              </p:par>
                              <p:par>
                                <p:cTn id="44" presetID="9"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animBg="1"/>
      <p:bldP spid="31" grpId="0" animBg="1"/>
      <p:bldP spid="32" grpId="0"/>
      <p:bldP spid="33" grpId="0" animBg="1"/>
      <p:bldP spid="36" grpId="0"/>
      <p:bldP spid="37" grpId="0" animBg="1"/>
      <p:bldP spid="38" grpId="0" animBg="1"/>
      <p:bldP spid="3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顺序查找的应用：查找区间内所有质数</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内容占位符 5"/>
              <p:cNvSpPr>
                <a:spLocks noGrp="1"/>
              </p:cNvSpPr>
              <p:nvPr>
                <p:ph idx="11"/>
              </p:nvPr>
            </p:nvSpPr>
            <p:spPr>
              <a:xfrm>
                <a:off x="568337" y="1447500"/>
                <a:ext cx="11387803" cy="5057775"/>
              </a:xfrm>
            </p:spPr>
            <p:txBody>
              <a:bodyPr>
                <a:normAutofit/>
              </a:bodyPr>
              <a:lstStyle/>
              <a:p>
                <a:r>
                  <a:rPr lang="zh-CN" altLang="en-US" sz="2400" b="1" dirty="0"/>
                  <a:t>问题描述</a:t>
                </a:r>
                <a:r>
                  <a:rPr lang="zh-CN" altLang="en-US" sz="2400" dirty="0"/>
                  <a:t>：查找正整数区间</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𝑛</m:t>
                        </m:r>
                      </m:e>
                    </m:d>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zh-CN" altLang="en-US" sz="2400" i="1">
                        <a:latin typeface="Cambria Math" panose="02040503050406030204" pitchFamily="18" charset="0"/>
                      </a:rPr>
                      <m:t>内</m:t>
                    </m:r>
                  </m:oMath>
                </a14:m>
                <a:r>
                  <a:rPr lang="zh-CN" altLang="en-US" sz="2400" dirty="0"/>
                  <a:t>的所有质数。</a:t>
                </a:r>
                <a:endParaRPr lang="en-US" altLang="zh-CN" sz="2400" dirty="0"/>
              </a:p>
              <a:p>
                <a:r>
                  <a:rPr lang="zh-CN" altLang="en-US" sz="2400" b="1" dirty="0"/>
                  <a:t>算法比较：</a:t>
                </a:r>
                <a:endParaRPr lang="en-US" altLang="zh-CN" sz="2400" b="1" dirty="0"/>
              </a:p>
            </p:txBody>
          </p:sp>
        </mc:Choice>
        <mc:Fallback>
          <p:sp>
            <p:nvSpPr>
              <p:cNvPr id="6" name="内容占位符 5"/>
              <p:cNvSpPr>
                <a:spLocks noRot="1" noChangeAspect="1" noMove="1" noResize="1" noEditPoints="1" noAdjustHandles="1" noChangeArrowheads="1" noChangeShapeType="1" noTextEdit="1"/>
              </p:cNvSpPr>
              <p:nvPr>
                <p:ph idx="11"/>
              </p:nvPr>
            </p:nvSpPr>
            <p:spPr>
              <a:xfrm>
                <a:off x="568337" y="1447500"/>
                <a:ext cx="11387803" cy="5057775"/>
              </a:xfrm>
              <a:blipFill rotWithShape="1">
                <a:blip r:embed="rId1"/>
                <a:stretch>
                  <a:fillRect t="-95" r="3" b="7"/>
                </a:stretch>
              </a:blipFill>
            </p:spPr>
            <p:txBody>
              <a:bodyPr/>
              <a:lstStyle/>
              <a:p>
                <a:r>
                  <a:rPr lang="zh-CN" altLang="en-US">
                    <a:noFill/>
                  </a:rPr>
                  <a:t> </a:t>
                </a:r>
              </a:p>
            </p:txBody>
          </p:sp>
        </mc:Fallback>
      </mc:AlternateContent>
      <p:graphicFrame>
        <p:nvGraphicFramePr>
          <p:cNvPr id="5" name="表格 4"/>
          <p:cNvGraphicFramePr>
            <a:graphicFrameLocks noGrp="1"/>
          </p:cNvGraphicFramePr>
          <p:nvPr/>
        </p:nvGraphicFramePr>
        <p:xfrm>
          <a:off x="2254251" y="2007234"/>
          <a:ext cx="7575550" cy="3938290"/>
        </p:xfrm>
        <a:graphic>
          <a:graphicData uri="http://schemas.openxmlformats.org/drawingml/2006/table">
            <a:tbl>
              <a:tblPr firstRow="1" bandRow="1">
                <a:tableStyleId>{5C22544A-7EE6-4342-B048-85BDC9FD1C3A}</a:tableStyleId>
              </a:tblPr>
              <a:tblGrid>
                <a:gridCol w="1065312"/>
                <a:gridCol w="1065312"/>
                <a:gridCol w="1248244"/>
                <a:gridCol w="1388134"/>
                <a:gridCol w="1506501"/>
                <a:gridCol w="1302047"/>
              </a:tblGrid>
              <a:tr h="574532">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试除法</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埃氏筛选法</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合数限定法</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欧拉筛选法</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质数总数</a:t>
                      </a:r>
                      <a:endParaRPr lang="zh-CN" altLang="en-US" dirty="0">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r h="659642">
                <a:tc>
                  <a:txBody>
                    <a:bodyPr/>
                    <a:lstStyle/>
                    <a:p>
                      <a:pPr algn="ct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0.01ms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FF7C80"/>
                          </a:solidFill>
                          <a:latin typeface="微软雅黑" panose="020B0503020204020204" pitchFamily="34" charset="-122"/>
                          <a:ea typeface="微软雅黑" panose="020B0503020204020204" pitchFamily="34" charset="-122"/>
                        </a:rPr>
                        <a:t>0.006ms</a:t>
                      </a:r>
                      <a:endParaRPr lang="zh-CN" altLang="en-US" dirty="0">
                        <a:solidFill>
                          <a:srgbClr val="FF7C8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0.01ms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0.013ms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r"/>
                      <a:r>
                        <a:rPr lang="en-US" altLang="zh-CN" dirty="0">
                          <a:solidFill>
                            <a:schemeClr val="bg1"/>
                          </a:solidFill>
                          <a:latin typeface="微软雅黑" panose="020B0503020204020204" pitchFamily="34" charset="-122"/>
                          <a:ea typeface="微软雅黑" panose="020B0503020204020204" pitchFamily="34" charset="-122"/>
                        </a:rPr>
                        <a:t>25</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r h="659642">
                <a:tc>
                  <a:txBody>
                    <a:bodyPr/>
                    <a:lstStyle/>
                    <a:p>
                      <a:pPr algn="ct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0.30ms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FF7C80"/>
                          </a:solidFill>
                          <a:latin typeface="微软雅黑" panose="020B0503020204020204" pitchFamily="34" charset="-122"/>
                          <a:ea typeface="微软雅黑" panose="020B0503020204020204" pitchFamily="34" charset="-122"/>
                        </a:rPr>
                        <a:t>0.14ms</a:t>
                      </a:r>
                      <a:endParaRPr lang="zh-CN" altLang="en-US" dirty="0">
                        <a:solidFill>
                          <a:srgbClr val="FF7C8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0.27ms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0.28ms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r"/>
                      <a:r>
                        <a:rPr lang="en-US" altLang="zh-CN" dirty="0">
                          <a:solidFill>
                            <a:schemeClr val="bg1"/>
                          </a:solidFill>
                          <a:latin typeface="微软雅黑" panose="020B0503020204020204" pitchFamily="34" charset="-122"/>
                          <a:ea typeface="微软雅黑" panose="020B0503020204020204" pitchFamily="34" charset="-122"/>
                        </a:rPr>
                        <a:t>1229</a:t>
                      </a:r>
                      <a:endParaRPr lang="zh-CN" altLang="en-US" dirty="0">
                        <a:solidFill>
                          <a:schemeClr val="bg1"/>
                        </a:solidFill>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r h="659642">
                <a:tc>
                  <a:txBody>
                    <a:bodyPr/>
                    <a:lstStyle/>
                    <a:p>
                      <a:pPr algn="ct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172ms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FF7C80"/>
                          </a:solidFill>
                          <a:latin typeface="微软雅黑" panose="020B0503020204020204" pitchFamily="34" charset="-122"/>
                          <a:ea typeface="微软雅黑" panose="020B0503020204020204" pitchFamily="34" charset="-122"/>
                        </a:rPr>
                        <a:t>10.6ms</a:t>
                      </a:r>
                      <a:endParaRPr lang="zh-CN" altLang="en-US" dirty="0">
                        <a:solidFill>
                          <a:srgbClr val="FF7C8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15.8ms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13.6ms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r"/>
                      <a:r>
                        <a:rPr lang="en-US" altLang="zh-CN" dirty="0">
                          <a:solidFill>
                            <a:schemeClr val="bg1"/>
                          </a:solidFill>
                          <a:latin typeface="微软雅黑" panose="020B0503020204020204" pitchFamily="34" charset="-122"/>
                          <a:ea typeface="微软雅黑" panose="020B0503020204020204" pitchFamily="34" charset="-122"/>
                        </a:rPr>
                        <a:t>78498</a:t>
                      </a:r>
                      <a:endParaRPr lang="en-US" altLang="zh-CN" dirty="0">
                        <a:solidFill>
                          <a:schemeClr val="bg1"/>
                        </a:solidFill>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r h="659642">
                <a:tc>
                  <a:txBody>
                    <a:bodyPr/>
                    <a:lstStyle/>
                    <a:p>
                      <a:pPr algn="ct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00B0F0"/>
                          </a:solidFill>
                          <a:latin typeface="微软雅黑" panose="020B0503020204020204" pitchFamily="34" charset="-122"/>
                          <a:ea typeface="微软雅黑" panose="020B0503020204020204" pitchFamily="34" charset="-122"/>
                        </a:rPr>
                        <a:t>115.4s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1.8s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1.7s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FF7C80"/>
                          </a:solidFill>
                          <a:latin typeface="微软雅黑" panose="020B0503020204020204" pitchFamily="34" charset="-122"/>
                          <a:ea typeface="微软雅黑" panose="020B0503020204020204" pitchFamily="34" charset="-122"/>
                        </a:rPr>
                        <a:t>1.4s</a:t>
                      </a:r>
                      <a:endParaRPr lang="en-US" altLang="zh-CN" dirty="0">
                        <a:solidFill>
                          <a:srgbClr val="FF7C80"/>
                        </a:solidFill>
                        <a:latin typeface="微软雅黑" panose="020B0503020204020204" pitchFamily="34" charset="-122"/>
                        <a:ea typeface="微软雅黑" panose="020B0503020204020204" pitchFamily="34" charset="-122"/>
                      </a:endParaRPr>
                    </a:p>
                  </a:txBody>
                  <a:tcPr anchor="ctr"/>
                </a:tc>
                <a:tc>
                  <a:txBody>
                    <a:bodyPr/>
                    <a:lstStyle/>
                    <a:p>
                      <a:pPr algn="r"/>
                      <a:r>
                        <a:rPr lang="en-US" altLang="zh-CN" dirty="0">
                          <a:solidFill>
                            <a:schemeClr val="bg1"/>
                          </a:solidFill>
                          <a:latin typeface="微软雅黑" panose="020B0503020204020204" pitchFamily="34" charset="-122"/>
                          <a:ea typeface="微软雅黑" panose="020B0503020204020204" pitchFamily="34" charset="-122"/>
                        </a:rPr>
                        <a:t>5761455</a:t>
                      </a:r>
                      <a:endParaRPr lang="en-US" altLang="zh-CN" dirty="0">
                        <a:solidFill>
                          <a:schemeClr val="bg1"/>
                        </a:solidFill>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r h="659642">
                <a:tc>
                  <a:txBody>
                    <a:bodyPr/>
                    <a:lstStyle/>
                    <a:p>
                      <a:pPr algn="ct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10</a:t>
                      </a:r>
                      <a:r>
                        <a:rPr lang="en-US" altLang="zh-CN" baseline="30000" dirty="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23s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20s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solidFill>
                            <a:srgbClr val="FF7C80"/>
                          </a:solidFill>
                          <a:latin typeface="微软雅黑" panose="020B0503020204020204" pitchFamily="34" charset="-122"/>
                          <a:ea typeface="微软雅黑" panose="020B0503020204020204" pitchFamily="34" charset="-122"/>
                        </a:rPr>
                        <a:t>14s</a:t>
                      </a:r>
                      <a:endParaRPr lang="en-US" altLang="zh-CN" dirty="0">
                        <a:solidFill>
                          <a:srgbClr val="FF7C80"/>
                        </a:solidFill>
                        <a:latin typeface="微软雅黑" panose="020B0503020204020204" pitchFamily="34" charset="-122"/>
                        <a:ea typeface="微软雅黑" panose="020B0503020204020204" pitchFamily="34" charset="-122"/>
                      </a:endParaRPr>
                    </a:p>
                  </a:txBody>
                  <a:tcPr anchor="ctr"/>
                </a:tc>
                <a:tc>
                  <a:txBody>
                    <a:bodyPr/>
                    <a:lstStyle/>
                    <a:p>
                      <a:pPr algn="r"/>
                      <a:r>
                        <a:rPr lang="en-US" altLang="zh-CN" dirty="0">
                          <a:solidFill>
                            <a:schemeClr val="bg1"/>
                          </a:solidFill>
                          <a:latin typeface="微软雅黑" panose="020B0503020204020204" pitchFamily="34" charset="-122"/>
                          <a:ea typeface="微软雅黑" panose="020B0503020204020204" pitchFamily="34" charset="-122"/>
                        </a:rPr>
                        <a:t>50847534</a:t>
                      </a:r>
                      <a:endParaRPr lang="en-US" altLang="zh-CN" dirty="0">
                        <a:solidFill>
                          <a:schemeClr val="bg1"/>
                        </a:solidFill>
                        <a:latin typeface="微软雅黑" panose="020B0503020204020204" pitchFamily="34" charset="-122"/>
                        <a:ea typeface="微软雅黑" panose="020B0503020204020204" pitchFamily="34" charset="-122"/>
                      </a:endParaRPr>
                    </a:p>
                  </a:txBody>
                  <a:tcPr anchor="ctr">
                    <a:solidFill>
                      <a:schemeClr val="accent5">
                        <a:lumMod val="75000"/>
                      </a:schemeClr>
                    </a:solidFill>
                  </a:tcPr>
                </a:tc>
              </a:tr>
            </a:tbl>
          </a:graphicData>
        </a:graphic>
      </p:graphicFrame>
      <p:sp>
        <p:nvSpPr>
          <p:cNvPr id="8" name="文本框 7"/>
          <p:cNvSpPr txBox="1"/>
          <p:nvPr/>
        </p:nvSpPr>
        <p:spPr>
          <a:xfrm>
            <a:off x="1921115" y="6011303"/>
            <a:ext cx="10035025" cy="646331"/>
          </a:xfrm>
          <a:prstGeom prst="rect">
            <a:avLst/>
          </a:prstGeom>
          <a:noFill/>
        </p:spPr>
        <p:txBody>
          <a:bodyPr wrap="square" rtlCol="0">
            <a:spAutoFit/>
          </a:bodyPr>
          <a:lstStyle/>
          <a:p>
            <a:r>
              <a:rPr lang="zh-CN" altLang="en-US" b="1" dirty="0"/>
              <a:t>硬件配置</a:t>
            </a:r>
            <a:r>
              <a:rPr lang="zh-CN" altLang="en-US" dirty="0"/>
              <a:t>：</a:t>
            </a:r>
            <a:r>
              <a:rPr lang="en-GB" altLang="zh-CN" dirty="0">
                <a:solidFill>
                  <a:srgbClr val="000000"/>
                </a:solidFill>
                <a:effectLst/>
                <a:latin typeface="Helvetica Neue" panose="02000503000000020004" pitchFamily="2" charset="0"/>
              </a:rPr>
              <a:t>2.3 GHz </a:t>
            </a:r>
            <a:r>
              <a:rPr lang="zh-CN" altLang="en-US" dirty="0">
                <a:solidFill>
                  <a:srgbClr val="000000"/>
                </a:solidFill>
                <a:effectLst/>
                <a:latin typeface="PingFang SC" panose="020B0400000000000000" pitchFamily="34" charset="-122"/>
                <a:ea typeface="PingFang SC" panose="020B0400000000000000" pitchFamily="34" charset="-122"/>
              </a:rPr>
              <a:t>双核 </a:t>
            </a:r>
            <a:r>
              <a:rPr lang="en-GB" altLang="zh-CN" dirty="0">
                <a:solidFill>
                  <a:srgbClr val="000000"/>
                </a:solidFill>
                <a:effectLst/>
                <a:latin typeface="Helvetica Neue" panose="02000503000000020004" pitchFamily="2" charset="0"/>
              </a:rPr>
              <a:t>Intel Core i5</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8GB</a:t>
            </a:r>
            <a:r>
              <a:rPr lang="zh-CN" altLang="en-US" dirty="0">
                <a:solidFill>
                  <a:srgbClr val="000000"/>
                </a:solidFill>
                <a:effectLst/>
                <a:latin typeface="Helvetica Neue" panose="02000503000000020004" pitchFamily="2" charset="0"/>
              </a:rPr>
              <a:t>内存；</a:t>
            </a:r>
            <a:r>
              <a:rPr lang="zh-CN" altLang="en-US" b="1" dirty="0">
                <a:solidFill>
                  <a:srgbClr val="000000"/>
                </a:solidFill>
                <a:effectLst/>
                <a:latin typeface="Helvetica Neue" panose="02000503000000020004" pitchFamily="2" charset="0"/>
              </a:rPr>
              <a:t>编译工具</a:t>
            </a:r>
            <a:r>
              <a:rPr lang="zh-CN" altLang="en-US" dirty="0">
                <a:solidFill>
                  <a:srgbClr val="000000"/>
                </a:solidFill>
                <a:effectLst/>
                <a:latin typeface="Helvetica Neue" panose="02000503000000020004" pitchFamily="2" charset="0"/>
              </a:rPr>
              <a:t>：</a:t>
            </a:r>
            <a:r>
              <a:rPr lang="en-US" altLang="zh-CN" dirty="0" err="1">
                <a:solidFill>
                  <a:srgbClr val="000000"/>
                </a:solidFill>
                <a:effectLst/>
                <a:latin typeface="Helvetica Neue" panose="02000503000000020004" pitchFamily="2" charset="0"/>
              </a:rPr>
              <a:t>Xcode</a:t>
            </a:r>
            <a:r>
              <a:rPr lang="zh-CN" altLang="en-US" dirty="0">
                <a:solidFill>
                  <a:srgbClr val="000000"/>
                </a:solidFill>
                <a:effectLst/>
                <a:latin typeface="Helvetica Neue" panose="02000503000000020004" pitchFamily="2" charset="0"/>
              </a:rPr>
              <a:t>；</a:t>
            </a:r>
            <a:r>
              <a:rPr lang="zh-CN" altLang="en-US" b="1" dirty="0">
                <a:solidFill>
                  <a:srgbClr val="000000"/>
                </a:solidFill>
                <a:latin typeface="Helvetica Neue" panose="02000503000000020004" pitchFamily="2" charset="0"/>
              </a:rPr>
              <a:t>编程</a:t>
            </a:r>
            <a:r>
              <a:rPr lang="zh-CN" altLang="en-US" b="1" dirty="0">
                <a:solidFill>
                  <a:srgbClr val="000000"/>
                </a:solidFill>
                <a:effectLst/>
                <a:latin typeface="Helvetica Neue" panose="02000503000000020004" pitchFamily="2" charset="0"/>
              </a:rPr>
              <a:t>语言</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C++</a:t>
            </a:r>
            <a:endParaRPr lang="en-GB" altLang="zh-CN" dirty="0">
              <a:solidFill>
                <a:srgbClr val="000000"/>
              </a:solidFill>
              <a:effectLst/>
              <a:latin typeface="Helvetica Neue" panose="02000503000000020004" pitchFamily="2" charset="0"/>
            </a:endParaRPr>
          </a:p>
          <a:p>
            <a:endParaRPr kumimoji="1" lang="zh-CN" altLang="en-US" dirty="0"/>
          </a:p>
        </p:txBody>
      </p:sp>
      <p:pic>
        <p:nvPicPr>
          <p:cNvPr id="9222" name="Picture 6" descr="https://p1-tt.byteimg.com/origin/pgc-image/1529633506057adfff5cc05?from=p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0579" y="5458462"/>
            <a:ext cx="542103" cy="435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19460" name="Rectangle 3"/>
          <p:cNvSpPr>
            <a:spLocks noGrp="1" noChangeArrowheads="1"/>
          </p:cNvSpPr>
          <p:nvPr>
            <p:ph idx="11"/>
          </p:nvPr>
        </p:nvSpPr>
        <p:spPr>
          <a:xfrm>
            <a:off x="1136675" y="2283519"/>
            <a:ext cx="11055325" cy="5057775"/>
          </a:xfrm>
        </p:spPr>
        <p:txBody>
          <a:bodyPr>
            <a:normAutofit/>
          </a:bodyPr>
          <a:lstStyle/>
          <a:p>
            <a:pPr marL="0" indent="0" eaLnBrk="1" hangingPunct="1">
              <a:buFontTx/>
              <a:buNone/>
              <a:defRPr/>
            </a:pPr>
            <a:r>
              <a:rPr lang="zh-CN" altLang="en-US" sz="2800" b="0" dirty="0">
                <a:solidFill>
                  <a:srgbClr val="0070C0"/>
                </a:solidFill>
                <a:effectLst/>
                <a:latin typeface="微软雅黑" panose="020B0503020204020204" pitchFamily="34" charset="-122"/>
                <a:ea typeface="微软雅黑" panose="020B0503020204020204" pitchFamily="34" charset="-122"/>
              </a:rPr>
              <a:t>有序表</a:t>
            </a:r>
            <a:r>
              <a:rPr lang="zh-CN" altLang="en-US" sz="2800" b="0" dirty="0">
                <a:effectLst/>
                <a:latin typeface="微软雅黑" panose="020B0503020204020204" pitchFamily="34" charset="-122"/>
                <a:ea typeface="微软雅黑" panose="020B0503020204020204" pitchFamily="34" charset="-122"/>
              </a:rPr>
              <a:t>：如果顺序表中的记录按关键字值有序</a:t>
            </a:r>
            <a:r>
              <a:rPr lang="zh-CN" altLang="pt-BR" sz="2800" b="0" dirty="0">
                <a:effectLst/>
                <a:latin typeface="微软雅黑" panose="020B0503020204020204" pitchFamily="34" charset="-122"/>
                <a:ea typeface="微软雅黑" panose="020B0503020204020204" pitchFamily="34" charset="-122"/>
              </a:rPr>
              <a:t>，</a:t>
            </a:r>
            <a:endParaRPr lang="zh-CN" altLang="pt-BR" sz="2800" b="0" dirty="0">
              <a:effectLst/>
              <a:latin typeface="微软雅黑" panose="020B0503020204020204" pitchFamily="34" charset="-122"/>
              <a:ea typeface="微软雅黑" panose="020B0503020204020204" pitchFamily="34" charset="-122"/>
            </a:endParaRPr>
          </a:p>
          <a:p>
            <a:pPr marL="0" indent="0" eaLnBrk="1" hangingPunct="1">
              <a:buFontTx/>
              <a:buNone/>
              <a:defRPr/>
            </a:pPr>
            <a:r>
              <a:rPr lang="zh-CN" altLang="en-US" sz="2800" b="0" dirty="0">
                <a:effectLst/>
                <a:latin typeface="微软雅黑" panose="020B0503020204020204" pitchFamily="34" charset="-122"/>
                <a:ea typeface="微软雅黑" panose="020B0503020204020204" pitchFamily="34" charset="-122"/>
              </a:rPr>
              <a:t>即</a:t>
            </a:r>
            <a:r>
              <a:rPr lang="zh-CN" altLang="pt-BR" sz="2800" b="0" dirty="0">
                <a:effectLst/>
                <a:latin typeface="微软雅黑" panose="020B0503020204020204" pitchFamily="34" charset="-122"/>
                <a:ea typeface="微软雅黑" panose="020B0503020204020204" pitchFamily="34" charset="-122"/>
              </a:rPr>
              <a:t>：</a:t>
            </a:r>
            <a:r>
              <a:rPr lang="pt-BR" altLang="zh-CN" sz="2800" b="0" dirty="0">
                <a:effectLst/>
                <a:latin typeface="微软雅黑" panose="020B0503020204020204" pitchFamily="34" charset="-122"/>
                <a:ea typeface="微软雅黑" panose="020B0503020204020204" pitchFamily="34" charset="-122"/>
              </a:rPr>
              <a:t>R[i].key≤R[i+1].key</a:t>
            </a:r>
            <a:r>
              <a:rPr lang="zh-CN" altLang="pt-BR" sz="2800" b="0" dirty="0">
                <a:effectLst/>
                <a:latin typeface="微软雅黑" panose="020B0503020204020204" pitchFamily="34" charset="-122"/>
                <a:ea typeface="微软雅黑" panose="020B0503020204020204" pitchFamily="34" charset="-122"/>
              </a:rPr>
              <a:t>（或</a:t>
            </a:r>
            <a:r>
              <a:rPr lang="pt-BR" altLang="zh-CN" sz="2800" b="0" dirty="0">
                <a:effectLst/>
                <a:latin typeface="微软雅黑" panose="020B0503020204020204" pitchFamily="34" charset="-122"/>
                <a:ea typeface="微软雅黑" panose="020B0503020204020204" pitchFamily="34" charset="-122"/>
              </a:rPr>
              <a:t>R[i].key≥R[i+1].key</a:t>
            </a:r>
            <a:r>
              <a:rPr lang="zh-CN" altLang="pt-BR" sz="2800" b="0" dirty="0">
                <a:effectLst/>
                <a:latin typeface="微软雅黑" panose="020B0503020204020204" pitchFamily="34" charset="-122"/>
                <a:ea typeface="微软雅黑" panose="020B0503020204020204" pitchFamily="34" charset="-122"/>
              </a:rPr>
              <a:t>），</a:t>
            </a:r>
            <a:endParaRPr lang="zh-CN" altLang="pt-BR" sz="2800" b="0" dirty="0">
              <a:effectLst/>
              <a:latin typeface="微软雅黑" panose="020B0503020204020204" pitchFamily="34" charset="-122"/>
              <a:ea typeface="微软雅黑" panose="020B0503020204020204" pitchFamily="34" charset="-122"/>
            </a:endParaRPr>
          </a:p>
          <a:p>
            <a:pPr marL="0" indent="0" eaLnBrk="1" hangingPunct="1">
              <a:buFontTx/>
              <a:buNone/>
              <a:defRPr/>
            </a:pPr>
            <a:r>
              <a:rPr lang="pt-BR" altLang="zh-CN" sz="2800" b="0" dirty="0">
                <a:effectLst/>
                <a:latin typeface="微软雅黑" panose="020B0503020204020204" pitchFamily="34" charset="-122"/>
                <a:ea typeface="微软雅黑" panose="020B0503020204020204" pitchFamily="34" charset="-122"/>
              </a:rPr>
              <a:t>i=1,2,…,n-1</a:t>
            </a:r>
            <a:r>
              <a:rPr lang="zh-CN" altLang="pt-BR" sz="2800" b="0" dirty="0">
                <a:effectLst/>
                <a:latin typeface="微软雅黑" panose="020B0503020204020204" pitchFamily="34" charset="-122"/>
                <a:ea typeface="微软雅黑" panose="020B0503020204020204" pitchFamily="34" charset="-122"/>
              </a:rPr>
              <a:t>，则称</a:t>
            </a:r>
            <a:r>
              <a:rPr lang="zh-CN" altLang="en-US" sz="2800" b="0" dirty="0">
                <a:effectLst/>
                <a:latin typeface="微软雅黑" panose="020B0503020204020204" pitchFamily="34" charset="-122"/>
                <a:ea typeface="微软雅黑" panose="020B0503020204020204" pitchFamily="34" charset="-122"/>
              </a:rPr>
              <a:t>顺序表</a:t>
            </a:r>
            <a:r>
              <a:rPr lang="zh-CN" altLang="pt-BR" sz="2800" b="0" dirty="0">
                <a:effectLst/>
                <a:latin typeface="微软雅黑" panose="020B0503020204020204" pitchFamily="34" charset="-122"/>
                <a:ea typeface="微软雅黑" panose="020B0503020204020204" pitchFamily="34" charset="-122"/>
              </a:rPr>
              <a:t>为</a:t>
            </a:r>
            <a:r>
              <a:rPr lang="zh-CN" altLang="pt-BR" sz="2800" b="0" dirty="0">
                <a:solidFill>
                  <a:srgbClr val="0070C0"/>
                </a:solidFill>
                <a:effectLst/>
                <a:latin typeface="微软雅黑" panose="020B0503020204020204" pitchFamily="34" charset="-122"/>
                <a:ea typeface="微软雅黑" panose="020B0503020204020204" pitchFamily="34" charset="-122"/>
              </a:rPr>
              <a:t>有序表 </a:t>
            </a:r>
            <a:r>
              <a:rPr lang="zh-CN" altLang="pt-BR" sz="2800" b="0" dirty="0">
                <a:effectLst/>
                <a:latin typeface="微软雅黑" panose="020B0503020204020204" pitchFamily="34" charset="-122"/>
                <a:ea typeface="微软雅黑" panose="020B0503020204020204" pitchFamily="34" charset="-122"/>
              </a:rPr>
              <a:t>。</a:t>
            </a:r>
            <a:endParaRPr lang="zh-CN" altLang="pt-BR" sz="2800" b="0" dirty="0">
              <a:effectLst/>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1605246" y="4100978"/>
            <a:ext cx="2409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10000"/>
                </a:solidFill>
                <a:effectLst/>
                <a:uLnTx/>
                <a:uFillTx/>
                <a:latin typeface="Arial" panose="020B0604020202020204" pitchFamily="34" charset="0"/>
                <a:ea typeface="宋体" panose="02010600030101010101" pitchFamily="2" charset="-122"/>
                <a:cs typeface="+mn-cs"/>
              </a:rPr>
              <a:t>1 3 7 10  12 124</a:t>
            </a:r>
            <a:endParaRPr kumimoji="0" lang="zh-CN" altLang="en-US" sz="2400" b="0" i="0" u="none" strike="noStrike" kern="1200" cap="none" spc="0" normalizeH="0" baseline="0" noProof="0">
              <a:ln>
                <a:noFill/>
              </a:ln>
              <a:solidFill>
                <a:srgbClr val="010000"/>
              </a:solidFill>
              <a:effectLst/>
              <a:uLnTx/>
              <a:uFillTx/>
              <a:latin typeface="Arial" panose="020B0604020202020204" pitchFamily="34" charset="0"/>
              <a:ea typeface="宋体" panose="02010600030101010101" pitchFamily="2" charset="-122"/>
              <a:cs typeface="+mn-cs"/>
            </a:endParaRPr>
          </a:p>
        </p:txBody>
      </p:sp>
      <p:sp>
        <p:nvSpPr>
          <p:cNvPr id="3" name="文本框 2"/>
          <p:cNvSpPr txBox="1">
            <a:spLocks noChangeArrowheads="1"/>
          </p:cNvSpPr>
          <p:nvPr/>
        </p:nvSpPr>
        <p:spPr bwMode="auto">
          <a:xfrm>
            <a:off x="4342096" y="4129553"/>
            <a:ext cx="1106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有序表</a:t>
            </a:r>
            <a:endPar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a:spLocks noChangeArrowheads="1"/>
          </p:cNvSpPr>
          <p:nvPr/>
        </p:nvSpPr>
        <p:spPr bwMode="auto">
          <a:xfrm>
            <a:off x="1605246" y="4691528"/>
            <a:ext cx="2409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10000"/>
                </a:solidFill>
                <a:effectLst/>
                <a:uLnTx/>
                <a:uFillTx/>
                <a:latin typeface="Arial" panose="020B0604020202020204" pitchFamily="34" charset="0"/>
                <a:ea typeface="宋体" panose="02010600030101010101" pitchFamily="2" charset="-122"/>
                <a:cs typeface="+mn-cs"/>
              </a:rPr>
              <a:t>1 3 7 13  12 124</a:t>
            </a:r>
            <a:endParaRPr kumimoji="0" lang="zh-CN" altLang="en-US" sz="2400" b="0" i="0" u="none" strike="noStrike" kern="1200" cap="none" spc="0" normalizeH="0" baseline="0" noProof="0">
              <a:ln>
                <a:noFill/>
              </a:ln>
              <a:solidFill>
                <a:srgbClr val="010000"/>
              </a:solidFill>
              <a:effectLst/>
              <a:uLnTx/>
              <a:uFillTx/>
              <a:latin typeface="Arial" panose="020B0604020202020204" pitchFamily="34" charset="0"/>
              <a:ea typeface="宋体" panose="02010600030101010101" pitchFamily="2" charset="-122"/>
              <a:cs typeface="+mn-cs"/>
            </a:endParaRPr>
          </a:p>
        </p:txBody>
      </p:sp>
      <p:sp>
        <p:nvSpPr>
          <p:cNvPr id="7" name="文本框 6"/>
          <p:cNvSpPr txBox="1">
            <a:spLocks noChangeArrowheads="1"/>
          </p:cNvSpPr>
          <p:nvPr/>
        </p:nvSpPr>
        <p:spPr bwMode="auto">
          <a:xfrm>
            <a:off x="4342096" y="4720103"/>
            <a:ext cx="1106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无序表</a:t>
            </a:r>
            <a:endParaRPr kumimoji="0" lang="zh-CN" altLang="en-US"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082751" y="1418456"/>
            <a:ext cx="4155675"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en-US" altLang="zh-CN" sz="3200" dirty="0">
                <a:solidFill>
                  <a:srgbClr val="5B9BD5">
                    <a:lumMod val="75000"/>
                  </a:srgbClr>
                </a:solidFill>
                <a:latin typeface="微软雅黑" panose="020B0503020204020204" pitchFamily="34" charset="-122"/>
                <a:ea typeface="微软雅黑" panose="020B0503020204020204" pitchFamily="34" charset="-122"/>
              </a:rPr>
              <a:t>11.1.2</a:t>
            </a:r>
            <a:r>
              <a:rPr kumimoji="0" lang="en-US" altLang="zh-CN" sz="3200" b="0"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rPr>
              <a:t> </a:t>
            </a:r>
            <a:r>
              <a:rPr kumimoji="0" lang="zh-CN" altLang="en-US" sz="3200" b="0"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rPr>
              <a:t>折半查找</a:t>
            </a:r>
            <a:endParaRPr kumimoji="0" lang="zh-CN" altLang="en-US" sz="3200" b="0"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折半查找（二分查找）</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60">
                                            <p:txEl>
                                              <p:pRg st="0" end="0"/>
                                            </p:txEl>
                                          </p:spTgt>
                                        </p:tgtEl>
                                        <p:attrNameLst>
                                          <p:attrName>style.visibility</p:attrName>
                                        </p:attrNameLst>
                                      </p:cBhvr>
                                      <p:to>
                                        <p:strVal val="visible"/>
                                      </p:to>
                                    </p:set>
                                    <p:animEffect transition="in" filter="fade">
                                      <p:cBhvr>
                                        <p:cTn id="12" dur="500"/>
                                        <p:tgtEl>
                                          <p:spTgt spid="1946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60">
                                            <p:txEl>
                                              <p:pRg st="1" end="1"/>
                                            </p:txEl>
                                          </p:spTgt>
                                        </p:tgtEl>
                                        <p:attrNameLst>
                                          <p:attrName>style.visibility</p:attrName>
                                        </p:attrNameLst>
                                      </p:cBhvr>
                                      <p:to>
                                        <p:strVal val="visible"/>
                                      </p:to>
                                    </p:set>
                                    <p:animEffect transition="in" filter="fade">
                                      <p:cBhvr>
                                        <p:cTn id="17" dur="500"/>
                                        <p:tgtEl>
                                          <p:spTgt spid="1946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60">
                                            <p:txEl>
                                              <p:pRg st="2" end="2"/>
                                            </p:txEl>
                                          </p:spTgt>
                                        </p:tgtEl>
                                        <p:attrNameLst>
                                          <p:attrName>style.visibility</p:attrName>
                                        </p:attrNameLst>
                                      </p:cBhvr>
                                      <p:to>
                                        <p:strVal val="visible"/>
                                      </p:to>
                                    </p:set>
                                    <p:animEffect transition="in" filter="fade">
                                      <p:cBhvr>
                                        <p:cTn id="22" dur="500"/>
                                        <p:tgtEl>
                                          <p:spTgt spid="1946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anim calcmode="lin" valueType="num">
                                      <p:cBhvr>
                                        <p:cTn id="3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1000"/>
                                        <p:tgtEl>
                                          <p:spTgt spid="7">
                                            <p:txEl>
                                              <p:pRg st="0" end="0"/>
                                            </p:txEl>
                                          </p:spTgt>
                                        </p:tgtEl>
                                      </p:cBhvr>
                                    </p:animEffect>
                                    <p:anim calcmode="lin" valueType="num">
                                      <p:cBhvr>
                                        <p:cTn id="4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P spid="2" grpId="0"/>
      <p:bldP spid="6"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11.1.2</a:t>
            </a:r>
            <a:r>
              <a:rPr lang="zh-CN" altLang="en-US" dirty="0"/>
              <a:t> 折半查找（二分查找）</a:t>
            </a:r>
            <a:endParaRPr lang="zh-CN" altLang="en-US" dirty="0"/>
          </a:p>
        </p:txBody>
      </p:sp>
      <p:sp>
        <p:nvSpPr>
          <p:cNvPr id="4" name="副标题 3"/>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19460" name="Rectangle 3"/>
          <p:cNvSpPr>
            <a:spLocks noGrp="1" noChangeArrowheads="1"/>
          </p:cNvSpPr>
          <p:nvPr>
            <p:ph idx="11"/>
          </p:nvPr>
        </p:nvSpPr>
        <p:spPr>
          <a:xfrm>
            <a:off x="397553" y="2396469"/>
            <a:ext cx="5787348" cy="3596261"/>
          </a:xfrm>
        </p:spPr>
        <p:txBody>
          <a:bodyPr>
            <a:normAutofit fontScale="85000" lnSpcReduction="10000"/>
          </a:bodyPr>
          <a:lstStyle/>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将待查关键字与有序表</a:t>
            </a:r>
            <a:r>
              <a:rPr lang="zh-CN" altLang="en-US" sz="2400" b="0" dirty="0">
                <a:solidFill>
                  <a:srgbClr val="FF0000"/>
                </a:solidFill>
                <a:effectLst/>
                <a:latin typeface="微软雅黑" panose="020B0503020204020204" pitchFamily="34" charset="-122"/>
                <a:ea typeface="微软雅黑" panose="020B0503020204020204" pitchFamily="34" charset="-122"/>
              </a:rPr>
              <a:t>中间位置的记录</a:t>
            </a:r>
            <a:r>
              <a:rPr lang="zh-CN" altLang="en-US" sz="2400" b="0" dirty="0">
                <a:effectLst/>
                <a:latin typeface="微软雅黑" panose="020B0503020204020204" pitchFamily="34" charset="-122"/>
                <a:ea typeface="微软雅黑" panose="020B0503020204020204" pitchFamily="34" charset="-122"/>
              </a:rPr>
              <a:t>进行比较，</a:t>
            </a:r>
            <a:endParaRPr lang="en-US" altLang="zh-CN" sz="2400" b="0" dirty="0">
              <a:effectLst/>
              <a:latin typeface="微软雅黑" panose="020B0503020204020204" pitchFamily="34" charset="-122"/>
              <a:ea typeface="微软雅黑" panose="020B0503020204020204" pitchFamily="34" charset="-122"/>
            </a:endParaRPr>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若相等，</a:t>
            </a:r>
            <a:r>
              <a:rPr lang="zh-CN" altLang="en-US" sz="2400" b="0" dirty="0">
                <a:solidFill>
                  <a:srgbClr val="FF0000"/>
                </a:solidFill>
                <a:effectLst/>
                <a:latin typeface="微软雅黑" panose="020B0503020204020204" pitchFamily="34" charset="-122"/>
                <a:ea typeface="微软雅黑" panose="020B0503020204020204" pitchFamily="34" charset="-122"/>
              </a:rPr>
              <a:t>查找成功</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若小于，则只可能在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有序表的前半部分</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若大于则只可能在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有序表的后半部分</a:t>
            </a:r>
            <a:endParaRPr lang="en-US" altLang="zh-CN" sz="2400" dirty="0"/>
          </a:p>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因此，经过一次比较，就将查找范围</a:t>
            </a:r>
            <a:r>
              <a:rPr lang="zh-CN" altLang="en-US" sz="2400" b="0" dirty="0">
                <a:solidFill>
                  <a:srgbClr val="19A382"/>
                </a:solidFill>
                <a:effectLst/>
                <a:latin typeface="微软雅黑" panose="020B0503020204020204" pitchFamily="34" charset="-122"/>
                <a:ea typeface="微软雅黑" panose="020B0503020204020204" pitchFamily="34" charset="-122"/>
              </a:rPr>
              <a:t>缩小一半</a:t>
            </a:r>
            <a:r>
              <a:rPr lang="zh-CN" altLang="en-US" sz="2400" b="0" dirty="0">
                <a:effectLst/>
                <a:latin typeface="微软雅黑" panose="020B0503020204020204" pitchFamily="34" charset="-122"/>
                <a:ea typeface="微软雅黑" panose="020B0503020204020204" pitchFamily="34" charset="-122"/>
              </a:rPr>
              <a:t>，这样一直进行下去直到找到所需记录或记录不在查找表中。 </a:t>
            </a:r>
            <a:endParaRPr lang="zh-CN" altLang="en-US" sz="2400" b="0" dirty="0">
              <a:effectLst/>
              <a:latin typeface="微软雅黑" panose="020B0503020204020204" pitchFamily="34" charset="-122"/>
              <a:ea typeface="微软雅黑" panose="020B0503020204020204" pitchFamily="34" charset="-122"/>
            </a:endParaRPr>
          </a:p>
        </p:txBody>
      </p:sp>
      <p:sp>
        <p:nvSpPr>
          <p:cNvPr id="2" name="矩形 1"/>
          <p:cNvSpPr/>
          <p:nvPr/>
        </p:nvSpPr>
        <p:spPr>
          <a:xfrm>
            <a:off x="1295400" y="1447800"/>
            <a:ext cx="235833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 </a:t>
            </a:r>
            <a:r>
              <a:rPr kumimoji="0" lang="zh-CN" altLang="pt-BR"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查找过程：</a:t>
            </a:r>
            <a:endPar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6" name="Rectangle 4"/>
          <p:cNvSpPr>
            <a:spLocks noChangeArrowheads="1"/>
          </p:cNvSpPr>
          <p:nvPr/>
        </p:nvSpPr>
        <p:spPr bwMode="auto">
          <a:xfrm>
            <a:off x="6883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7" name="Rectangle 5"/>
          <p:cNvSpPr>
            <a:spLocks noChangeArrowheads="1"/>
          </p:cNvSpPr>
          <p:nvPr/>
        </p:nvSpPr>
        <p:spPr bwMode="auto">
          <a:xfrm>
            <a:off x="7264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8" name="Rectangle 6"/>
          <p:cNvSpPr>
            <a:spLocks noChangeArrowheads="1"/>
          </p:cNvSpPr>
          <p:nvPr/>
        </p:nvSpPr>
        <p:spPr bwMode="auto">
          <a:xfrm>
            <a:off x="7645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9" name="Rectangle 7"/>
          <p:cNvSpPr>
            <a:spLocks noChangeArrowheads="1"/>
          </p:cNvSpPr>
          <p:nvPr/>
        </p:nvSpPr>
        <p:spPr bwMode="auto">
          <a:xfrm>
            <a:off x="8026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0" name="Rectangle 8"/>
          <p:cNvSpPr>
            <a:spLocks noChangeArrowheads="1"/>
          </p:cNvSpPr>
          <p:nvPr/>
        </p:nvSpPr>
        <p:spPr bwMode="auto">
          <a:xfrm>
            <a:off x="8407400" y="1524000"/>
            <a:ext cx="368300" cy="596900"/>
          </a:xfrm>
          <a:prstGeom prst="rect">
            <a:avLst/>
          </a:prstGeom>
          <a:solidFill>
            <a:schemeClr val="accent1"/>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1" name="Rectangle 9"/>
          <p:cNvSpPr>
            <a:spLocks noChangeArrowheads="1"/>
          </p:cNvSpPr>
          <p:nvPr/>
        </p:nvSpPr>
        <p:spPr bwMode="auto">
          <a:xfrm>
            <a:off x="8788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2" name="Rectangle 10"/>
          <p:cNvSpPr>
            <a:spLocks noChangeArrowheads="1"/>
          </p:cNvSpPr>
          <p:nvPr/>
        </p:nvSpPr>
        <p:spPr bwMode="auto">
          <a:xfrm>
            <a:off x="9169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3" name="Rectangle 11"/>
          <p:cNvSpPr>
            <a:spLocks noChangeArrowheads="1"/>
          </p:cNvSpPr>
          <p:nvPr/>
        </p:nvSpPr>
        <p:spPr bwMode="auto">
          <a:xfrm>
            <a:off x="9550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4" name="Rectangle 12"/>
          <p:cNvSpPr>
            <a:spLocks noChangeArrowheads="1"/>
          </p:cNvSpPr>
          <p:nvPr/>
        </p:nvSpPr>
        <p:spPr bwMode="auto">
          <a:xfrm>
            <a:off x="9931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5" name="AutoShape 13"/>
          <p:cNvSpPr>
            <a:spLocks noChangeArrowheads="1"/>
          </p:cNvSpPr>
          <p:nvPr/>
        </p:nvSpPr>
        <p:spPr bwMode="auto">
          <a:xfrm rot="-5400000">
            <a:off x="8674100" y="2324100"/>
            <a:ext cx="596900" cy="215900"/>
          </a:xfrm>
          <a:prstGeom prst="rightArrow">
            <a:avLst>
              <a:gd name="adj1" fmla="val 50000"/>
              <a:gd name="adj2" fmla="val 138248"/>
            </a:avLst>
          </a:prstGeom>
          <a:solidFill>
            <a:srgbClr val="FFC000"/>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6" name="Rectangle 14"/>
          <p:cNvSpPr>
            <a:spLocks noChangeArrowheads="1"/>
          </p:cNvSpPr>
          <p:nvPr/>
        </p:nvSpPr>
        <p:spPr bwMode="auto">
          <a:xfrm>
            <a:off x="6883400" y="29718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7" name="Rectangle 15"/>
          <p:cNvSpPr>
            <a:spLocks noChangeArrowheads="1"/>
          </p:cNvSpPr>
          <p:nvPr/>
        </p:nvSpPr>
        <p:spPr bwMode="auto">
          <a:xfrm>
            <a:off x="7264400" y="29718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8" name="Rectangle 16"/>
          <p:cNvSpPr>
            <a:spLocks noChangeArrowheads="1"/>
          </p:cNvSpPr>
          <p:nvPr/>
        </p:nvSpPr>
        <p:spPr bwMode="auto">
          <a:xfrm>
            <a:off x="7645400" y="29718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19" name="Rectangle 17"/>
          <p:cNvSpPr>
            <a:spLocks noChangeArrowheads="1"/>
          </p:cNvSpPr>
          <p:nvPr/>
        </p:nvSpPr>
        <p:spPr bwMode="auto">
          <a:xfrm>
            <a:off x="8026400" y="29718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0" name="Rectangle 18"/>
          <p:cNvSpPr>
            <a:spLocks noChangeArrowheads="1"/>
          </p:cNvSpPr>
          <p:nvPr/>
        </p:nvSpPr>
        <p:spPr bwMode="auto">
          <a:xfrm>
            <a:off x="10312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1" name="Rectangle 19"/>
          <p:cNvSpPr>
            <a:spLocks noChangeArrowheads="1"/>
          </p:cNvSpPr>
          <p:nvPr/>
        </p:nvSpPr>
        <p:spPr bwMode="auto">
          <a:xfrm>
            <a:off x="10693400" y="15240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2" name="Rectangle 20"/>
          <p:cNvSpPr>
            <a:spLocks noChangeArrowheads="1"/>
          </p:cNvSpPr>
          <p:nvPr/>
        </p:nvSpPr>
        <p:spPr bwMode="auto">
          <a:xfrm>
            <a:off x="8407400" y="2971800"/>
            <a:ext cx="368300" cy="596900"/>
          </a:xfrm>
          <a:prstGeom prst="rect">
            <a:avLst/>
          </a:prstGeom>
          <a:solidFill>
            <a:schemeClr val="accent1"/>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3" name="AutoShape 21"/>
          <p:cNvSpPr>
            <a:spLocks noChangeArrowheads="1"/>
          </p:cNvSpPr>
          <p:nvPr/>
        </p:nvSpPr>
        <p:spPr bwMode="auto">
          <a:xfrm rot="-5400000">
            <a:off x="7531100" y="3771900"/>
            <a:ext cx="596900" cy="215900"/>
          </a:xfrm>
          <a:prstGeom prst="rightArrow">
            <a:avLst>
              <a:gd name="adj1" fmla="val 50000"/>
              <a:gd name="adj2" fmla="val 138248"/>
            </a:avLst>
          </a:prstGeom>
          <a:solidFill>
            <a:srgbClr val="FFC000"/>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4" name="AutoShape 22"/>
          <p:cNvSpPr>
            <a:spLocks noChangeArrowheads="1"/>
          </p:cNvSpPr>
          <p:nvPr/>
        </p:nvSpPr>
        <p:spPr bwMode="auto">
          <a:xfrm rot="-5400000">
            <a:off x="7912100" y="5143500"/>
            <a:ext cx="596900" cy="215900"/>
          </a:xfrm>
          <a:prstGeom prst="rightArrow">
            <a:avLst>
              <a:gd name="adj1" fmla="val 50000"/>
              <a:gd name="adj2" fmla="val 138248"/>
            </a:avLst>
          </a:prstGeom>
          <a:solidFill>
            <a:srgbClr val="FFC000"/>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5" name="Rectangle 23"/>
          <p:cNvSpPr>
            <a:spLocks noChangeArrowheads="1"/>
          </p:cNvSpPr>
          <p:nvPr/>
        </p:nvSpPr>
        <p:spPr bwMode="auto">
          <a:xfrm>
            <a:off x="8026400" y="4343400"/>
            <a:ext cx="368300" cy="5969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6" name="Rectangle 24"/>
          <p:cNvSpPr>
            <a:spLocks noChangeArrowheads="1"/>
          </p:cNvSpPr>
          <p:nvPr/>
        </p:nvSpPr>
        <p:spPr bwMode="auto">
          <a:xfrm>
            <a:off x="8407400" y="4343400"/>
            <a:ext cx="368300" cy="596900"/>
          </a:xfrm>
          <a:prstGeom prst="rect">
            <a:avLst/>
          </a:prstGeom>
          <a:solidFill>
            <a:schemeClr val="accent1"/>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
        <p:nvSpPr>
          <p:cNvPr id="27" name="Rectangle 25"/>
          <p:cNvSpPr>
            <a:spLocks noChangeArrowheads="1"/>
          </p:cNvSpPr>
          <p:nvPr/>
        </p:nvSpPr>
        <p:spPr bwMode="auto">
          <a:xfrm>
            <a:off x="8407400" y="5791200"/>
            <a:ext cx="368300" cy="596900"/>
          </a:xfrm>
          <a:prstGeom prst="rect">
            <a:avLst/>
          </a:prstGeom>
          <a:solidFill>
            <a:schemeClr val="accent1"/>
          </a:solidFill>
          <a:ln w="12700">
            <a:solidFill>
              <a:schemeClr val="tx1"/>
            </a:solidFill>
            <a:miter lim="800000"/>
          </a:ln>
        </p:spPr>
        <p:txBody>
          <a:bodyPr wrap="none" anchor="ctr"/>
          <a:lstStyle>
            <a:lvl1pPr>
              <a:spcBef>
                <a:spcPct val="50000"/>
              </a:spcBef>
              <a:buClr>
                <a:schemeClr val="bg2"/>
              </a:buClr>
              <a:buSzPct val="75000"/>
              <a:buFont typeface="Wingdings" panose="05000000000000000000"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b="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460">
                                            <p:txEl>
                                              <p:pRg st="0" end="0"/>
                                            </p:txEl>
                                          </p:spTgt>
                                        </p:tgtEl>
                                        <p:attrNameLst>
                                          <p:attrName>style.visibility</p:attrName>
                                        </p:attrNameLst>
                                      </p:cBhvr>
                                      <p:to>
                                        <p:strVal val="visible"/>
                                      </p:to>
                                    </p:set>
                                    <p:animEffect transition="in" filter="wipe(down)">
                                      <p:cBhvr>
                                        <p:cTn id="17" dur="500"/>
                                        <p:tgtEl>
                                          <p:spTgt spid="1946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460">
                                            <p:txEl>
                                              <p:pRg st="1" end="1"/>
                                            </p:txEl>
                                          </p:spTgt>
                                        </p:tgtEl>
                                        <p:attrNameLst>
                                          <p:attrName>style.visibility</p:attrName>
                                        </p:attrNameLst>
                                      </p:cBhvr>
                                      <p:to>
                                        <p:strVal val="visible"/>
                                      </p:to>
                                    </p:set>
                                    <p:animEffect transition="in" filter="wipe(down)">
                                      <p:cBhvr>
                                        <p:cTn id="22" dur="500"/>
                                        <p:tgtEl>
                                          <p:spTgt spid="194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460">
                                            <p:txEl>
                                              <p:pRg st="2" end="2"/>
                                            </p:txEl>
                                          </p:spTgt>
                                        </p:tgtEl>
                                        <p:attrNameLst>
                                          <p:attrName>style.visibility</p:attrName>
                                        </p:attrNameLst>
                                      </p:cBhvr>
                                      <p:to>
                                        <p:strVal val="visible"/>
                                      </p:to>
                                    </p:set>
                                    <p:animEffect transition="in" filter="wipe(down)">
                                      <p:cBhvr>
                                        <p:cTn id="27" dur="500"/>
                                        <p:tgtEl>
                                          <p:spTgt spid="1946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460">
                                            <p:txEl>
                                              <p:pRg st="3" end="3"/>
                                            </p:txEl>
                                          </p:spTgt>
                                        </p:tgtEl>
                                        <p:attrNameLst>
                                          <p:attrName>style.visibility</p:attrName>
                                        </p:attrNameLst>
                                      </p:cBhvr>
                                      <p:to>
                                        <p:strVal val="visible"/>
                                      </p:to>
                                    </p:set>
                                    <p:animEffect transition="in" filter="wipe(down)">
                                      <p:cBhvr>
                                        <p:cTn id="32" dur="500"/>
                                        <p:tgtEl>
                                          <p:spTgt spid="1946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9460">
                                            <p:txEl>
                                              <p:pRg st="4" end="4"/>
                                            </p:txEl>
                                          </p:spTgt>
                                        </p:tgtEl>
                                        <p:attrNameLst>
                                          <p:attrName>style.visibility</p:attrName>
                                        </p:attrNameLst>
                                      </p:cBhvr>
                                      <p:to>
                                        <p:strVal val="visible"/>
                                      </p:to>
                                    </p:set>
                                    <p:animEffect transition="in" filter="wipe(down)">
                                      <p:cBhvr>
                                        <p:cTn id="37" dur="500"/>
                                        <p:tgtEl>
                                          <p:spTgt spid="194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P spid="2" grpId="0"/>
      <p:bldP spid="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8" name="任意多边形: 形状 6"/>
              <p:cNvSpPr/>
              <p:nvPr/>
            </p:nvSpPr>
            <p:spPr>
              <a:xfrm>
                <a:off x="4563718" y="1150092"/>
                <a:ext cx="7526682" cy="570790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en-US" altLang="zh-CN" sz="2000" dirty="0">
                    <a:latin typeface="微软雅黑" panose="020B0503020204020204" pitchFamily="34" charset="-122"/>
                    <a:ea typeface="微软雅黑" panose="020B0503020204020204" pitchFamily="34" charset="-122"/>
                  </a:rPr>
                  <a:t>d</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算法：</a:t>
                </a:r>
                <a:r>
                  <a:rPr lang="en-US" altLang="zh-CN" sz="2000" dirty="0" err="1">
                    <a:latin typeface="微软雅黑" panose="020B0503020204020204" pitchFamily="34" charset="-122"/>
                    <a:ea typeface="微软雅黑" panose="020B0503020204020204" pitchFamily="34" charset="-122"/>
                  </a:rPr>
                  <a:t>BinarySearch</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left,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right,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key)</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输入：顺序表</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，数据按升序排列，整数</a:t>
                </a:r>
                <a:r>
                  <a:rPr lang="en-US" altLang="zh-CN" sz="2000" dirty="0">
                    <a:latin typeface="微软雅黑" panose="020B0503020204020204" pitchFamily="34" charset="-122"/>
                    <a:ea typeface="微软雅黑" panose="020B0503020204020204" pitchFamily="34" charset="-122"/>
                  </a:rPr>
                  <a:t>left,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right</a:t>
                </a:r>
                <a:r>
                  <a:rPr lang="zh-CN" altLang="en-US" sz="2000" dirty="0">
                    <a:latin typeface="微软雅黑" panose="020B0503020204020204" pitchFamily="34" charset="-122"/>
                    <a:ea typeface="微软雅黑" panose="020B0503020204020204" pitchFamily="34" charset="-122"/>
                  </a:rPr>
                  <a:t>，数据</a:t>
                </a:r>
                <a:r>
                  <a:rPr lang="en-US" altLang="zh-CN" sz="2000" dirty="0">
                    <a:latin typeface="微软雅黑" panose="020B0503020204020204" pitchFamily="34" charset="-122"/>
                    <a:ea typeface="微软雅黑" panose="020B0503020204020204" pitchFamily="34" charset="-122"/>
                  </a:rPr>
                  <a:t>key</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输出：如果</a:t>
                </a:r>
                <a:r>
                  <a:rPr lang="en-US" altLang="zh-CN" sz="2000" dirty="0">
                    <a:latin typeface="微软雅黑" panose="020B0503020204020204" pitchFamily="34" charset="-122"/>
                    <a:ea typeface="微软雅黑" panose="020B0503020204020204" pitchFamily="34" charset="-122"/>
                  </a:rPr>
                  <a:t>key</a:t>
                </a:r>
                <a:r>
                  <a:rPr lang="zh-CN" altLang="en-US" sz="2000" dirty="0">
                    <a:latin typeface="微软雅黑" panose="020B0503020204020204" pitchFamily="34" charset="-122"/>
                    <a:ea typeface="微软雅黑" panose="020B0503020204020204" pitchFamily="34" charset="-122"/>
                  </a:rPr>
                  <a:t>在子表</a:t>
                </a:r>
                <a:r>
                  <a:rPr lang="en-US" altLang="zh-CN" sz="2000" dirty="0">
                    <a:latin typeface="微软雅黑" panose="020B0503020204020204" pitchFamily="34" charset="-122"/>
                    <a:ea typeface="微软雅黑" panose="020B0503020204020204" pitchFamily="34" charset="-122"/>
                  </a:rPr>
                  <a:t>A[left…right]</a:t>
                </a:r>
                <a:r>
                  <a:rPr lang="zh-CN" altLang="en-US" sz="2000" dirty="0">
                    <a:latin typeface="微软雅黑" panose="020B0503020204020204" pitchFamily="34" charset="-122"/>
                    <a:ea typeface="微软雅黑" panose="020B0503020204020204" pitchFamily="34" charset="-122"/>
                  </a:rPr>
                  <a:t>中，返回位置；否则返回</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left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分别指向查找区域左右两端</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right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查找区间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while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m:t>
                    </m:r>
                  </m:oMath>
                </a14:m>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中间位置</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查找前半区间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mid-1]</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&gt;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1</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查找后半区间 </a:t>
                </a:r>
                <a:r>
                  <a:rPr lang="en-US" altLang="zh-CN" sz="2000" dirty="0">
                    <a:solidFill>
                      <a:schemeClr val="bg1"/>
                    </a:solidFill>
                    <a:latin typeface="微软雅黑" panose="020B0503020204020204" pitchFamily="34" charset="-122"/>
                    <a:ea typeface="微软雅黑" panose="020B0503020204020204" pitchFamily="34" charset="-122"/>
                  </a:rPr>
                  <a:t>[mid+1,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28" name="任意多边形: 形状 6"/>
              <p:cNvSpPr>
                <a:spLocks noRot="1" noChangeAspect="1" noMove="1" noResize="1" noEditPoints="1" noAdjustHandles="1" noChangeArrowheads="1" noChangeShapeType="1" noTextEdit="1"/>
              </p:cNvSpPr>
              <p:nvPr/>
            </p:nvSpPr>
            <p:spPr>
              <a:xfrm>
                <a:off x="4563718" y="1150092"/>
                <a:ext cx="7526682" cy="570790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92" t="-6632" r="-84" b="-588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11.1.2</a:t>
            </a:r>
            <a:r>
              <a:rPr lang="zh-CN" altLang="en-US" dirty="0"/>
              <a:t> 二分查找的基本实现</a:t>
            </a:r>
            <a:endParaRPr lang="zh-CN" altLang="en-US" dirty="0"/>
          </a:p>
        </p:txBody>
      </p:sp>
      <p:sp>
        <p:nvSpPr>
          <p:cNvPr id="4" name="副标题 3"/>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19460" name="Rectangle 3"/>
          <p:cNvSpPr>
            <a:spLocks noGrp="1" noChangeArrowheads="1"/>
          </p:cNvSpPr>
          <p:nvPr>
            <p:ph idx="11"/>
          </p:nvPr>
        </p:nvSpPr>
        <p:spPr>
          <a:xfrm>
            <a:off x="251780" y="1699146"/>
            <a:ext cx="3962412" cy="4958488"/>
          </a:xfrm>
        </p:spPr>
        <p:txBody>
          <a:bodyPr>
            <a:normAutofit fontScale="85000" lnSpcReduction="20000"/>
          </a:bodyPr>
          <a:lstStyle/>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将待查关键字与有序表</a:t>
            </a:r>
            <a:r>
              <a:rPr lang="zh-CN" altLang="en-US" sz="2400" b="0" dirty="0">
                <a:solidFill>
                  <a:srgbClr val="FF0000"/>
                </a:solidFill>
                <a:effectLst/>
                <a:latin typeface="微软雅黑" panose="020B0503020204020204" pitchFamily="34" charset="-122"/>
                <a:ea typeface="微软雅黑" panose="020B0503020204020204" pitchFamily="34" charset="-122"/>
              </a:rPr>
              <a:t>中间位置的记录</a:t>
            </a:r>
            <a:r>
              <a:rPr lang="zh-CN" altLang="en-US" sz="2400" b="0" dirty="0">
                <a:effectLst/>
                <a:latin typeface="微软雅黑" panose="020B0503020204020204" pitchFamily="34" charset="-122"/>
                <a:ea typeface="微软雅黑" panose="020B0503020204020204" pitchFamily="34" charset="-122"/>
              </a:rPr>
              <a:t>进行比较，</a:t>
            </a:r>
            <a:endParaRPr lang="en-US" altLang="zh-CN" sz="2400" b="0" dirty="0">
              <a:effectLst/>
              <a:latin typeface="微软雅黑" panose="020B0503020204020204" pitchFamily="34" charset="-122"/>
              <a:ea typeface="微软雅黑" panose="020B0503020204020204" pitchFamily="34" charset="-122"/>
            </a:endParaRPr>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若相等，</a:t>
            </a:r>
            <a:r>
              <a:rPr lang="zh-CN" altLang="en-US" sz="2400" b="0" dirty="0">
                <a:solidFill>
                  <a:srgbClr val="FF0000"/>
                </a:solidFill>
                <a:effectLst/>
                <a:latin typeface="微软雅黑" panose="020B0503020204020204" pitchFamily="34" charset="-122"/>
                <a:ea typeface="微软雅黑" panose="020B0503020204020204" pitchFamily="34" charset="-122"/>
              </a:rPr>
              <a:t>查找成功</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若小于，则只可能在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有序表的前半部分</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若大于则只可能在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有序表的后半部分</a:t>
            </a:r>
            <a:endParaRPr lang="en-US" altLang="zh-CN" sz="2400" dirty="0"/>
          </a:p>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因此，经过一次比较，就将查找范围</a:t>
            </a:r>
            <a:r>
              <a:rPr lang="zh-CN" altLang="en-US" sz="2400" b="0" dirty="0">
                <a:solidFill>
                  <a:srgbClr val="19A382"/>
                </a:solidFill>
                <a:effectLst/>
                <a:latin typeface="微软雅黑" panose="020B0503020204020204" pitchFamily="34" charset="-122"/>
                <a:ea typeface="微软雅黑" panose="020B0503020204020204" pitchFamily="34" charset="-122"/>
              </a:rPr>
              <a:t>缩小一半</a:t>
            </a:r>
            <a:r>
              <a:rPr lang="zh-CN" altLang="en-US" sz="2400" b="0" dirty="0">
                <a:effectLst/>
                <a:latin typeface="微软雅黑" panose="020B0503020204020204" pitchFamily="34" charset="-122"/>
                <a:ea typeface="微软雅黑" panose="020B0503020204020204" pitchFamily="34" charset="-122"/>
              </a:rPr>
              <a:t>，这样一直进行下去直到找到所需记录或记录不在查找表中。</a:t>
            </a:r>
            <a:endParaRPr lang="zh-CN" altLang="en-US" sz="2400" b="0" dirty="0">
              <a:effectLst/>
              <a:latin typeface="微软雅黑" panose="020B0503020204020204" pitchFamily="34" charset="-122"/>
              <a:ea typeface="微软雅黑" panose="020B0503020204020204" pitchFamily="34" charset="-122"/>
            </a:endParaRPr>
          </a:p>
        </p:txBody>
      </p:sp>
      <p:sp>
        <p:nvSpPr>
          <p:cNvPr id="2" name="矩形 1"/>
          <p:cNvSpPr/>
          <p:nvPr/>
        </p:nvSpPr>
        <p:spPr>
          <a:xfrm>
            <a:off x="1096618" y="1083906"/>
            <a:ext cx="235833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 </a:t>
            </a:r>
            <a:r>
              <a:rPr kumimoji="0" lang="zh-CN" altLang="pt-BR"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查找过程：</a:t>
            </a:r>
            <a:endPar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endParaRPr>
          </a:p>
        </p:txBody>
      </p:sp>
      <p:cxnSp>
        <p:nvCxnSpPr>
          <p:cNvPr id="30" name="直线箭头连接符 29"/>
          <p:cNvCxnSpPr/>
          <p:nvPr/>
        </p:nvCxnSpPr>
        <p:spPr>
          <a:xfrm>
            <a:off x="2809461" y="2955235"/>
            <a:ext cx="3127513" cy="117747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1" name="直线箭头连接符 30"/>
          <p:cNvCxnSpPr/>
          <p:nvPr/>
        </p:nvCxnSpPr>
        <p:spPr>
          <a:xfrm>
            <a:off x="2275787" y="3570475"/>
            <a:ext cx="3661187" cy="116055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4" name="直线箭头连接符 33"/>
          <p:cNvCxnSpPr/>
          <p:nvPr/>
        </p:nvCxnSpPr>
        <p:spPr>
          <a:xfrm>
            <a:off x="2275786" y="4598442"/>
            <a:ext cx="3555171" cy="71485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8163613" y="6062219"/>
            <a:ext cx="3355406" cy="461665"/>
          </a:xfrm>
          <a:prstGeom prst="rect">
            <a:avLst/>
          </a:prstGeom>
          <a:noFill/>
        </p:spPr>
        <p:txBody>
          <a:bodyPr wrap="none" rtlCol="0">
            <a:spAutoFit/>
          </a:bodyPr>
          <a:lstStyle/>
          <a:p>
            <a:r>
              <a:rPr kumimoji="1" lang="zh-CN" altLang="en-US" sz="2400" dirty="0">
                <a:solidFill>
                  <a:srgbClr val="FFFF00"/>
                </a:solidFill>
                <a:latin typeface="微软雅黑" panose="020B0503020204020204" pitchFamily="34" charset="-122"/>
                <a:ea typeface="微软雅黑" panose="020B0503020204020204" pitchFamily="34" charset="-122"/>
              </a:rPr>
              <a:t>时间复杂度：</a:t>
            </a:r>
            <a:r>
              <a:rPr kumimoji="1" lang="en-US" altLang="zh-CN" sz="2400" dirty="0">
                <a:solidFill>
                  <a:srgbClr val="FFFF00"/>
                </a:solidFill>
                <a:latin typeface="微软雅黑" panose="020B0503020204020204" pitchFamily="34" charset="-122"/>
                <a:ea typeface="微软雅黑" panose="020B0503020204020204" pitchFamily="34" charset="-122"/>
              </a:rPr>
              <a:t>O(log(n))</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5218" name="Object 2"/>
          <p:cNvGraphicFramePr>
            <a:graphicFrameLocks noChangeAspect="1"/>
          </p:cNvGraphicFramePr>
          <p:nvPr/>
        </p:nvGraphicFramePr>
        <p:xfrm>
          <a:off x="1772686" y="2631685"/>
          <a:ext cx="8404225" cy="1727200"/>
        </p:xfrm>
        <a:graphic>
          <a:graphicData uri="http://schemas.openxmlformats.org/presentationml/2006/ole">
            <mc:AlternateContent xmlns:mc="http://schemas.openxmlformats.org/markup-compatibility/2006">
              <mc:Choice xmlns:v="urn:schemas-microsoft-com:vml" Requires="v">
                <p:oleObj spid="_x0000_s2" name="文档" r:id="rId1" imgW="8421370" imgH="1728470" progId="Word.Document.8">
                  <p:embed/>
                </p:oleObj>
              </mc:Choice>
              <mc:Fallback>
                <p:oleObj name="文档" r:id="rId1" imgW="8421370" imgH="1728470" progId="Word.Document.8">
                  <p:embed/>
                  <p:pic>
                    <p:nvPicPr>
                      <p:cNvPr id="0" name="Object 2"/>
                      <p:cNvPicPr>
                        <a:picLocks noChangeAspect="1" noChangeArrowheads="1"/>
                      </p:cNvPicPr>
                      <p:nvPr/>
                    </p:nvPicPr>
                    <p:blipFill>
                      <a:blip r:embed="rId2"/>
                      <a:srcRect/>
                      <a:stretch>
                        <a:fillRect/>
                      </a:stretch>
                    </p:blipFill>
                    <p:spPr bwMode="auto">
                      <a:xfrm>
                        <a:off x="1772686" y="2631685"/>
                        <a:ext cx="8404225"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Text Box 3"/>
          <p:cNvSpPr txBox="1">
            <a:spLocks noChangeArrowheads="1"/>
          </p:cNvSpPr>
          <p:nvPr/>
        </p:nvSpPr>
        <p:spPr bwMode="auto">
          <a:xfrm>
            <a:off x="1213678" y="250181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dirty="0">
                <a:solidFill>
                  <a:srgbClr val="010000"/>
                </a:solidFill>
                <a:latin typeface="微软雅黑" panose="020B0503020204020204" pitchFamily="34" charset="-122"/>
                <a:ea typeface="微软雅黑" panose="020B0503020204020204" pitchFamily="34" charset="-122"/>
              </a:rPr>
              <a:t>A</a:t>
            </a:r>
            <a:endPar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65222" name="Text Box 6"/>
          <p:cNvSpPr txBox="1">
            <a:spLocks noChangeArrowheads="1"/>
          </p:cNvSpPr>
          <p:nvPr/>
        </p:nvSpPr>
        <p:spPr bwMode="auto">
          <a:xfrm>
            <a:off x="991571" y="787636"/>
            <a:ext cx="5806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key=</a:t>
            </a:r>
            <a:r>
              <a:rPr kumimoji="1" lang="en-US" altLang="zh-CN" sz="3000" dirty="0">
                <a:solidFill>
                  <a:srgbClr val="0070C0"/>
                </a:solidFill>
                <a:latin typeface="微软雅黑" panose="020B0503020204020204" pitchFamily="34" charset="-122"/>
                <a:ea typeface="微软雅黑" panose="020B0503020204020204" pitchFamily="34" charset="-122"/>
              </a:rPr>
              <a:t>75</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的查找过程如下：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上箭头 4"/>
          <p:cNvSpPr/>
          <p:nvPr/>
        </p:nvSpPr>
        <p:spPr>
          <a:xfrm rot="10800000">
            <a:off x="2639528"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8901180"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469094" y="1529331"/>
            <a:ext cx="603563" cy="461665"/>
          </a:xfrm>
          <a:prstGeom prst="rect">
            <a:avLst/>
          </a:prstGeom>
          <a:noFill/>
        </p:spPr>
        <p:txBody>
          <a:bodyPr wrap="none" rtlCol="0">
            <a:spAutoFit/>
          </a:bodyPr>
          <a:lstStyle/>
          <a:p>
            <a:r>
              <a:rPr kumimoji="1" lang="en-US" altLang="zh-CN" sz="2400" dirty="0"/>
              <a:t>left</a:t>
            </a:r>
            <a:endParaRPr kumimoji="1" lang="zh-CN" altLang="en-US" sz="2400" dirty="0"/>
          </a:p>
        </p:txBody>
      </p:sp>
      <p:sp>
        <p:nvSpPr>
          <p:cNvPr id="8" name="文本框 7"/>
          <p:cNvSpPr txBox="1"/>
          <p:nvPr/>
        </p:nvSpPr>
        <p:spPr>
          <a:xfrm>
            <a:off x="8608766" y="1448782"/>
            <a:ext cx="768480" cy="461665"/>
          </a:xfrm>
          <a:prstGeom prst="rect">
            <a:avLst/>
          </a:prstGeom>
          <a:noFill/>
        </p:spPr>
        <p:txBody>
          <a:bodyPr wrap="none" rtlCol="0">
            <a:spAutoFit/>
          </a:bodyPr>
          <a:lstStyle/>
          <a:p>
            <a:r>
              <a:rPr kumimoji="1" lang="en-US" altLang="zh-CN" sz="2400" dirty="0"/>
              <a:t>right</a:t>
            </a:r>
            <a:endParaRPr kumimoji="1" lang="zh-CN" altLang="en-US" sz="2400" dirty="0"/>
          </a:p>
        </p:txBody>
      </p:sp>
      <p:grpSp>
        <p:nvGrpSpPr>
          <p:cNvPr id="16" name="组合 15"/>
          <p:cNvGrpSpPr/>
          <p:nvPr/>
        </p:nvGrpSpPr>
        <p:grpSpPr>
          <a:xfrm>
            <a:off x="2380909" y="3617843"/>
            <a:ext cx="635495" cy="991753"/>
            <a:chOff x="2380909" y="3617843"/>
            <a:chExt cx="635495" cy="991753"/>
          </a:xfrm>
        </p:grpSpPr>
        <p:cxnSp>
          <p:nvCxnSpPr>
            <p:cNvPr id="9" name="直线箭头连接符 8"/>
            <p:cNvCxnSpPr/>
            <p:nvPr/>
          </p:nvCxnSpPr>
          <p:spPr>
            <a:xfrm flipV="1">
              <a:off x="2712775" y="3617843"/>
              <a:ext cx="0" cy="5433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80909" y="4147931"/>
              <a:ext cx="635495" cy="461665"/>
            </a:xfrm>
            <a:prstGeom prst="rect">
              <a:avLst/>
            </a:prstGeom>
            <a:noFill/>
          </p:spPr>
          <p:txBody>
            <a:bodyPr wrap="none" rtlCol="0">
              <a:spAutoFit/>
            </a:bodyPr>
            <a:lstStyle/>
            <a:p>
              <a:r>
                <a:rPr kumimoji="1" lang="en-US" altLang="zh-CN" sz="2400" dirty="0">
                  <a:solidFill>
                    <a:srgbClr val="0070C0"/>
                  </a:solidFill>
                </a:rPr>
                <a:t>low</a:t>
              </a:r>
              <a:endParaRPr kumimoji="1" lang="zh-CN" altLang="en-US" sz="2400" dirty="0">
                <a:solidFill>
                  <a:srgbClr val="0070C0"/>
                </a:solidFill>
              </a:endParaRPr>
            </a:p>
          </p:txBody>
        </p:sp>
      </p:grpSp>
      <p:grpSp>
        <p:nvGrpSpPr>
          <p:cNvPr id="17" name="组合 16"/>
          <p:cNvGrpSpPr/>
          <p:nvPr/>
        </p:nvGrpSpPr>
        <p:grpSpPr>
          <a:xfrm>
            <a:off x="8741751" y="3658013"/>
            <a:ext cx="723275" cy="991753"/>
            <a:chOff x="8741751" y="3658013"/>
            <a:chExt cx="723275" cy="991753"/>
          </a:xfrm>
        </p:grpSpPr>
        <p:cxnSp>
          <p:nvCxnSpPr>
            <p:cNvPr id="11" name="直线箭头连接符 10"/>
            <p:cNvCxnSpPr/>
            <p:nvPr/>
          </p:nvCxnSpPr>
          <p:spPr>
            <a:xfrm flipV="1">
              <a:off x="9073617" y="3658013"/>
              <a:ext cx="0" cy="543340"/>
            </a:xfrm>
            <a:prstGeom prst="straightConnector1">
              <a:avLst/>
            </a:prstGeom>
            <a:ln w="57150">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41751" y="4188101"/>
              <a:ext cx="723275" cy="461665"/>
            </a:xfrm>
            <a:prstGeom prst="rect">
              <a:avLst/>
            </a:prstGeom>
            <a:noFill/>
          </p:spPr>
          <p:txBody>
            <a:bodyPr wrap="none" rtlCol="0">
              <a:spAutoFit/>
            </a:bodyPr>
            <a:lstStyle/>
            <a:p>
              <a:r>
                <a:rPr kumimoji="1" lang="en-US" altLang="zh-CN" sz="2400" dirty="0">
                  <a:solidFill>
                    <a:srgbClr val="00B050"/>
                  </a:solidFill>
                </a:rPr>
                <a:t>high</a:t>
              </a:r>
              <a:endParaRPr kumimoji="1" lang="zh-CN" altLang="en-US" sz="2400" dirty="0">
                <a:solidFill>
                  <a:srgbClr val="00B050"/>
                </a:solidFill>
              </a:endParaRPr>
            </a:p>
          </p:txBody>
        </p:sp>
      </p:grpSp>
      <p:grpSp>
        <p:nvGrpSpPr>
          <p:cNvPr id="15" name="组合 14"/>
          <p:cNvGrpSpPr/>
          <p:nvPr/>
        </p:nvGrpSpPr>
        <p:grpSpPr>
          <a:xfrm>
            <a:off x="5487008" y="3658013"/>
            <a:ext cx="662361" cy="991753"/>
            <a:chOff x="5487008" y="3658013"/>
            <a:chExt cx="662361" cy="991753"/>
          </a:xfrm>
        </p:grpSpPr>
        <p:cxnSp>
          <p:nvCxnSpPr>
            <p:cNvPr id="13" name="直线箭头连接符 12"/>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18" name="组合 17"/>
          <p:cNvGrpSpPr/>
          <p:nvPr/>
        </p:nvGrpSpPr>
        <p:grpSpPr>
          <a:xfrm>
            <a:off x="7396856" y="3638343"/>
            <a:ext cx="662361" cy="991753"/>
            <a:chOff x="5487008" y="3658013"/>
            <a:chExt cx="662361" cy="991753"/>
          </a:xfrm>
        </p:grpSpPr>
        <p:cxnSp>
          <p:nvCxnSpPr>
            <p:cNvPr id="19" name="直线箭头连接符 18"/>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21" name="组合 20"/>
          <p:cNvGrpSpPr/>
          <p:nvPr/>
        </p:nvGrpSpPr>
        <p:grpSpPr>
          <a:xfrm>
            <a:off x="6110751" y="3863008"/>
            <a:ext cx="662361" cy="991753"/>
            <a:chOff x="5487008" y="3658013"/>
            <a:chExt cx="662361" cy="991753"/>
          </a:xfrm>
        </p:grpSpPr>
        <p:cxnSp>
          <p:nvCxnSpPr>
            <p:cNvPr id="22" name="直线箭头连接符 21"/>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8" name="文本框 27"/>
          <p:cNvSpPr txBox="1"/>
          <p:nvPr/>
        </p:nvSpPr>
        <p:spPr>
          <a:xfrm flipH="1">
            <a:off x="9465026" y="3230560"/>
            <a:ext cx="621619"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6797874" y="4272586"/>
            <a:ext cx="662361" cy="991753"/>
            <a:chOff x="5487008" y="3658013"/>
            <a:chExt cx="662361" cy="991753"/>
          </a:xfrm>
        </p:grpSpPr>
        <p:cxnSp>
          <p:nvCxnSpPr>
            <p:cNvPr id="25" name="直线箭头连接符 23"/>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7" name="文本框 26"/>
          <p:cNvSpPr txBox="1"/>
          <p:nvPr/>
        </p:nvSpPr>
        <p:spPr>
          <a:xfrm>
            <a:off x="6441931" y="5446518"/>
            <a:ext cx="1369029" cy="523220"/>
          </a:xfrm>
          <a:prstGeom prst="rect">
            <a:avLst/>
          </a:prstGeom>
          <a:noFill/>
        </p:spPr>
        <p:txBody>
          <a:bodyPr wrap="none" rtlCol="0">
            <a:spAutoFit/>
          </a:bodyPr>
          <a:lstStyle/>
          <a:p>
            <a:r>
              <a:rPr kumimoji="1" lang="en-US" altLang="zh-CN" sz="2800" dirty="0"/>
              <a:t>return</a:t>
            </a:r>
            <a:r>
              <a:rPr kumimoji="1" lang="zh-CN" altLang="en-US" sz="2800" dirty="0"/>
              <a:t> </a:t>
            </a:r>
            <a:r>
              <a:rPr kumimoji="1" lang="en-US" altLang="zh-CN" sz="2800" dirty="0"/>
              <a:t>8</a:t>
            </a:r>
            <a:endParaRPr kumimoji="1"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4.16667E-6 1.48148E-6 L 0.30912 -0.00208 " pathEditMode="relative" rAng="0" ptsTypes="AA">
                                      <p:cBhvr>
                                        <p:cTn id="16" dur="2000" fill="hold"/>
                                        <p:tgtEl>
                                          <p:spTgt spid="16"/>
                                        </p:tgtEl>
                                        <p:attrNameLst>
                                          <p:attrName>ppt_x</p:attrName>
                                          <p:attrName>ppt_y</p:attrName>
                                        </p:attrNameLst>
                                      </p:cBhvr>
                                      <p:rCtr x="15456" y="-116"/>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1237 -0.0007 L -0.16888 0.00231 " pathEditMode="relative" rAng="0" ptsTypes="AA">
                                      <p:cBhvr>
                                        <p:cTn id="28" dur="2000" fill="hold"/>
                                        <p:tgtEl>
                                          <p:spTgt spid="17"/>
                                        </p:tgtEl>
                                        <p:attrNameLst>
                                          <p:attrName>ppt_x</p:attrName>
                                          <p:attrName>ppt_y</p:attrName>
                                        </p:attrNameLst>
                                      </p:cBhvr>
                                      <p:rCtr x="-7826" y="139"/>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30912 -0.00208 L 0.35821 -0.00208 " pathEditMode="relative" rAng="0" ptsTypes="AA">
                                      <p:cBhvr>
                                        <p:cTn id="40" dur="2000" fill="hold"/>
                                        <p:tgtEl>
                                          <p:spTgt spid="16"/>
                                        </p:tgtEl>
                                        <p:attrNameLst>
                                          <p:attrName>ppt_x</p:attrName>
                                          <p:attrName>ppt_y</p:attrName>
                                        </p:attrNameLst>
                                      </p:cBhvr>
                                      <p:rCtr x="2552" y="-370"/>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a:t>
            </a:r>
            <a:r>
              <a:rPr lang="zh-CN" altLang="en-US" dirty="0"/>
              <a:t>静态查找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9699" name="Text Box 2"/>
          <p:cNvSpPr txBox="1">
            <a:spLocks noChangeArrowheads="1"/>
          </p:cNvSpPr>
          <p:nvPr/>
        </p:nvSpPr>
        <p:spPr bwMode="auto">
          <a:xfrm>
            <a:off x="1343472" y="1299341"/>
            <a:ext cx="6788150"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defPPr>
              <a:defRPr lang="zh-CN"/>
            </a:defPPr>
            <a:lvl1pPr algn="ctr" defTabSz="914400" eaLnBrk="1" fontAlgn="auto" latinLnBrk="0" hangingPunct="1">
              <a:lnSpc>
                <a:spcPct val="90000"/>
              </a:lnSpc>
              <a:spcAft>
                <a:spcPts val="0"/>
              </a:spcAft>
              <a:buNone/>
              <a:defRPr sz="3600">
                <a:solidFill>
                  <a:srgbClr val="5B9BD5">
                    <a:lumMod val="75000"/>
                  </a:srgbClr>
                </a:solidFill>
                <a:latin typeface="微软雅黑" panose="020B0503020204020204" pitchFamily="34" charset="-122"/>
                <a:ea typeface="微软雅黑" panose="020B0503020204020204" pitchFamily="34" charset="-122"/>
                <a:cs typeface="+mj-cs"/>
              </a:defRPr>
            </a:lvl1pPr>
          </a:lstStyle>
          <a:p>
            <a:pPr>
              <a:spcBef>
                <a:spcPct val="0"/>
              </a:spcBef>
              <a:defRPr/>
            </a:pPr>
            <a:r>
              <a:rPr lang="zh-CN" altLang="en-US" dirty="0"/>
              <a:t>平均查找长度 </a:t>
            </a:r>
            <a:r>
              <a:rPr lang="en-US" altLang="zh-CN" dirty="0"/>
              <a:t>ASL</a:t>
            </a:r>
            <a:endParaRPr lang="en-US" altLang="zh-CN" dirty="0"/>
          </a:p>
        </p:txBody>
      </p:sp>
      <p:sp>
        <p:nvSpPr>
          <p:cNvPr id="326659" name="Text Box 3"/>
          <p:cNvSpPr txBox="1">
            <a:spLocks noChangeArrowheads="1"/>
          </p:cNvSpPr>
          <p:nvPr/>
        </p:nvSpPr>
        <p:spPr bwMode="auto">
          <a:xfrm>
            <a:off x="2207568" y="2348880"/>
            <a:ext cx="6985000" cy="61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lnSpc>
                <a:spcPct val="135000"/>
              </a:lnSpc>
              <a:spcBef>
                <a:spcPct val="0"/>
              </a:spcBef>
              <a:spcAft>
                <a:spcPct val="0"/>
              </a:spcAft>
              <a:buClrTx/>
              <a:buFontTx/>
              <a:buNone/>
              <a:defRPr/>
            </a:pPr>
            <a:r>
              <a:rPr kumimoji="1" lang="zh-CN" altLang="en-US" b="0" dirty="0">
                <a:solidFill>
                  <a:srgbClr val="0070C0"/>
                </a:solidFill>
                <a:latin typeface="微软雅黑" panose="020B0503020204020204" pitchFamily="34" charset="-122"/>
                <a:ea typeface="微软雅黑" panose="020B0503020204020204" pitchFamily="34" charset="-122"/>
              </a:rPr>
              <a:t>      </a:t>
            </a:r>
            <a:endParaRPr kumimoji="1" lang="en-US" altLang="zh-CN" b="0" i="1" baseline="-25000" dirty="0">
              <a:solidFill>
                <a:srgbClr val="0070C0"/>
              </a:solidFill>
              <a:latin typeface="微软雅黑" panose="020B0503020204020204" pitchFamily="34" charset="-122"/>
              <a:ea typeface="微软雅黑" panose="020B0503020204020204" pitchFamily="34" charset="-122"/>
            </a:endParaRPr>
          </a:p>
        </p:txBody>
      </p:sp>
      <p:sp>
        <p:nvSpPr>
          <p:cNvPr id="326660" name="Text Box 4"/>
          <p:cNvSpPr txBox="1">
            <a:spLocks noChangeArrowheads="1"/>
          </p:cNvSpPr>
          <p:nvPr/>
        </p:nvSpPr>
        <p:spPr bwMode="auto">
          <a:xfrm>
            <a:off x="2768219" y="3717032"/>
            <a:ext cx="679488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50000"/>
              </a:spcBef>
              <a:spcAft>
                <a:spcPct val="0"/>
              </a:spcAft>
              <a:buClrTx/>
              <a:buFontTx/>
              <a:buNone/>
              <a:defRPr/>
            </a:pPr>
            <a:r>
              <a:rPr lang="en-US" altLang="zh-CN" b="0" i="1" dirty="0">
                <a:solidFill>
                  <a:srgbClr val="010000"/>
                </a:solidFill>
                <a:latin typeface="微软雅黑" panose="020B0503020204020204" pitchFamily="34" charset="-122"/>
                <a:ea typeface="微软雅黑" panose="020B0503020204020204" pitchFamily="34" charset="-122"/>
              </a:rPr>
              <a:t>P</a:t>
            </a:r>
            <a:r>
              <a:rPr lang="en-US" altLang="zh-CN" b="0" i="1" baseline="-25000" dirty="0">
                <a:solidFill>
                  <a:srgbClr val="010000"/>
                </a:solidFill>
                <a:latin typeface="微软雅黑" panose="020B0503020204020204" pitchFamily="34" charset="-122"/>
                <a:ea typeface="微软雅黑" panose="020B0503020204020204" pitchFamily="34" charset="-122"/>
              </a:rPr>
              <a:t>i</a:t>
            </a:r>
            <a:r>
              <a:rPr lang="zh-CN" altLang="en-US" b="0" i="1" baseline="-25000" dirty="0">
                <a:solidFill>
                  <a:srgbClr val="010000"/>
                </a:solidFill>
                <a:latin typeface="微软雅黑" panose="020B0503020204020204" pitchFamily="34" charset="-122"/>
                <a:ea typeface="微软雅黑" panose="020B0503020204020204" pitchFamily="34" charset="-122"/>
              </a:rPr>
              <a:t>   </a:t>
            </a:r>
            <a:r>
              <a:rPr lang="en-US" altLang="zh-CN" b="0" dirty="0">
                <a:solidFill>
                  <a:srgbClr val="010000"/>
                </a:solidFill>
                <a:latin typeface="微软雅黑" panose="020B0503020204020204" pitchFamily="34" charset="-122"/>
                <a:ea typeface="微软雅黑" panose="020B0503020204020204" pitchFamily="34" charset="-122"/>
              </a:rPr>
              <a:t>——</a:t>
            </a:r>
            <a:r>
              <a:rPr lang="zh-CN" altLang="en-US" b="0" dirty="0">
                <a:solidFill>
                  <a:srgbClr val="010000"/>
                </a:solidFill>
                <a:latin typeface="微软雅黑" panose="020B0503020204020204" pitchFamily="34" charset="-122"/>
                <a:ea typeface="微软雅黑" panose="020B0503020204020204" pitchFamily="34" charset="-122"/>
              </a:rPr>
              <a:t>  查找第</a:t>
            </a:r>
            <a:r>
              <a:rPr lang="en-US" altLang="zh-CN" b="0" i="1" dirty="0" err="1">
                <a:solidFill>
                  <a:srgbClr val="010000"/>
                </a:solidFill>
                <a:latin typeface="微软雅黑" panose="020B0503020204020204" pitchFamily="34" charset="-122"/>
                <a:ea typeface="微软雅黑" panose="020B0503020204020204" pitchFamily="34" charset="-122"/>
              </a:rPr>
              <a:t>i</a:t>
            </a:r>
            <a:r>
              <a:rPr lang="zh-CN" altLang="en-US" b="0" i="1" dirty="0">
                <a:solidFill>
                  <a:srgbClr val="010000"/>
                </a:solidFill>
                <a:latin typeface="微软雅黑" panose="020B0503020204020204" pitchFamily="34" charset="-122"/>
                <a:ea typeface="微软雅黑" panose="020B0503020204020204" pitchFamily="34" charset="-122"/>
              </a:rPr>
              <a:t> </a:t>
            </a:r>
            <a:r>
              <a:rPr lang="zh-CN" altLang="en-US" b="0" dirty="0">
                <a:solidFill>
                  <a:srgbClr val="010000"/>
                </a:solidFill>
                <a:latin typeface="微软雅黑" panose="020B0503020204020204" pitchFamily="34" charset="-122"/>
                <a:ea typeface="微软雅黑" panose="020B0503020204020204" pitchFamily="34" charset="-122"/>
              </a:rPr>
              <a:t>个元素的</a:t>
            </a:r>
            <a:r>
              <a:rPr lang="zh-CN" altLang="en-US" b="0" dirty="0">
                <a:solidFill>
                  <a:srgbClr val="C00000"/>
                </a:solidFill>
                <a:latin typeface="微软雅黑" panose="020B0503020204020204" pitchFamily="34" charset="-122"/>
                <a:ea typeface="微软雅黑" panose="020B0503020204020204" pitchFamily="34" charset="-122"/>
              </a:rPr>
              <a:t>概率</a:t>
            </a:r>
            <a:endParaRPr lang="zh-CN" altLang="en-US" b="0" dirty="0">
              <a:solidFill>
                <a:srgbClr val="C00000"/>
              </a:solidFill>
              <a:latin typeface="微软雅黑" panose="020B0503020204020204" pitchFamily="34" charset="-122"/>
              <a:ea typeface="微软雅黑" panose="020B0503020204020204" pitchFamily="34" charset="-122"/>
            </a:endParaRPr>
          </a:p>
          <a:p>
            <a:pPr defTabSz="914400" eaLnBrk="0" fontAlgn="base" hangingPunct="0">
              <a:spcBef>
                <a:spcPct val="50000"/>
              </a:spcBef>
              <a:spcAft>
                <a:spcPct val="0"/>
              </a:spcAft>
              <a:buClrTx/>
              <a:buFontTx/>
              <a:buNone/>
              <a:defRPr/>
            </a:pPr>
            <a:r>
              <a:rPr lang="en-US" altLang="zh-CN" b="0" i="1" dirty="0">
                <a:solidFill>
                  <a:srgbClr val="010000"/>
                </a:solidFill>
                <a:latin typeface="微软雅黑" panose="020B0503020204020204" pitchFamily="34" charset="-122"/>
                <a:ea typeface="微软雅黑" panose="020B0503020204020204" pitchFamily="34" charset="-122"/>
              </a:rPr>
              <a:t>C</a:t>
            </a:r>
            <a:r>
              <a:rPr lang="en-US" altLang="zh-CN" b="0" i="1" baseline="-25000" dirty="0">
                <a:solidFill>
                  <a:srgbClr val="010000"/>
                </a:solidFill>
                <a:latin typeface="微软雅黑" panose="020B0503020204020204" pitchFamily="34" charset="-122"/>
                <a:ea typeface="微软雅黑" panose="020B0503020204020204" pitchFamily="34" charset="-122"/>
              </a:rPr>
              <a:t>i</a:t>
            </a:r>
            <a:r>
              <a:rPr lang="zh-CN" altLang="en-US" b="0" i="1" baseline="-25000" dirty="0">
                <a:solidFill>
                  <a:srgbClr val="010000"/>
                </a:solidFill>
                <a:latin typeface="微软雅黑" panose="020B0503020204020204" pitchFamily="34" charset="-122"/>
                <a:ea typeface="微软雅黑" panose="020B0503020204020204" pitchFamily="34" charset="-122"/>
              </a:rPr>
              <a:t>   </a:t>
            </a:r>
            <a:r>
              <a:rPr lang="en-US" altLang="zh-CN" b="0" dirty="0">
                <a:solidFill>
                  <a:srgbClr val="010000"/>
                </a:solidFill>
                <a:latin typeface="微软雅黑" panose="020B0503020204020204" pitchFamily="34" charset="-122"/>
                <a:ea typeface="微软雅黑" panose="020B0503020204020204" pitchFamily="34" charset="-122"/>
              </a:rPr>
              <a:t>——</a:t>
            </a:r>
            <a:r>
              <a:rPr lang="zh-CN" altLang="en-US" b="0" dirty="0">
                <a:solidFill>
                  <a:srgbClr val="010000"/>
                </a:solidFill>
                <a:latin typeface="微软雅黑" panose="020B0503020204020204" pitchFamily="34" charset="-122"/>
                <a:ea typeface="微软雅黑" panose="020B0503020204020204" pitchFamily="34" charset="-122"/>
              </a:rPr>
              <a:t>  查找第</a:t>
            </a:r>
            <a:r>
              <a:rPr lang="en-US" altLang="zh-CN" b="0" i="1" dirty="0" err="1">
                <a:solidFill>
                  <a:srgbClr val="010000"/>
                </a:solidFill>
                <a:latin typeface="微软雅黑" panose="020B0503020204020204" pitchFamily="34" charset="-122"/>
                <a:ea typeface="微软雅黑" panose="020B0503020204020204" pitchFamily="34" charset="-122"/>
              </a:rPr>
              <a:t>i</a:t>
            </a:r>
            <a:r>
              <a:rPr lang="zh-CN" altLang="en-US" b="0" i="1" dirty="0">
                <a:solidFill>
                  <a:srgbClr val="010000"/>
                </a:solidFill>
                <a:latin typeface="微软雅黑" panose="020B0503020204020204" pitchFamily="34" charset="-122"/>
                <a:ea typeface="微软雅黑" panose="020B0503020204020204" pitchFamily="34" charset="-122"/>
              </a:rPr>
              <a:t> </a:t>
            </a:r>
            <a:r>
              <a:rPr lang="zh-CN" altLang="en-US" b="0" dirty="0">
                <a:solidFill>
                  <a:srgbClr val="010000"/>
                </a:solidFill>
                <a:latin typeface="微软雅黑" panose="020B0503020204020204" pitchFamily="34" charset="-122"/>
                <a:ea typeface="微软雅黑" panose="020B0503020204020204" pitchFamily="34" charset="-122"/>
              </a:rPr>
              <a:t>个元素需要的</a:t>
            </a:r>
            <a:r>
              <a:rPr lang="zh-CN" altLang="en-US" b="0" dirty="0">
                <a:solidFill>
                  <a:srgbClr val="C00000"/>
                </a:solidFill>
                <a:latin typeface="微软雅黑" panose="020B0503020204020204" pitchFamily="34" charset="-122"/>
                <a:ea typeface="微软雅黑" panose="020B0503020204020204" pitchFamily="34" charset="-122"/>
              </a:rPr>
              <a:t>比较次数</a:t>
            </a:r>
            <a:endParaRPr lang="zh-CN" altLang="en-US" b="0"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88434" y="2564904"/>
            <a:ext cx="5899854" cy="614079"/>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defTabSz="914400" fontAlgn="base">
              <a:lnSpc>
                <a:spcPct val="135000"/>
              </a:lnSpc>
              <a:spcBef>
                <a:spcPct val="0"/>
              </a:spcBef>
              <a:spcAft>
                <a:spcPct val="0"/>
              </a:spcAft>
              <a:defRPr/>
            </a:pPr>
            <a:r>
              <a:rPr kumimoji="1" lang="en-US" altLang="zh-CN" sz="2800">
                <a:solidFill>
                  <a:srgbClr val="010000"/>
                </a:solidFill>
                <a:latin typeface="微软雅黑" panose="020B0503020204020204" pitchFamily="34" charset="-122"/>
                <a:ea typeface="微软雅黑" panose="020B0503020204020204" pitchFamily="34" charset="-122"/>
              </a:rPr>
              <a:t>ASL=</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baseline="-25000">
                <a:solidFill>
                  <a:srgbClr val="010000"/>
                </a:solidFill>
                <a:latin typeface="微软雅黑" panose="020B0503020204020204" pitchFamily="34" charset="-122"/>
                <a:ea typeface="微软雅黑" panose="020B0503020204020204" pitchFamily="34" charset="-122"/>
              </a:rPr>
              <a:t>1</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baseline="-25000">
                <a:solidFill>
                  <a:srgbClr val="010000"/>
                </a:solidFill>
                <a:latin typeface="微软雅黑" panose="020B0503020204020204" pitchFamily="34" charset="-122"/>
                <a:ea typeface="微软雅黑" panose="020B0503020204020204" pitchFamily="34" charset="-122"/>
              </a:rPr>
              <a:t>1</a:t>
            </a:r>
            <a:r>
              <a:rPr kumimoji="1" lang="en-US" altLang="zh-CN" sz="2800">
                <a:solidFill>
                  <a:srgbClr val="010000"/>
                </a:solidFill>
                <a:latin typeface="微软雅黑" panose="020B0503020204020204" pitchFamily="34" charset="-122"/>
                <a:ea typeface="微软雅黑" panose="020B0503020204020204" pitchFamily="34" charset="-122"/>
              </a:rPr>
              <a:t>+</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baseline="-25000">
                <a:solidFill>
                  <a:srgbClr val="010000"/>
                </a:solidFill>
                <a:latin typeface="微软雅黑" panose="020B0503020204020204" pitchFamily="34" charset="-122"/>
                <a:ea typeface="微软雅黑" panose="020B0503020204020204" pitchFamily="34" charset="-122"/>
              </a:rPr>
              <a:t>2</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baseline="-25000">
                <a:solidFill>
                  <a:srgbClr val="010000"/>
                </a:solidFill>
                <a:latin typeface="微软雅黑" panose="020B0503020204020204" pitchFamily="34" charset="-122"/>
                <a:ea typeface="微软雅黑" panose="020B0503020204020204" pitchFamily="34" charset="-122"/>
              </a:rPr>
              <a:t>2</a:t>
            </a:r>
            <a:r>
              <a:rPr kumimoji="1" lang="en-US" altLang="zh-CN" sz="2800">
                <a:solidFill>
                  <a:srgbClr val="010000"/>
                </a:solidFill>
                <a:latin typeface="微软雅黑" panose="020B0503020204020204" pitchFamily="34" charset="-122"/>
                <a:ea typeface="微软雅黑" panose="020B0503020204020204" pitchFamily="34" charset="-122"/>
              </a:rPr>
              <a:t>+...+</a:t>
            </a:r>
            <a:r>
              <a:rPr kumimoji="1" lang="en-US" altLang="zh-CN" sz="2800" i="1">
                <a:solidFill>
                  <a:srgbClr val="010000"/>
                </a:solidFill>
                <a:latin typeface="微软雅黑" panose="020B0503020204020204" pitchFamily="34" charset="-122"/>
                <a:ea typeface="微软雅黑" panose="020B0503020204020204" pitchFamily="34" charset="-122"/>
              </a:rPr>
              <a:t>P</a:t>
            </a:r>
            <a:r>
              <a:rPr kumimoji="1" lang="en-US" altLang="zh-CN" sz="2800" i="1" baseline="-25000">
                <a:solidFill>
                  <a:srgbClr val="010000"/>
                </a:solidFill>
                <a:latin typeface="微软雅黑" panose="020B0503020204020204" pitchFamily="34" charset="-122"/>
                <a:ea typeface="微软雅黑" panose="020B0503020204020204" pitchFamily="34" charset="-122"/>
              </a:rPr>
              <a:t>n</a:t>
            </a:r>
            <a:r>
              <a:rPr kumimoji="1" lang="en-US" altLang="zh-CN" sz="2800" i="1">
                <a:solidFill>
                  <a:srgbClr val="010000"/>
                </a:solidFill>
                <a:latin typeface="微软雅黑" panose="020B0503020204020204" pitchFamily="34" charset="-122"/>
                <a:ea typeface="微软雅黑" panose="020B0503020204020204" pitchFamily="34" charset="-122"/>
              </a:rPr>
              <a:t>C</a:t>
            </a:r>
            <a:r>
              <a:rPr kumimoji="1" lang="en-US" altLang="zh-CN" sz="2800" i="1" baseline="-25000">
                <a:solidFill>
                  <a:srgbClr val="010000"/>
                </a:solidFill>
                <a:latin typeface="微软雅黑" panose="020B0503020204020204" pitchFamily="34" charset="-122"/>
                <a:ea typeface="微软雅黑" panose="020B0503020204020204" pitchFamily="34" charset="-122"/>
              </a:rPr>
              <a:t>n</a:t>
            </a:r>
            <a:endParaRPr kumimoji="1" lang="en-US" altLang="zh-CN" sz="2800" i="1" baseline="-25000" dirty="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strips(downRight)">
                                      <p:cBhvr>
                                        <p:cTn id="7" dur="500"/>
                                        <p:tgtEl>
                                          <p:spTgt spid="3266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26660"/>
                                        </p:tgtEl>
                                        <p:attrNameLst>
                                          <p:attrName>style.visibility</p:attrName>
                                        </p:attrNameLst>
                                      </p:cBhvr>
                                      <p:to>
                                        <p:strVal val="visible"/>
                                      </p:to>
                                    </p:set>
                                    <p:animEffect transition="in" filter="wipe(left)">
                                      <p:cBhvr>
                                        <p:cTn id="18" dur="500"/>
                                        <p:tgtEl>
                                          <p:spTgt spid="326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autoUpdateAnimBg="0"/>
      <p:bldP spid="326660"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5218" name="Object 2"/>
          <p:cNvGraphicFramePr>
            <a:graphicFrameLocks noChangeAspect="1"/>
          </p:cNvGraphicFramePr>
          <p:nvPr/>
        </p:nvGraphicFramePr>
        <p:xfrm>
          <a:off x="1772686" y="2631685"/>
          <a:ext cx="8404225" cy="1727200"/>
        </p:xfrm>
        <a:graphic>
          <a:graphicData uri="http://schemas.openxmlformats.org/presentationml/2006/ole">
            <mc:AlternateContent xmlns:mc="http://schemas.openxmlformats.org/markup-compatibility/2006">
              <mc:Choice xmlns:v="urn:schemas-microsoft-com:vml" Requires="v">
                <p:oleObj spid="_x0000_s2" name="文档" r:id="rId1" imgW="8421370" imgH="1728470" progId="Word.Document.8">
                  <p:embed/>
                </p:oleObj>
              </mc:Choice>
              <mc:Fallback>
                <p:oleObj name="文档" r:id="rId1" imgW="8421370" imgH="1728470" progId="Word.Document.8">
                  <p:embed/>
                  <p:pic>
                    <p:nvPicPr>
                      <p:cNvPr id="0" name="Object 2"/>
                      <p:cNvPicPr>
                        <a:picLocks noChangeAspect="1" noChangeArrowheads="1"/>
                      </p:cNvPicPr>
                      <p:nvPr/>
                    </p:nvPicPr>
                    <p:blipFill>
                      <a:blip r:embed="rId2"/>
                      <a:srcRect/>
                      <a:stretch>
                        <a:fillRect/>
                      </a:stretch>
                    </p:blipFill>
                    <p:spPr bwMode="auto">
                      <a:xfrm>
                        <a:off x="1772686" y="2631685"/>
                        <a:ext cx="8404225"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Text Box 3"/>
          <p:cNvSpPr txBox="1">
            <a:spLocks noChangeArrowheads="1"/>
          </p:cNvSpPr>
          <p:nvPr/>
        </p:nvSpPr>
        <p:spPr bwMode="auto">
          <a:xfrm>
            <a:off x="1213678" y="250181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dirty="0">
                <a:solidFill>
                  <a:srgbClr val="010000"/>
                </a:solidFill>
                <a:latin typeface="微软雅黑" panose="020B0503020204020204" pitchFamily="34" charset="-122"/>
                <a:ea typeface="微软雅黑" panose="020B0503020204020204" pitchFamily="34" charset="-122"/>
              </a:rPr>
              <a:t>A</a:t>
            </a:r>
            <a:endPar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65222" name="Text Box 6"/>
          <p:cNvSpPr txBox="1">
            <a:spLocks noChangeArrowheads="1"/>
          </p:cNvSpPr>
          <p:nvPr/>
        </p:nvSpPr>
        <p:spPr bwMode="auto">
          <a:xfrm>
            <a:off x="991571" y="787636"/>
            <a:ext cx="5806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key=</a:t>
            </a:r>
            <a:r>
              <a:rPr kumimoji="1" lang="en-US" altLang="zh-CN" sz="3000" noProof="0" dirty="0">
                <a:solidFill>
                  <a:srgbClr val="0070C0"/>
                </a:solidFill>
                <a:latin typeface="微软雅黑" panose="020B0503020204020204" pitchFamily="34" charset="-122"/>
                <a:ea typeface="微软雅黑" panose="020B0503020204020204" pitchFamily="34" charset="-122"/>
              </a:rPr>
              <a:t>20</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的查找过程如下：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上箭头 4"/>
          <p:cNvSpPr/>
          <p:nvPr/>
        </p:nvSpPr>
        <p:spPr>
          <a:xfrm rot="10800000">
            <a:off x="2639528"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8901180"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469094" y="1529331"/>
            <a:ext cx="603563" cy="461665"/>
          </a:xfrm>
          <a:prstGeom prst="rect">
            <a:avLst/>
          </a:prstGeom>
          <a:noFill/>
        </p:spPr>
        <p:txBody>
          <a:bodyPr wrap="none" rtlCol="0">
            <a:spAutoFit/>
          </a:bodyPr>
          <a:lstStyle/>
          <a:p>
            <a:r>
              <a:rPr kumimoji="1" lang="en-US" altLang="zh-CN" sz="2400" dirty="0"/>
              <a:t>left</a:t>
            </a:r>
            <a:endParaRPr kumimoji="1" lang="zh-CN" altLang="en-US" sz="2400" dirty="0"/>
          </a:p>
        </p:txBody>
      </p:sp>
      <p:sp>
        <p:nvSpPr>
          <p:cNvPr id="8" name="文本框 7"/>
          <p:cNvSpPr txBox="1"/>
          <p:nvPr/>
        </p:nvSpPr>
        <p:spPr>
          <a:xfrm>
            <a:off x="8608766" y="1448782"/>
            <a:ext cx="768480" cy="461665"/>
          </a:xfrm>
          <a:prstGeom prst="rect">
            <a:avLst/>
          </a:prstGeom>
          <a:noFill/>
        </p:spPr>
        <p:txBody>
          <a:bodyPr wrap="none" rtlCol="0">
            <a:spAutoFit/>
          </a:bodyPr>
          <a:lstStyle/>
          <a:p>
            <a:r>
              <a:rPr kumimoji="1" lang="en-US" altLang="zh-CN" sz="2400" dirty="0"/>
              <a:t>right</a:t>
            </a:r>
            <a:endParaRPr kumimoji="1" lang="zh-CN" altLang="en-US" sz="2400" dirty="0"/>
          </a:p>
        </p:txBody>
      </p:sp>
      <p:grpSp>
        <p:nvGrpSpPr>
          <p:cNvPr id="16" name="组合 15"/>
          <p:cNvGrpSpPr/>
          <p:nvPr/>
        </p:nvGrpSpPr>
        <p:grpSpPr>
          <a:xfrm>
            <a:off x="2380909" y="3617843"/>
            <a:ext cx="635495" cy="991753"/>
            <a:chOff x="2380909" y="3617843"/>
            <a:chExt cx="635495" cy="991753"/>
          </a:xfrm>
        </p:grpSpPr>
        <p:cxnSp>
          <p:nvCxnSpPr>
            <p:cNvPr id="9" name="直线箭头连接符 8"/>
            <p:cNvCxnSpPr/>
            <p:nvPr/>
          </p:nvCxnSpPr>
          <p:spPr>
            <a:xfrm flipV="1">
              <a:off x="2712775" y="3617843"/>
              <a:ext cx="0" cy="5433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80909" y="4147931"/>
              <a:ext cx="635495" cy="461665"/>
            </a:xfrm>
            <a:prstGeom prst="rect">
              <a:avLst/>
            </a:prstGeom>
            <a:noFill/>
          </p:spPr>
          <p:txBody>
            <a:bodyPr wrap="none" rtlCol="0">
              <a:spAutoFit/>
            </a:bodyPr>
            <a:lstStyle/>
            <a:p>
              <a:r>
                <a:rPr kumimoji="1" lang="en-US" altLang="zh-CN" sz="2400" dirty="0">
                  <a:solidFill>
                    <a:srgbClr val="0070C0"/>
                  </a:solidFill>
                </a:rPr>
                <a:t>low</a:t>
              </a:r>
              <a:endParaRPr kumimoji="1" lang="zh-CN" altLang="en-US" sz="2400" dirty="0">
                <a:solidFill>
                  <a:srgbClr val="0070C0"/>
                </a:solidFill>
              </a:endParaRPr>
            </a:p>
          </p:txBody>
        </p:sp>
      </p:grpSp>
      <p:grpSp>
        <p:nvGrpSpPr>
          <p:cNvPr id="17" name="组合 16"/>
          <p:cNvGrpSpPr/>
          <p:nvPr/>
        </p:nvGrpSpPr>
        <p:grpSpPr>
          <a:xfrm>
            <a:off x="8741751" y="3658013"/>
            <a:ext cx="723275" cy="991753"/>
            <a:chOff x="8741751" y="3658013"/>
            <a:chExt cx="723275" cy="991753"/>
          </a:xfrm>
        </p:grpSpPr>
        <p:cxnSp>
          <p:nvCxnSpPr>
            <p:cNvPr id="11" name="直线箭头连接符 10"/>
            <p:cNvCxnSpPr/>
            <p:nvPr/>
          </p:nvCxnSpPr>
          <p:spPr>
            <a:xfrm flipV="1">
              <a:off x="9073617" y="3658013"/>
              <a:ext cx="0" cy="543340"/>
            </a:xfrm>
            <a:prstGeom prst="straightConnector1">
              <a:avLst/>
            </a:prstGeom>
            <a:ln w="57150">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41751" y="4188101"/>
              <a:ext cx="723275" cy="461665"/>
            </a:xfrm>
            <a:prstGeom prst="rect">
              <a:avLst/>
            </a:prstGeom>
            <a:noFill/>
          </p:spPr>
          <p:txBody>
            <a:bodyPr wrap="none" rtlCol="0">
              <a:spAutoFit/>
            </a:bodyPr>
            <a:lstStyle/>
            <a:p>
              <a:r>
                <a:rPr kumimoji="1" lang="en-US" altLang="zh-CN" sz="2400" dirty="0">
                  <a:solidFill>
                    <a:srgbClr val="00B050"/>
                  </a:solidFill>
                </a:rPr>
                <a:t>high</a:t>
              </a:r>
              <a:endParaRPr kumimoji="1" lang="zh-CN" altLang="en-US" sz="2400" dirty="0">
                <a:solidFill>
                  <a:srgbClr val="00B050"/>
                </a:solidFill>
              </a:endParaRPr>
            </a:p>
          </p:txBody>
        </p:sp>
      </p:grpSp>
      <p:grpSp>
        <p:nvGrpSpPr>
          <p:cNvPr id="15" name="组合 14"/>
          <p:cNvGrpSpPr/>
          <p:nvPr/>
        </p:nvGrpSpPr>
        <p:grpSpPr>
          <a:xfrm>
            <a:off x="3669445" y="3692224"/>
            <a:ext cx="662361" cy="991753"/>
            <a:chOff x="5487008" y="3658013"/>
            <a:chExt cx="662361" cy="991753"/>
          </a:xfrm>
        </p:grpSpPr>
        <p:cxnSp>
          <p:nvCxnSpPr>
            <p:cNvPr id="13" name="直线箭头连接符 12"/>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21" name="组合 20"/>
          <p:cNvGrpSpPr/>
          <p:nvPr/>
        </p:nvGrpSpPr>
        <p:grpSpPr>
          <a:xfrm>
            <a:off x="4227833" y="4248816"/>
            <a:ext cx="662361" cy="991753"/>
            <a:chOff x="5487008" y="3658013"/>
            <a:chExt cx="662361" cy="991753"/>
          </a:xfrm>
        </p:grpSpPr>
        <p:cxnSp>
          <p:nvCxnSpPr>
            <p:cNvPr id="22" name="直线箭头连接符 21"/>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8" name="文本框 27"/>
          <p:cNvSpPr txBox="1"/>
          <p:nvPr/>
        </p:nvSpPr>
        <p:spPr>
          <a:xfrm flipH="1">
            <a:off x="9465026" y="3230560"/>
            <a:ext cx="621619"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5448584" y="3705476"/>
            <a:ext cx="662361" cy="991753"/>
            <a:chOff x="5487008" y="3658013"/>
            <a:chExt cx="662361" cy="991753"/>
          </a:xfrm>
        </p:grpSpPr>
        <p:cxnSp>
          <p:nvCxnSpPr>
            <p:cNvPr id="24" name="直线箭头连接符 23"/>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6" name="文本框 25"/>
          <p:cNvSpPr txBox="1"/>
          <p:nvPr/>
        </p:nvSpPr>
        <p:spPr>
          <a:xfrm>
            <a:off x="3354038" y="5997864"/>
            <a:ext cx="1479636" cy="523220"/>
          </a:xfrm>
          <a:prstGeom prst="rect">
            <a:avLst/>
          </a:prstGeom>
          <a:noFill/>
        </p:spPr>
        <p:txBody>
          <a:bodyPr wrap="none" rtlCol="0">
            <a:spAutoFit/>
          </a:bodyPr>
          <a:lstStyle/>
          <a:p>
            <a:r>
              <a:rPr kumimoji="1" lang="en-US" altLang="zh-CN" sz="2800" dirty="0"/>
              <a:t>return</a:t>
            </a:r>
            <a:r>
              <a:rPr kumimoji="1" lang="zh-CN" altLang="en-US" sz="2800" dirty="0"/>
              <a:t> </a:t>
            </a:r>
            <a:r>
              <a:rPr kumimoji="1" lang="en-US" altLang="zh-CN" sz="2800" dirty="0"/>
              <a:t>-1</a:t>
            </a:r>
            <a:endParaRPr kumimoji="1" lang="zh-CN" altLang="en-US" sz="2800" dirty="0"/>
          </a:p>
        </p:txBody>
      </p:sp>
      <p:sp>
        <p:nvSpPr>
          <p:cNvPr id="27" name="文本框 26"/>
          <p:cNvSpPr txBox="1"/>
          <p:nvPr/>
        </p:nvSpPr>
        <p:spPr>
          <a:xfrm>
            <a:off x="2501616" y="5377778"/>
            <a:ext cx="3802644" cy="461665"/>
          </a:xfrm>
          <a:prstGeom prst="rect">
            <a:avLst/>
          </a:prstGeom>
          <a:noFill/>
        </p:spPr>
        <p:txBody>
          <a:bodyPr wrap="none" rtlCol="0">
            <a:spAutoFit/>
          </a:bodyPr>
          <a:lstStyle/>
          <a:p>
            <a:r>
              <a:rPr kumimoji="1" lang="en-US" altLang="zh-CN" sz="2400" dirty="0">
                <a:solidFill>
                  <a:srgbClr val="19A382"/>
                </a:solidFill>
                <a:latin typeface="微软雅黑" panose="020B0503020204020204" pitchFamily="34" charset="-122"/>
                <a:ea typeface="微软雅黑" panose="020B0503020204020204" pitchFamily="34" charset="-122"/>
              </a:rPr>
              <a:t>high</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&lt;</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low</a:t>
            </a:r>
            <a:r>
              <a:rPr kumimoji="1" lang="zh-CN" altLang="en-US" sz="2400" dirty="0">
                <a:solidFill>
                  <a:srgbClr val="19A382"/>
                </a:solidFill>
                <a:latin typeface="微软雅黑" panose="020B0503020204020204" pitchFamily="34" charset="-122"/>
                <a:ea typeface="微软雅黑" panose="020B0503020204020204" pitchFamily="34" charset="-122"/>
              </a:rPr>
              <a:t>： 查找失败！</a:t>
            </a:r>
            <a:endParaRPr kumimoji="1" lang="zh-CN" altLang="en-US" sz="2400" dirty="0">
              <a:solidFill>
                <a:srgbClr val="19A38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572 0.00115 L -0.31575 -0.0007 " pathEditMode="relative" ptsTypes="AA">
                                      <p:cBhvr>
                                        <p:cTn id="16" dur="2000" fill="hold"/>
                                        <p:tgtEl>
                                          <p:spTgt spid="1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0235 -0.00208 L 0.15365 -0.00208 " pathEditMode="relative" ptsTypes="AA">
                                      <p:cBhvr>
                                        <p:cTn id="28" dur="2000" fill="hold"/>
                                        <p:tgtEl>
                                          <p:spTgt spid="16"/>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31576 -0.0007 L -0.41848 -0.0007 " pathEditMode="relative" rAng="0" ptsTypes="AA">
                                      <p:cBhvr>
                                        <p:cTn id="40" dur="2000" fill="hold"/>
                                        <p:tgtEl>
                                          <p:spTgt spid="17"/>
                                        </p:tgtEl>
                                        <p:attrNameLst>
                                          <p:attrName>ppt_x</p:attrName>
                                          <p:attrName>ppt_y</p:attrName>
                                        </p:attrNameLst>
                                      </p:cBhvr>
                                      <p:rCtr x="-5508" y="-394"/>
                                    </p:animMotion>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6"/>
          <p:cNvSpPr/>
          <p:nvPr/>
        </p:nvSpPr>
        <p:spPr>
          <a:xfrm>
            <a:off x="4563718" y="1150093"/>
            <a:ext cx="7628282" cy="548035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en-US" altLang="zh-CN" sz="2000" dirty="0">
                <a:latin typeface="微软雅黑" panose="020B0503020204020204" pitchFamily="34" charset="-122"/>
                <a:ea typeface="微软雅黑" panose="020B0503020204020204" pitchFamily="34" charset="-122"/>
              </a:rPr>
              <a:t>de</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算法：</a:t>
            </a:r>
            <a:r>
              <a:rPr lang="en-US" altLang="zh-CN" sz="2000" dirty="0" err="1">
                <a:latin typeface="微软雅黑" panose="020B0503020204020204" pitchFamily="34" charset="-122"/>
                <a:ea typeface="微软雅黑" panose="020B0503020204020204" pitchFamily="34" charset="-122"/>
              </a:rPr>
              <a:t>BinarySearch</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left,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right,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key)</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输入：顺序表</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，非负整数</a:t>
            </a:r>
            <a:r>
              <a:rPr lang="en-US" altLang="zh-CN" sz="2000" dirty="0">
                <a:latin typeface="微软雅黑" panose="020B0503020204020204" pitchFamily="34" charset="-122"/>
                <a:ea typeface="微软雅黑" panose="020B0503020204020204" pitchFamily="34" charset="-122"/>
              </a:rPr>
              <a:t>left,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right</a:t>
            </a:r>
            <a:r>
              <a:rPr lang="zh-CN" altLang="en-US" sz="2000" dirty="0">
                <a:latin typeface="微软雅黑" panose="020B0503020204020204" pitchFamily="34" charset="-122"/>
                <a:ea typeface="微软雅黑" panose="020B0503020204020204" pitchFamily="34" charset="-122"/>
              </a:rPr>
              <a:t>，数据</a:t>
            </a:r>
            <a:r>
              <a:rPr lang="en-US" altLang="zh-CN" sz="2000" dirty="0">
                <a:latin typeface="微软雅黑" panose="020B0503020204020204" pitchFamily="34" charset="-122"/>
                <a:ea typeface="微软雅黑" panose="020B0503020204020204" pitchFamily="34" charset="-122"/>
              </a:rPr>
              <a:t>key</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输出：如果</a:t>
            </a:r>
            <a:r>
              <a:rPr lang="en-US" altLang="zh-CN" sz="2000" dirty="0">
                <a:latin typeface="微软雅黑" panose="020B0503020204020204" pitchFamily="34" charset="-122"/>
                <a:ea typeface="微软雅黑" panose="020B0503020204020204" pitchFamily="34" charset="-122"/>
              </a:rPr>
              <a:t>key</a:t>
            </a:r>
            <a:r>
              <a:rPr lang="zh-CN" altLang="en-US" sz="2000" dirty="0">
                <a:latin typeface="微软雅黑" panose="020B0503020204020204" pitchFamily="34" charset="-122"/>
                <a:ea typeface="微软雅黑" panose="020B0503020204020204" pitchFamily="34" charset="-122"/>
              </a:rPr>
              <a:t>在子表</a:t>
            </a:r>
            <a:r>
              <a:rPr lang="en-US" altLang="zh-CN" sz="2000" dirty="0">
                <a:latin typeface="微软雅黑" panose="020B0503020204020204" pitchFamily="34" charset="-122"/>
                <a:ea typeface="微软雅黑" panose="020B0503020204020204" pitchFamily="34" charset="-122"/>
              </a:rPr>
              <a:t>A[left…right]</a:t>
            </a:r>
            <a:r>
              <a:rPr lang="zh-CN" altLang="en-US" sz="2000" dirty="0">
                <a:latin typeface="微软雅黑" panose="020B0503020204020204" pitchFamily="34" charset="-122"/>
                <a:ea typeface="微软雅黑" panose="020B0503020204020204" pitchFamily="34" charset="-122"/>
              </a:rPr>
              <a:t>中，返回位置；否则返回</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left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1</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low</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和</a:t>
            </a:r>
            <a:r>
              <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rPr>
              <a:t>high</a:t>
            </a:r>
            <a:r>
              <a:rPr lang="zh-CN" altLang="en-US" sz="2000" dirty="0">
                <a:solidFill>
                  <a:schemeClr val="accent4">
                    <a:lumMod val="20000"/>
                    <a:lumOff val="80000"/>
                  </a:schemeClr>
                </a:solidFill>
                <a:latin typeface="微软雅黑" panose="020B0503020204020204" pitchFamily="34" charset="-122"/>
                <a:ea typeface="微软雅黑" panose="020B0503020204020204" pitchFamily="34" charset="-122"/>
              </a:rPr>
              <a:t>放在查找区域外边！</a:t>
            </a:r>
            <a:endParaRPr lang="en-US" altLang="zh-CN" sz="2000" dirty="0">
              <a:solidFill>
                <a:schemeClr val="accent4">
                  <a:lumMod val="20000"/>
                  <a:lumOff val="80000"/>
                </a:schemeClr>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right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+1</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查找区间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while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&gt;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1</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中间位置：</a:t>
            </a:r>
            <a:r>
              <a:rPr lang="en-US" altLang="zh-CN" sz="2000" dirty="0">
                <a:solidFill>
                  <a:srgbClr val="FFFF00"/>
                </a:solidFill>
                <a:latin typeface="微软雅黑" panose="020B0503020204020204" pitchFamily="34" charset="-122"/>
                <a:ea typeface="微软雅黑" panose="020B0503020204020204" pitchFamily="34" charset="-122"/>
              </a:rPr>
              <a:t>low&lt;mid&lt;high</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查找前半区间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&gt;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查找后半区间 </a:t>
            </a:r>
            <a:r>
              <a:rPr lang="en-US" altLang="zh-CN" sz="2000" dirty="0">
                <a:solidFill>
                  <a:srgbClr val="FFFF00"/>
                </a:solidFill>
                <a:latin typeface="微软雅黑" panose="020B0503020204020204" pitchFamily="34" charset="-122"/>
                <a:ea typeface="微软雅黑" panose="020B0503020204020204" pitchFamily="34" charset="-122"/>
              </a:rPr>
              <a:t>(mid,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a:t>11.1.2</a:t>
            </a:r>
            <a:r>
              <a:rPr lang="zh-CN" altLang="en-US" dirty="0"/>
              <a:t> 二分查找的简单实现</a:t>
            </a:r>
            <a:endParaRPr lang="zh-CN" altLang="en-US" dirty="0"/>
          </a:p>
        </p:txBody>
      </p:sp>
      <p:sp>
        <p:nvSpPr>
          <p:cNvPr id="4" name="副标题 3"/>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19460" name="Rectangle 3"/>
          <p:cNvSpPr>
            <a:spLocks noGrp="1" noChangeArrowheads="1"/>
          </p:cNvSpPr>
          <p:nvPr>
            <p:ph idx="11"/>
          </p:nvPr>
        </p:nvSpPr>
        <p:spPr>
          <a:xfrm>
            <a:off x="251780" y="1699146"/>
            <a:ext cx="3962412" cy="4958488"/>
          </a:xfrm>
        </p:spPr>
        <p:txBody>
          <a:bodyPr>
            <a:normAutofit fontScale="85000" lnSpcReduction="20000"/>
          </a:bodyPr>
          <a:lstStyle/>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将待查关键字与有序表</a:t>
            </a:r>
            <a:r>
              <a:rPr lang="zh-CN" altLang="en-US" sz="2400" b="0" dirty="0">
                <a:solidFill>
                  <a:srgbClr val="FF0000"/>
                </a:solidFill>
                <a:effectLst/>
                <a:latin typeface="微软雅黑" panose="020B0503020204020204" pitchFamily="34" charset="-122"/>
                <a:ea typeface="微软雅黑" panose="020B0503020204020204" pitchFamily="34" charset="-122"/>
              </a:rPr>
              <a:t>中间位置的记录</a:t>
            </a:r>
            <a:r>
              <a:rPr lang="zh-CN" altLang="en-US" sz="2400" b="0" dirty="0">
                <a:effectLst/>
                <a:latin typeface="微软雅黑" panose="020B0503020204020204" pitchFamily="34" charset="-122"/>
                <a:ea typeface="微软雅黑" panose="020B0503020204020204" pitchFamily="34" charset="-122"/>
              </a:rPr>
              <a:t>进行比较，</a:t>
            </a:r>
            <a:endParaRPr lang="en-US" altLang="zh-CN" sz="2400" b="0" dirty="0">
              <a:effectLst/>
              <a:latin typeface="微软雅黑" panose="020B0503020204020204" pitchFamily="34" charset="-122"/>
              <a:ea typeface="微软雅黑" panose="020B0503020204020204" pitchFamily="34" charset="-122"/>
            </a:endParaRPr>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若相等，</a:t>
            </a:r>
            <a:r>
              <a:rPr lang="zh-CN" altLang="en-US" sz="2400" b="0" dirty="0">
                <a:solidFill>
                  <a:srgbClr val="FF0000"/>
                </a:solidFill>
                <a:effectLst/>
                <a:latin typeface="微软雅黑" panose="020B0503020204020204" pitchFamily="34" charset="-122"/>
                <a:ea typeface="微软雅黑" panose="020B0503020204020204" pitchFamily="34" charset="-122"/>
              </a:rPr>
              <a:t>查找成功</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若小于，则只可能在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有序表的前半部分</a:t>
            </a:r>
            <a:endParaRPr lang="en-US" altLang="zh-CN" sz="2400" dirty="0"/>
          </a:p>
          <a:p>
            <a:pPr marL="342900" indent="-342900" eaLnBrk="1" hangingPunct="1">
              <a:lnSpc>
                <a:spcPct val="150000"/>
              </a:lnSpc>
              <a:buFont typeface="Arial" panose="020B0604020202020204" pitchFamily="34" charset="0"/>
              <a:buChar char="•"/>
              <a:defRPr/>
            </a:pPr>
            <a:r>
              <a:rPr lang="zh-CN" altLang="en-US" sz="2400" b="0" dirty="0">
                <a:effectLst/>
                <a:latin typeface="微软雅黑" panose="020B0503020204020204" pitchFamily="34" charset="-122"/>
                <a:ea typeface="微软雅黑" panose="020B0503020204020204" pitchFamily="34" charset="-122"/>
              </a:rPr>
              <a:t>若大于则只可能在</a:t>
            </a:r>
            <a:r>
              <a:rPr lang="zh-CN" altLang="en-US" sz="2400" b="0" dirty="0">
                <a:solidFill>
                  <a:srgbClr val="0070C0"/>
                </a:solidFill>
                <a:effectLst/>
                <a:latin typeface="微软雅黑" panose="020B0503020204020204" pitchFamily="34" charset="-122"/>
                <a:ea typeface="微软雅黑" panose="020B0503020204020204" pitchFamily="34" charset="-122"/>
              </a:rPr>
              <a:t>有序表的后半部分</a:t>
            </a:r>
            <a:endParaRPr lang="en-US" altLang="zh-CN" sz="2400" dirty="0"/>
          </a:p>
          <a:p>
            <a:pPr marL="0" indent="0" eaLnBrk="1" hangingPunct="1">
              <a:lnSpc>
                <a:spcPct val="150000"/>
              </a:lnSpc>
              <a:buFontTx/>
              <a:buNone/>
              <a:defRPr/>
            </a:pPr>
            <a:r>
              <a:rPr lang="zh-CN" altLang="en-US" sz="2400" b="0" dirty="0">
                <a:effectLst/>
                <a:latin typeface="微软雅黑" panose="020B0503020204020204" pitchFamily="34" charset="-122"/>
                <a:ea typeface="微软雅黑" panose="020B0503020204020204" pitchFamily="34" charset="-122"/>
              </a:rPr>
              <a:t>因此，经过一次比较，就将查找范围</a:t>
            </a:r>
            <a:r>
              <a:rPr lang="zh-CN" altLang="en-US" sz="2400" b="0" dirty="0">
                <a:solidFill>
                  <a:srgbClr val="19A382"/>
                </a:solidFill>
                <a:effectLst/>
                <a:latin typeface="微软雅黑" panose="020B0503020204020204" pitchFamily="34" charset="-122"/>
                <a:ea typeface="微软雅黑" panose="020B0503020204020204" pitchFamily="34" charset="-122"/>
              </a:rPr>
              <a:t>缩小一半</a:t>
            </a:r>
            <a:r>
              <a:rPr lang="zh-CN" altLang="en-US" sz="2400" b="0" dirty="0">
                <a:effectLst/>
                <a:latin typeface="微软雅黑" panose="020B0503020204020204" pitchFamily="34" charset="-122"/>
                <a:ea typeface="微软雅黑" panose="020B0503020204020204" pitchFamily="34" charset="-122"/>
              </a:rPr>
              <a:t>，这样一直进行下去直到找到所需记录或记录不在查找表中。</a:t>
            </a:r>
            <a:endParaRPr lang="zh-CN" altLang="en-US" sz="2400" b="0" dirty="0">
              <a:effectLst/>
              <a:latin typeface="微软雅黑" panose="020B0503020204020204" pitchFamily="34" charset="-122"/>
              <a:ea typeface="微软雅黑" panose="020B0503020204020204" pitchFamily="34" charset="-122"/>
            </a:endParaRPr>
          </a:p>
        </p:txBody>
      </p:sp>
      <p:sp>
        <p:nvSpPr>
          <p:cNvPr id="2" name="矩形 1"/>
          <p:cNvSpPr/>
          <p:nvPr/>
        </p:nvSpPr>
        <p:spPr>
          <a:xfrm>
            <a:off x="1096618" y="1083906"/>
            <a:ext cx="2358338" cy="58477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 </a:t>
            </a:r>
            <a:r>
              <a:rPr kumimoji="0" lang="zh-CN" altLang="pt-BR"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rPr>
              <a:t>查找过程：</a:t>
            </a:r>
            <a:endParaRPr kumimoji="0" lang="en-US" altLang="zh-CN" sz="3200" b="0" i="0" u="none" strike="noStrike" kern="1200" cap="none" spc="0" normalizeH="0" baseline="0" noProof="0" dirty="0">
              <a:ln>
                <a:noFill/>
              </a:ln>
              <a:solidFill>
                <a:srgbClr val="DCDCDC">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7856504" y="6059209"/>
            <a:ext cx="3355406" cy="461665"/>
          </a:xfrm>
          <a:prstGeom prst="rect">
            <a:avLst/>
          </a:prstGeom>
          <a:noFill/>
        </p:spPr>
        <p:txBody>
          <a:bodyPr wrap="none" rtlCol="0">
            <a:spAutoFit/>
          </a:bodyPr>
          <a:lstStyle/>
          <a:p>
            <a:r>
              <a:rPr kumimoji="1" lang="zh-CN" altLang="en-US" sz="2400" dirty="0">
                <a:solidFill>
                  <a:schemeClr val="bg1"/>
                </a:solidFill>
                <a:latin typeface="微软雅黑" panose="020B0503020204020204" pitchFamily="34" charset="-122"/>
                <a:ea typeface="微软雅黑" panose="020B0503020204020204" pitchFamily="34" charset="-122"/>
              </a:rPr>
              <a:t>时间复杂度：</a:t>
            </a:r>
            <a:r>
              <a:rPr kumimoji="1" lang="en-US" altLang="zh-CN" sz="2400" dirty="0">
                <a:solidFill>
                  <a:schemeClr val="bg1"/>
                </a:solidFill>
                <a:latin typeface="微软雅黑" panose="020B0503020204020204" pitchFamily="34" charset="-122"/>
                <a:ea typeface="微软雅黑" panose="020B0503020204020204" pitchFamily="34" charset="-122"/>
              </a:rPr>
              <a:t>O(log(n))</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5218" name="Object 2"/>
          <p:cNvGraphicFramePr>
            <a:graphicFrameLocks noChangeAspect="1"/>
          </p:cNvGraphicFramePr>
          <p:nvPr/>
        </p:nvGraphicFramePr>
        <p:xfrm>
          <a:off x="1772686" y="2631685"/>
          <a:ext cx="8404225" cy="1727200"/>
        </p:xfrm>
        <a:graphic>
          <a:graphicData uri="http://schemas.openxmlformats.org/presentationml/2006/ole">
            <mc:AlternateContent xmlns:mc="http://schemas.openxmlformats.org/markup-compatibility/2006">
              <mc:Choice xmlns:v="urn:schemas-microsoft-com:vml" Requires="v">
                <p:oleObj spid="_x0000_s2" name="文档" r:id="rId1" imgW="8421370" imgH="1728470" progId="Word.Document.8">
                  <p:embed/>
                </p:oleObj>
              </mc:Choice>
              <mc:Fallback>
                <p:oleObj name="文档" r:id="rId1" imgW="8421370" imgH="1728470" progId="Word.Document.8">
                  <p:embed/>
                  <p:pic>
                    <p:nvPicPr>
                      <p:cNvPr id="0" name="Object 2"/>
                      <p:cNvPicPr>
                        <a:picLocks noChangeAspect="1" noChangeArrowheads="1"/>
                      </p:cNvPicPr>
                      <p:nvPr/>
                    </p:nvPicPr>
                    <p:blipFill>
                      <a:blip r:embed="rId2"/>
                      <a:srcRect/>
                      <a:stretch>
                        <a:fillRect/>
                      </a:stretch>
                    </p:blipFill>
                    <p:spPr bwMode="auto">
                      <a:xfrm>
                        <a:off x="1772686" y="2631685"/>
                        <a:ext cx="8404225"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Text Box 3"/>
          <p:cNvSpPr txBox="1">
            <a:spLocks noChangeArrowheads="1"/>
          </p:cNvSpPr>
          <p:nvPr/>
        </p:nvSpPr>
        <p:spPr bwMode="auto">
          <a:xfrm>
            <a:off x="1213678" y="250181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dirty="0">
                <a:solidFill>
                  <a:srgbClr val="010000"/>
                </a:solidFill>
                <a:latin typeface="微软雅黑" panose="020B0503020204020204" pitchFamily="34" charset="-122"/>
                <a:ea typeface="微软雅黑" panose="020B0503020204020204" pitchFamily="34" charset="-122"/>
              </a:rPr>
              <a:t>A</a:t>
            </a:r>
            <a:endPar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65222" name="Text Box 6"/>
          <p:cNvSpPr txBox="1">
            <a:spLocks noChangeArrowheads="1"/>
          </p:cNvSpPr>
          <p:nvPr/>
        </p:nvSpPr>
        <p:spPr bwMode="auto">
          <a:xfrm>
            <a:off x="991571" y="787636"/>
            <a:ext cx="5806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key=</a:t>
            </a:r>
            <a:r>
              <a:rPr kumimoji="1" lang="en-US" altLang="zh-CN" sz="3000" dirty="0">
                <a:solidFill>
                  <a:srgbClr val="0070C0"/>
                </a:solidFill>
                <a:latin typeface="微软雅黑" panose="020B0503020204020204" pitchFamily="34" charset="-122"/>
                <a:ea typeface="微软雅黑" panose="020B0503020204020204" pitchFamily="34" charset="-122"/>
              </a:rPr>
              <a:t>75</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的查找过程如下：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上箭头 4"/>
          <p:cNvSpPr/>
          <p:nvPr/>
        </p:nvSpPr>
        <p:spPr>
          <a:xfrm rot="10800000">
            <a:off x="2639528"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8901180"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469094" y="1529331"/>
            <a:ext cx="603563" cy="461665"/>
          </a:xfrm>
          <a:prstGeom prst="rect">
            <a:avLst/>
          </a:prstGeom>
          <a:noFill/>
        </p:spPr>
        <p:txBody>
          <a:bodyPr wrap="none" rtlCol="0">
            <a:spAutoFit/>
          </a:bodyPr>
          <a:lstStyle/>
          <a:p>
            <a:r>
              <a:rPr kumimoji="1" lang="en-US" altLang="zh-CN" sz="2400" dirty="0"/>
              <a:t>left</a:t>
            </a:r>
            <a:endParaRPr kumimoji="1" lang="zh-CN" altLang="en-US" sz="2400" dirty="0"/>
          </a:p>
        </p:txBody>
      </p:sp>
      <p:sp>
        <p:nvSpPr>
          <p:cNvPr id="8" name="文本框 7"/>
          <p:cNvSpPr txBox="1"/>
          <p:nvPr/>
        </p:nvSpPr>
        <p:spPr>
          <a:xfrm>
            <a:off x="8608766" y="1448782"/>
            <a:ext cx="768480" cy="461665"/>
          </a:xfrm>
          <a:prstGeom prst="rect">
            <a:avLst/>
          </a:prstGeom>
          <a:noFill/>
        </p:spPr>
        <p:txBody>
          <a:bodyPr wrap="none" rtlCol="0">
            <a:spAutoFit/>
          </a:bodyPr>
          <a:lstStyle/>
          <a:p>
            <a:r>
              <a:rPr kumimoji="1" lang="en-US" altLang="zh-CN" sz="2400" dirty="0"/>
              <a:t>right</a:t>
            </a:r>
            <a:endParaRPr kumimoji="1" lang="zh-CN" altLang="en-US" sz="2400" dirty="0"/>
          </a:p>
        </p:txBody>
      </p:sp>
      <p:grpSp>
        <p:nvGrpSpPr>
          <p:cNvPr id="16" name="组合 15"/>
          <p:cNvGrpSpPr/>
          <p:nvPr/>
        </p:nvGrpSpPr>
        <p:grpSpPr>
          <a:xfrm>
            <a:off x="1723845" y="3652054"/>
            <a:ext cx="635495" cy="991753"/>
            <a:chOff x="2380909" y="3617843"/>
            <a:chExt cx="635495" cy="991753"/>
          </a:xfrm>
        </p:grpSpPr>
        <p:cxnSp>
          <p:nvCxnSpPr>
            <p:cNvPr id="9" name="直线箭头连接符 8"/>
            <p:cNvCxnSpPr/>
            <p:nvPr/>
          </p:nvCxnSpPr>
          <p:spPr>
            <a:xfrm flipV="1">
              <a:off x="2712775" y="3617843"/>
              <a:ext cx="0" cy="5433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80909" y="4147931"/>
              <a:ext cx="635495" cy="461665"/>
            </a:xfrm>
            <a:prstGeom prst="rect">
              <a:avLst/>
            </a:prstGeom>
            <a:noFill/>
          </p:spPr>
          <p:txBody>
            <a:bodyPr wrap="none" rtlCol="0">
              <a:spAutoFit/>
            </a:bodyPr>
            <a:lstStyle/>
            <a:p>
              <a:r>
                <a:rPr kumimoji="1" lang="en-US" altLang="zh-CN" sz="2400" dirty="0">
                  <a:solidFill>
                    <a:srgbClr val="0070C0"/>
                  </a:solidFill>
                </a:rPr>
                <a:t>low</a:t>
              </a:r>
              <a:endParaRPr kumimoji="1" lang="zh-CN" altLang="en-US" sz="2400" dirty="0">
                <a:solidFill>
                  <a:srgbClr val="0070C0"/>
                </a:solidFill>
              </a:endParaRPr>
            </a:p>
          </p:txBody>
        </p:sp>
      </p:grpSp>
      <p:grpSp>
        <p:nvGrpSpPr>
          <p:cNvPr id="17" name="组合 16"/>
          <p:cNvGrpSpPr/>
          <p:nvPr/>
        </p:nvGrpSpPr>
        <p:grpSpPr>
          <a:xfrm>
            <a:off x="9434876" y="3635030"/>
            <a:ext cx="723275" cy="991753"/>
            <a:chOff x="8741751" y="3658013"/>
            <a:chExt cx="723275" cy="991753"/>
          </a:xfrm>
        </p:grpSpPr>
        <p:cxnSp>
          <p:nvCxnSpPr>
            <p:cNvPr id="11" name="直线箭头连接符 10"/>
            <p:cNvCxnSpPr/>
            <p:nvPr/>
          </p:nvCxnSpPr>
          <p:spPr>
            <a:xfrm flipV="1">
              <a:off x="9073617" y="3658013"/>
              <a:ext cx="0" cy="543340"/>
            </a:xfrm>
            <a:prstGeom prst="straightConnector1">
              <a:avLst/>
            </a:prstGeom>
            <a:ln w="57150">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41751" y="4188101"/>
              <a:ext cx="723275" cy="461665"/>
            </a:xfrm>
            <a:prstGeom prst="rect">
              <a:avLst/>
            </a:prstGeom>
            <a:noFill/>
          </p:spPr>
          <p:txBody>
            <a:bodyPr wrap="none" rtlCol="0">
              <a:spAutoFit/>
            </a:bodyPr>
            <a:lstStyle/>
            <a:p>
              <a:r>
                <a:rPr kumimoji="1" lang="en-US" altLang="zh-CN" sz="2400" dirty="0">
                  <a:solidFill>
                    <a:srgbClr val="00B050"/>
                  </a:solidFill>
                </a:rPr>
                <a:t>high</a:t>
              </a:r>
              <a:endParaRPr kumimoji="1" lang="zh-CN" altLang="en-US" sz="2400" dirty="0">
                <a:solidFill>
                  <a:srgbClr val="00B050"/>
                </a:solidFill>
              </a:endParaRPr>
            </a:p>
          </p:txBody>
        </p:sp>
      </p:grpSp>
      <p:grpSp>
        <p:nvGrpSpPr>
          <p:cNvPr id="15" name="组合 14"/>
          <p:cNvGrpSpPr/>
          <p:nvPr/>
        </p:nvGrpSpPr>
        <p:grpSpPr>
          <a:xfrm>
            <a:off x="5487008" y="3658013"/>
            <a:ext cx="662361" cy="991753"/>
            <a:chOff x="5487008" y="3658013"/>
            <a:chExt cx="662361" cy="991753"/>
          </a:xfrm>
        </p:grpSpPr>
        <p:cxnSp>
          <p:nvCxnSpPr>
            <p:cNvPr id="13" name="直线箭头连接符 12"/>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18" name="组合 17"/>
          <p:cNvGrpSpPr/>
          <p:nvPr/>
        </p:nvGrpSpPr>
        <p:grpSpPr>
          <a:xfrm>
            <a:off x="7418737" y="3671381"/>
            <a:ext cx="662361" cy="991753"/>
            <a:chOff x="5487008" y="3658013"/>
            <a:chExt cx="662361" cy="991753"/>
          </a:xfrm>
        </p:grpSpPr>
        <p:cxnSp>
          <p:nvCxnSpPr>
            <p:cNvPr id="19" name="直线箭头连接符 18"/>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21" name="组合 20"/>
          <p:cNvGrpSpPr/>
          <p:nvPr/>
        </p:nvGrpSpPr>
        <p:grpSpPr>
          <a:xfrm>
            <a:off x="6164583" y="3704776"/>
            <a:ext cx="662361" cy="991753"/>
            <a:chOff x="5487008" y="3658013"/>
            <a:chExt cx="662361" cy="991753"/>
          </a:xfrm>
        </p:grpSpPr>
        <p:cxnSp>
          <p:nvCxnSpPr>
            <p:cNvPr id="22" name="直线箭头连接符 21"/>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4" name="文本框 23"/>
          <p:cNvSpPr txBox="1"/>
          <p:nvPr/>
        </p:nvSpPr>
        <p:spPr>
          <a:xfrm flipH="1">
            <a:off x="9465026" y="3230560"/>
            <a:ext cx="621619"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6740475" y="3718844"/>
            <a:ext cx="662361" cy="991753"/>
            <a:chOff x="5487008" y="3658013"/>
            <a:chExt cx="662361" cy="991753"/>
          </a:xfrm>
        </p:grpSpPr>
        <p:cxnSp>
          <p:nvCxnSpPr>
            <p:cNvPr id="26" name="直线箭头连接符 24"/>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8" name="文本框 27"/>
          <p:cNvSpPr txBox="1"/>
          <p:nvPr/>
        </p:nvSpPr>
        <p:spPr>
          <a:xfrm>
            <a:off x="6441931" y="5446518"/>
            <a:ext cx="1369029" cy="523220"/>
          </a:xfrm>
          <a:prstGeom prst="rect">
            <a:avLst/>
          </a:prstGeom>
          <a:noFill/>
        </p:spPr>
        <p:txBody>
          <a:bodyPr wrap="none" rtlCol="0">
            <a:spAutoFit/>
          </a:bodyPr>
          <a:lstStyle/>
          <a:p>
            <a:r>
              <a:rPr kumimoji="1" lang="en-US" altLang="zh-CN" sz="2800" dirty="0"/>
              <a:t>return</a:t>
            </a:r>
            <a:r>
              <a:rPr kumimoji="1" lang="zh-CN" altLang="en-US" sz="2800" dirty="0"/>
              <a:t> </a:t>
            </a:r>
            <a:r>
              <a:rPr kumimoji="1" lang="en-US" altLang="zh-CN" sz="2800" dirty="0"/>
              <a:t>8</a:t>
            </a:r>
            <a:endParaRPr kumimoji="1"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065 0.00255 L 0.30976 0.00255 " pathEditMode="relative" ptsTypes="AA">
                                      <p:cBhvr>
                                        <p:cTn id="20" dur="2000" fill="hold"/>
                                        <p:tgtEl>
                                          <p:spTgt spid="16"/>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17 0.00741 L -0.16784 0.00741 " pathEditMode="relative" ptsTypes="AA">
                                      <p:cBhvr>
                                        <p:cTn id="32" dur="2000" fill="hold"/>
                                        <p:tgtEl>
                                          <p:spTgt spid="17"/>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30976 0.00255 L 0.36536 0.00255 " pathEditMode="relative" rAng="0" ptsTypes="AA">
                                      <p:cBhvr>
                                        <p:cTn id="44" dur="2000" fill="hold"/>
                                        <p:tgtEl>
                                          <p:spTgt spid="16"/>
                                        </p:tgtEl>
                                        <p:attrNameLst>
                                          <p:attrName>ppt_x</p:attrName>
                                          <p:attrName>ppt_y</p:attrName>
                                        </p:attrNameLst>
                                      </p:cBhvr>
                                      <p:rCtr x="2852" y="301"/>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5218" name="Object 2"/>
          <p:cNvGraphicFramePr>
            <a:graphicFrameLocks noChangeAspect="1"/>
          </p:cNvGraphicFramePr>
          <p:nvPr/>
        </p:nvGraphicFramePr>
        <p:xfrm>
          <a:off x="1772686" y="2631685"/>
          <a:ext cx="8404225" cy="1727200"/>
        </p:xfrm>
        <a:graphic>
          <a:graphicData uri="http://schemas.openxmlformats.org/presentationml/2006/ole">
            <mc:AlternateContent xmlns:mc="http://schemas.openxmlformats.org/markup-compatibility/2006">
              <mc:Choice xmlns:v="urn:schemas-microsoft-com:vml" Requires="v">
                <p:oleObj spid="_x0000_s2" name="文档" r:id="rId1" imgW="8421370" imgH="1728470" progId="Word.Document.8">
                  <p:embed/>
                </p:oleObj>
              </mc:Choice>
              <mc:Fallback>
                <p:oleObj name="文档" r:id="rId1" imgW="8421370" imgH="1728470" progId="Word.Document.8">
                  <p:embed/>
                  <p:pic>
                    <p:nvPicPr>
                      <p:cNvPr id="0" name="Object 2"/>
                      <p:cNvPicPr>
                        <a:picLocks noChangeAspect="1" noChangeArrowheads="1"/>
                      </p:cNvPicPr>
                      <p:nvPr/>
                    </p:nvPicPr>
                    <p:blipFill>
                      <a:blip r:embed="rId2"/>
                      <a:srcRect/>
                      <a:stretch>
                        <a:fillRect/>
                      </a:stretch>
                    </p:blipFill>
                    <p:spPr bwMode="auto">
                      <a:xfrm>
                        <a:off x="1772686" y="2631685"/>
                        <a:ext cx="8404225"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Text Box 3"/>
          <p:cNvSpPr txBox="1">
            <a:spLocks noChangeArrowheads="1"/>
          </p:cNvSpPr>
          <p:nvPr/>
        </p:nvSpPr>
        <p:spPr bwMode="auto">
          <a:xfrm>
            <a:off x="1213678" y="250181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dirty="0">
                <a:solidFill>
                  <a:srgbClr val="010000"/>
                </a:solidFill>
                <a:latin typeface="微软雅黑" panose="020B0503020204020204" pitchFamily="34" charset="-122"/>
                <a:ea typeface="微软雅黑" panose="020B0503020204020204" pitchFamily="34" charset="-122"/>
              </a:rPr>
              <a:t>A</a:t>
            </a:r>
            <a:endPar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65222" name="Text Box 6"/>
          <p:cNvSpPr txBox="1">
            <a:spLocks noChangeArrowheads="1"/>
          </p:cNvSpPr>
          <p:nvPr/>
        </p:nvSpPr>
        <p:spPr bwMode="auto">
          <a:xfrm>
            <a:off x="991571" y="787636"/>
            <a:ext cx="5806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key=</a:t>
            </a:r>
            <a:r>
              <a:rPr kumimoji="1" lang="en-US" altLang="zh-CN" sz="3000" noProof="0" dirty="0">
                <a:solidFill>
                  <a:srgbClr val="0070C0"/>
                </a:solidFill>
                <a:latin typeface="微软雅黑" panose="020B0503020204020204" pitchFamily="34" charset="-122"/>
                <a:ea typeface="微软雅黑" panose="020B0503020204020204" pitchFamily="34" charset="-122"/>
              </a:rPr>
              <a:t>20</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的查找过程如下：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上箭头 4"/>
          <p:cNvSpPr/>
          <p:nvPr/>
        </p:nvSpPr>
        <p:spPr>
          <a:xfrm rot="10800000">
            <a:off x="2639528"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8901180"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469094" y="1529331"/>
            <a:ext cx="603563" cy="461665"/>
          </a:xfrm>
          <a:prstGeom prst="rect">
            <a:avLst/>
          </a:prstGeom>
          <a:noFill/>
        </p:spPr>
        <p:txBody>
          <a:bodyPr wrap="none" rtlCol="0">
            <a:spAutoFit/>
          </a:bodyPr>
          <a:lstStyle/>
          <a:p>
            <a:r>
              <a:rPr kumimoji="1" lang="en-US" altLang="zh-CN" sz="2400" dirty="0"/>
              <a:t>left</a:t>
            </a:r>
            <a:endParaRPr kumimoji="1" lang="zh-CN" altLang="en-US" sz="2400" dirty="0"/>
          </a:p>
        </p:txBody>
      </p:sp>
      <p:sp>
        <p:nvSpPr>
          <p:cNvPr id="8" name="文本框 7"/>
          <p:cNvSpPr txBox="1"/>
          <p:nvPr/>
        </p:nvSpPr>
        <p:spPr>
          <a:xfrm>
            <a:off x="8608766" y="1448782"/>
            <a:ext cx="768480" cy="461665"/>
          </a:xfrm>
          <a:prstGeom prst="rect">
            <a:avLst/>
          </a:prstGeom>
          <a:noFill/>
        </p:spPr>
        <p:txBody>
          <a:bodyPr wrap="none" rtlCol="0">
            <a:spAutoFit/>
          </a:bodyPr>
          <a:lstStyle/>
          <a:p>
            <a:r>
              <a:rPr kumimoji="1" lang="en-US" altLang="zh-CN" sz="2400" dirty="0"/>
              <a:t>right</a:t>
            </a:r>
            <a:endParaRPr kumimoji="1" lang="zh-CN" altLang="en-US" sz="2400" dirty="0"/>
          </a:p>
        </p:txBody>
      </p:sp>
      <p:grpSp>
        <p:nvGrpSpPr>
          <p:cNvPr id="16" name="组合 15"/>
          <p:cNvGrpSpPr/>
          <p:nvPr/>
        </p:nvGrpSpPr>
        <p:grpSpPr>
          <a:xfrm>
            <a:off x="1732666" y="3658013"/>
            <a:ext cx="635495" cy="991753"/>
            <a:chOff x="2380909" y="3617843"/>
            <a:chExt cx="635495" cy="991753"/>
          </a:xfrm>
        </p:grpSpPr>
        <p:cxnSp>
          <p:nvCxnSpPr>
            <p:cNvPr id="9" name="直线箭头连接符 8"/>
            <p:cNvCxnSpPr/>
            <p:nvPr/>
          </p:nvCxnSpPr>
          <p:spPr>
            <a:xfrm flipV="1">
              <a:off x="2712775" y="3617843"/>
              <a:ext cx="0" cy="5433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80909" y="4147931"/>
              <a:ext cx="635495" cy="461665"/>
            </a:xfrm>
            <a:prstGeom prst="rect">
              <a:avLst/>
            </a:prstGeom>
            <a:noFill/>
          </p:spPr>
          <p:txBody>
            <a:bodyPr wrap="none" rtlCol="0">
              <a:spAutoFit/>
            </a:bodyPr>
            <a:lstStyle/>
            <a:p>
              <a:r>
                <a:rPr kumimoji="1" lang="en-US" altLang="zh-CN" sz="2400" dirty="0">
                  <a:solidFill>
                    <a:srgbClr val="0070C0"/>
                  </a:solidFill>
                </a:rPr>
                <a:t>low</a:t>
              </a:r>
              <a:endParaRPr kumimoji="1" lang="zh-CN" altLang="en-US" sz="2400" dirty="0">
                <a:solidFill>
                  <a:srgbClr val="0070C0"/>
                </a:solidFill>
              </a:endParaRPr>
            </a:p>
          </p:txBody>
        </p:sp>
      </p:grpSp>
      <p:grpSp>
        <p:nvGrpSpPr>
          <p:cNvPr id="17" name="组合 16"/>
          <p:cNvGrpSpPr/>
          <p:nvPr/>
        </p:nvGrpSpPr>
        <p:grpSpPr>
          <a:xfrm>
            <a:off x="9388709" y="3658013"/>
            <a:ext cx="723275" cy="991753"/>
            <a:chOff x="8741751" y="3658013"/>
            <a:chExt cx="723275" cy="991753"/>
          </a:xfrm>
        </p:grpSpPr>
        <p:cxnSp>
          <p:nvCxnSpPr>
            <p:cNvPr id="11" name="直线箭头连接符 10"/>
            <p:cNvCxnSpPr/>
            <p:nvPr/>
          </p:nvCxnSpPr>
          <p:spPr>
            <a:xfrm flipV="1">
              <a:off x="9073617" y="3658013"/>
              <a:ext cx="0" cy="543340"/>
            </a:xfrm>
            <a:prstGeom prst="straightConnector1">
              <a:avLst/>
            </a:prstGeom>
            <a:ln w="57150">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41751" y="4188101"/>
              <a:ext cx="723275" cy="461665"/>
            </a:xfrm>
            <a:prstGeom prst="rect">
              <a:avLst/>
            </a:prstGeom>
            <a:noFill/>
          </p:spPr>
          <p:txBody>
            <a:bodyPr wrap="none" rtlCol="0">
              <a:spAutoFit/>
            </a:bodyPr>
            <a:lstStyle/>
            <a:p>
              <a:r>
                <a:rPr kumimoji="1" lang="en-US" altLang="zh-CN" sz="2400" dirty="0">
                  <a:solidFill>
                    <a:srgbClr val="00B050"/>
                  </a:solidFill>
                </a:rPr>
                <a:t>high</a:t>
              </a:r>
              <a:endParaRPr kumimoji="1" lang="zh-CN" altLang="en-US" sz="2400" dirty="0">
                <a:solidFill>
                  <a:srgbClr val="00B050"/>
                </a:solidFill>
              </a:endParaRPr>
            </a:p>
          </p:txBody>
        </p:sp>
      </p:grpSp>
      <p:grpSp>
        <p:nvGrpSpPr>
          <p:cNvPr id="15" name="组合 14"/>
          <p:cNvGrpSpPr/>
          <p:nvPr/>
        </p:nvGrpSpPr>
        <p:grpSpPr>
          <a:xfrm>
            <a:off x="4239931" y="3726435"/>
            <a:ext cx="662361" cy="991753"/>
            <a:chOff x="5487008" y="3658013"/>
            <a:chExt cx="662361" cy="991753"/>
          </a:xfrm>
        </p:grpSpPr>
        <p:cxnSp>
          <p:nvCxnSpPr>
            <p:cNvPr id="13" name="直线箭头连接符 12"/>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21" name="组合 20"/>
          <p:cNvGrpSpPr/>
          <p:nvPr/>
        </p:nvGrpSpPr>
        <p:grpSpPr>
          <a:xfrm>
            <a:off x="3675862" y="3692224"/>
            <a:ext cx="662361" cy="991753"/>
            <a:chOff x="5487008" y="3658013"/>
            <a:chExt cx="662361" cy="991753"/>
          </a:xfrm>
        </p:grpSpPr>
        <p:cxnSp>
          <p:nvCxnSpPr>
            <p:cNvPr id="22" name="直线箭头连接符 21"/>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8" name="文本框 27"/>
          <p:cNvSpPr txBox="1"/>
          <p:nvPr/>
        </p:nvSpPr>
        <p:spPr>
          <a:xfrm flipH="1">
            <a:off x="9465026" y="3230560"/>
            <a:ext cx="621619"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5448584" y="3705476"/>
            <a:ext cx="662361" cy="991753"/>
            <a:chOff x="5487008" y="3658013"/>
            <a:chExt cx="662361" cy="991753"/>
          </a:xfrm>
        </p:grpSpPr>
        <p:cxnSp>
          <p:nvCxnSpPr>
            <p:cNvPr id="24" name="直线箭头连接符 23"/>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6" name="文本框 25"/>
          <p:cNvSpPr txBox="1"/>
          <p:nvPr/>
        </p:nvSpPr>
        <p:spPr>
          <a:xfrm>
            <a:off x="3354038" y="5997864"/>
            <a:ext cx="1479636" cy="523220"/>
          </a:xfrm>
          <a:prstGeom prst="rect">
            <a:avLst/>
          </a:prstGeom>
          <a:noFill/>
        </p:spPr>
        <p:txBody>
          <a:bodyPr wrap="none" rtlCol="0">
            <a:spAutoFit/>
          </a:bodyPr>
          <a:lstStyle/>
          <a:p>
            <a:r>
              <a:rPr kumimoji="1" lang="en-US" altLang="zh-CN" sz="2800" dirty="0"/>
              <a:t>return</a:t>
            </a:r>
            <a:r>
              <a:rPr kumimoji="1" lang="zh-CN" altLang="en-US" sz="2800" dirty="0"/>
              <a:t> </a:t>
            </a:r>
            <a:r>
              <a:rPr kumimoji="1" lang="en-US" altLang="zh-CN" sz="2800" dirty="0"/>
              <a:t>-1</a:t>
            </a:r>
            <a:endParaRPr kumimoji="1" lang="zh-CN" altLang="en-US" sz="2800" dirty="0"/>
          </a:p>
        </p:txBody>
      </p:sp>
      <p:sp>
        <p:nvSpPr>
          <p:cNvPr id="27" name="文本框 26"/>
          <p:cNvSpPr txBox="1"/>
          <p:nvPr/>
        </p:nvSpPr>
        <p:spPr>
          <a:xfrm>
            <a:off x="2501616" y="5377778"/>
            <a:ext cx="3900427" cy="461665"/>
          </a:xfrm>
          <a:prstGeom prst="rect">
            <a:avLst/>
          </a:prstGeom>
          <a:noFill/>
        </p:spPr>
        <p:txBody>
          <a:bodyPr wrap="none" rtlCol="0">
            <a:spAutoFit/>
          </a:bodyPr>
          <a:lstStyle/>
          <a:p>
            <a:r>
              <a:rPr kumimoji="1" lang="en-US" altLang="zh-CN" sz="2400" dirty="0">
                <a:solidFill>
                  <a:srgbClr val="19A382"/>
                </a:solidFill>
                <a:latin typeface="微软雅黑" panose="020B0503020204020204" pitchFamily="34" charset="-122"/>
                <a:ea typeface="微软雅黑" panose="020B0503020204020204" pitchFamily="34" charset="-122"/>
              </a:rPr>
              <a:t>high</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low</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1</a:t>
            </a:r>
            <a:r>
              <a:rPr kumimoji="1" lang="zh-CN" altLang="en-US" sz="2400" dirty="0">
                <a:solidFill>
                  <a:srgbClr val="19A382"/>
                </a:solidFill>
                <a:latin typeface="微软雅黑" panose="020B0503020204020204" pitchFamily="34" charset="-122"/>
                <a:ea typeface="微软雅黑" panose="020B0503020204020204" pitchFamily="34" charset="-122"/>
              </a:rPr>
              <a:t> 查找失败！</a:t>
            </a:r>
            <a:endParaRPr kumimoji="1" lang="zh-CN" altLang="en-US" sz="2400" dirty="0">
              <a:solidFill>
                <a:srgbClr val="19A38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208 0.00509 L -0.32565 0.00509 " pathEditMode="relative" ptsTypes="AA">
                                      <p:cBhvr>
                                        <p:cTn id="20" dur="2000" fill="hold"/>
                                        <p:tgtEl>
                                          <p:spTgt spid="17"/>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13 0.01018 L 0.16055 0.01018 " pathEditMode="relative" ptsTypes="AA">
                                      <p:cBhvr>
                                        <p:cTn id="32" dur="2000" fill="hold"/>
                                        <p:tgtEl>
                                          <p:spTgt spid="16"/>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32565 0.00509 L -0.42487 0.00509 " pathEditMode="relative" rAng="0" ptsTypes="AA">
                                      <p:cBhvr>
                                        <p:cTn id="44" dur="2000" fill="hold"/>
                                        <p:tgtEl>
                                          <p:spTgt spid="17"/>
                                        </p:tgtEl>
                                        <p:attrNameLst>
                                          <p:attrName>ppt_x</p:attrName>
                                          <p:attrName>ppt_y</p:attrName>
                                        </p:attrNameLst>
                                      </p:cBhvr>
                                      <p:rCtr x="-4961"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2438400" y="635001"/>
            <a:ext cx="73152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在未排序的数组上作顺序查找和在排好序的数组上作二分查找，下面的说法中，哪些是错误的</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custDataLst>
              <p:tags r:id="rId2"/>
            </p:custDataLst>
          </p:nvPr>
        </p:nvSpPr>
        <p:spPr>
          <a:xfrm>
            <a:off x="3352800" y="2786063"/>
            <a:ext cx="64008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顺序查找一定比二分查找慢</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3"/>
            </p:custDataLst>
          </p:nvPr>
        </p:nvSpPr>
        <p:spPr>
          <a:xfrm>
            <a:off x="3352800" y="3643313"/>
            <a:ext cx="67310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顺序查找在最好情况下只需比较</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次，而二分查找做不到</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p:cNvSpPr txBox="1"/>
          <p:nvPr>
            <p:custDataLst>
              <p:tags r:id="rId4"/>
            </p:custDataLst>
          </p:nvPr>
        </p:nvSpPr>
        <p:spPr>
          <a:xfrm>
            <a:off x="3352800" y="4500563"/>
            <a:ext cx="71501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如果查找的元素不在数组中，两个算法的时间效率基本相同</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5"/>
            </p:custDataLst>
          </p:nvPr>
        </p:nvSpPr>
        <p:spPr>
          <a:xfrm>
            <a:off x="3352800" y="5357813"/>
            <a:ext cx="77851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二分查找也可以在双向链表上执行，且效率不变</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a:spLocks noChangeAspect="1"/>
          </p:cNvSpPr>
          <p:nvPr>
            <p:custDataLst>
              <p:tags r:id="rId6"/>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a:spLocks noChangeAspect="1"/>
          </p:cNvSpPr>
          <p:nvPr>
            <p:custDataLst>
              <p:tags r:id="rId7"/>
            </p:custDataLst>
          </p:nvPr>
        </p:nvSpPr>
        <p:spPr>
          <a:xfrm>
            <a:off x="2638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a:spLocks noChangeAspect="1"/>
          </p:cNvSpPr>
          <p:nvPr>
            <p:custDataLst>
              <p:tags r:id="rId8"/>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spect="1"/>
          </p:cNvSpPr>
          <p:nvPr>
            <p:custDataLst>
              <p:tags r:id="rId9"/>
            </p:custDataLst>
          </p:nvPr>
        </p:nvSpPr>
        <p:spPr>
          <a:xfrm>
            <a:off x="2638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圆角矩形 18"/>
          <p:cNvSpPr/>
          <p:nvPr>
            <p:custDataLst>
              <p:tags r:id="rId10"/>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custDataLst>
              <p:tags r:id="rId11"/>
            </p:custDataLst>
          </p:nvPr>
        </p:nvGrpSpPr>
        <p:grpSpPr>
          <a:xfrm>
            <a:off x="0" y="0"/>
            <a:ext cx="9144000" cy="635000"/>
            <a:chOff x="-1524000" y="0"/>
            <a:chExt cx="9144000" cy="635000"/>
          </a:xfrm>
        </p:grpSpPr>
        <p:sp>
          <p:nvSpPr>
            <p:cNvPr id="5" name="TitleBackground"/>
            <p:cNvSpPr/>
            <p:nvPr>
              <p:custDataLst>
                <p:tags r:id="rId12"/>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ColorBlock"/>
            <p:cNvSpPr/>
            <p:nvPr>
              <p:custDataLst>
                <p:tags r:id="rId13"/>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TypeText"/>
            <p:cNvSpPr txBox="1"/>
            <p:nvPr>
              <p:custDataLst>
                <p:tags r:id="rId14"/>
              </p:custDataLst>
            </p:nvPr>
          </p:nvSpPr>
          <p:spPr>
            <a:xfrm>
              <a:off x="-1270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15"/>
              </p:custDataLst>
            </p:nvPr>
          </p:nvSpPr>
          <p:spPr>
            <a:xfrm>
              <a:off x="1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19460" name="Rectangle 3"/>
              <p:cNvSpPr>
                <a:spLocks noGrp="1" noChangeArrowheads="1"/>
              </p:cNvSpPr>
              <p:nvPr>
                <p:ph idx="11"/>
              </p:nvPr>
            </p:nvSpPr>
            <p:spPr>
              <a:xfrm>
                <a:off x="568337" y="1235277"/>
                <a:ext cx="11055325" cy="5057775"/>
              </a:xfrm>
            </p:spPr>
            <p:txBody>
              <a:bodyPr>
                <a:normAutofit fontScale="92500"/>
              </a:bodyPr>
              <a:lstStyle/>
              <a:p>
                <a:pPr marL="0" indent="0" eaLnBrk="1" hangingPunct="1">
                  <a:lnSpc>
                    <a:spcPct val="110000"/>
                  </a:lnSpc>
                  <a:buFontTx/>
                  <a:buNone/>
                  <a:defRPr/>
                </a:pPr>
                <a:r>
                  <a:rPr lang="zh-CN" altLang="en-US" sz="2800" b="1" dirty="0"/>
                  <a:t>问题描述</a:t>
                </a:r>
                <a:r>
                  <a:rPr lang="zh-CN" altLang="en-US" sz="2800" b="0" dirty="0">
                    <a:effectLst/>
                    <a:latin typeface="微软雅黑" panose="020B0503020204020204" pitchFamily="34" charset="-122"/>
                    <a:ea typeface="微软雅黑" panose="020B0503020204020204" pitchFamily="34" charset="-122"/>
                  </a:rPr>
                  <a:t>：假设序列（顺序表）</a:t>
                </a:r>
                <a:r>
                  <a:rPr lang="en-US" altLang="zh-CN" sz="2800" dirty="0"/>
                  <a:t>A</a:t>
                </a:r>
                <a:r>
                  <a:rPr lang="en-US" altLang="zh-CN" sz="2800" b="0" dirty="0">
                    <a:effectLst/>
                    <a:latin typeface="微软雅黑" panose="020B0503020204020204" pitchFamily="34" charset="-122"/>
                    <a:ea typeface="微软雅黑" panose="020B0503020204020204" pitchFamily="34" charset="-122"/>
                  </a:rPr>
                  <a:t>[1…n],</a:t>
                </a:r>
                <a:r>
                  <a:rPr lang="zh-CN" altLang="en-US" sz="2800" b="0" dirty="0">
                    <a:effectLst/>
                    <a:latin typeface="微软雅黑" panose="020B0503020204020204" pitchFamily="34" charset="-122"/>
                    <a:ea typeface="微软雅黑" panose="020B0503020204020204" pitchFamily="34" charset="-122"/>
                  </a:rPr>
                  <a:t> 满足</a:t>
                </a:r>
                <a14:m>
                  <m:oMath xmlns:m="http://schemas.openxmlformats.org/officeDocument/2006/math">
                    <m:r>
                      <a:rPr lang="en-US" altLang="zh-CN" sz="2800" b="0" i="1" smtClean="0">
                        <a:effectLst/>
                        <a:latin typeface="Cambria Math" panose="02040503050406030204" pitchFamily="18" charset="0"/>
                        <a:ea typeface="微软雅黑" panose="020B0503020204020204" pitchFamily="34" charset="-122"/>
                      </a:rPr>
                      <m:t>𝐴</m:t>
                    </m:r>
                    <m:d>
                      <m:dPr>
                        <m:begChr m:val="["/>
                        <m:endChr m:val="]"/>
                        <m:ctrlPr>
                          <a:rPr lang="en-US" altLang="zh-CN" sz="2800" b="0" i="1" smtClean="0">
                            <a:effectLst/>
                            <a:latin typeface="Cambria Math" panose="02040503050406030204" pitchFamily="18" charset="0"/>
                            <a:ea typeface="微软雅黑" panose="020B0503020204020204" pitchFamily="34" charset="-122"/>
                          </a:rPr>
                        </m:ctrlPr>
                      </m:dPr>
                      <m:e>
                        <m:r>
                          <a:rPr lang="en-US" altLang="zh-CN" sz="2800" b="0" i="1" smtClean="0">
                            <a:effectLst/>
                            <a:latin typeface="Cambria Math" panose="02040503050406030204" pitchFamily="18" charset="0"/>
                            <a:ea typeface="微软雅黑" panose="020B0503020204020204" pitchFamily="34" charset="-122"/>
                          </a:rPr>
                          <m:t>1</m:t>
                        </m:r>
                      </m:e>
                    </m:d>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𝐴</m:t>
                    </m:r>
                    <m:d>
                      <m:dPr>
                        <m:begChr m:val="["/>
                        <m:endChr m:val="]"/>
                        <m:ctrlPr>
                          <a:rPr lang="en-US" altLang="zh-CN" sz="2800" b="0" i="1" smtClean="0">
                            <a:effectLst/>
                            <a:latin typeface="Cambria Math" panose="02040503050406030204" pitchFamily="18" charset="0"/>
                            <a:ea typeface="微软雅黑" panose="020B0503020204020204" pitchFamily="34" charset="-122"/>
                          </a:rPr>
                        </m:ctrlPr>
                      </m:dPr>
                      <m:e>
                        <m:r>
                          <a:rPr lang="en-US" altLang="zh-CN" sz="2800" b="0" i="1" smtClean="0">
                            <a:effectLst/>
                            <a:latin typeface="Cambria Math" panose="02040503050406030204" pitchFamily="18" charset="0"/>
                            <a:ea typeface="微软雅黑" panose="020B0503020204020204" pitchFamily="34" charset="-122"/>
                          </a:rPr>
                          <m:t>2</m:t>
                        </m:r>
                      </m:e>
                    </m:d>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𝐴</m:t>
                    </m:r>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𝑛</m:t>
                    </m:r>
                    <m:r>
                      <a:rPr lang="en-US" altLang="zh-CN" sz="2800" b="0" i="1" smtClean="0">
                        <a:effectLst/>
                        <a:latin typeface="Cambria Math" panose="02040503050406030204" pitchFamily="18" charset="0"/>
                        <a:ea typeface="微软雅黑" panose="020B0503020204020204" pitchFamily="34" charset="-122"/>
                      </a:rPr>
                      <m:t>]</m:t>
                    </m:r>
                  </m:oMath>
                </a14:m>
                <a:r>
                  <a:rPr lang="zh-CN" altLang="en-US" sz="2800" b="0" dirty="0">
                    <a:effectLst/>
                    <a:latin typeface="微软雅黑" panose="020B0503020204020204" pitchFamily="34" charset="-122"/>
                    <a:ea typeface="微软雅黑" panose="020B0503020204020204" pitchFamily="34" charset="-122"/>
                  </a:rPr>
                  <a:t>，求</a:t>
                </a:r>
                <a:r>
                  <a:rPr lang="en-US" altLang="zh-CN" sz="2800" b="0" dirty="0">
                    <a:effectLst/>
                    <a:latin typeface="微软雅黑" panose="020B0503020204020204" pitchFamily="34" charset="-122"/>
                    <a:ea typeface="微软雅黑" panose="020B0503020204020204" pitchFamily="34" charset="-122"/>
                  </a:rPr>
                  <a:t>A</a:t>
                </a:r>
                <a:r>
                  <a:rPr lang="zh-CN" altLang="en-US" sz="2800" b="0" dirty="0">
                    <a:effectLst/>
                    <a:latin typeface="微软雅黑" panose="020B0503020204020204" pitchFamily="34" charset="-122"/>
                    <a:ea typeface="微软雅黑" panose="020B0503020204020204" pitchFamily="34" charset="-122"/>
                  </a:rPr>
                  <a:t>中所有大小在区间</a:t>
                </a:r>
                <a14:m>
                  <m:oMath xmlns:m="http://schemas.openxmlformats.org/officeDocument/2006/math">
                    <m:r>
                      <a:rPr lang="en-US" altLang="zh-CN" sz="2800" b="0" i="1" smtClean="0">
                        <a:solidFill>
                          <a:schemeClr val="tx1"/>
                        </a:solidFill>
                        <a:effectLst/>
                        <a:latin typeface="Cambria Math" panose="02040503050406030204" pitchFamily="18" charset="0"/>
                        <a:ea typeface="微软雅黑" panose="020B0503020204020204" pitchFamily="34" charset="-122"/>
                      </a:rPr>
                      <m:t>[</m:t>
                    </m:r>
                    <m:r>
                      <a:rPr lang="en-US" altLang="zh-CN" sz="2800" b="0" i="1" smtClean="0">
                        <a:solidFill>
                          <a:schemeClr val="tx1"/>
                        </a:solidFill>
                        <a:effectLst/>
                        <a:latin typeface="Cambria Math" panose="02040503050406030204" pitchFamily="18" charset="0"/>
                        <a:ea typeface="微软雅黑" panose="020B0503020204020204" pitchFamily="34" charset="-122"/>
                      </a:rPr>
                      <m:t>𝑎</m:t>
                    </m:r>
                    <m:r>
                      <a:rPr lang="en-US" altLang="zh-CN" sz="2800" b="0" i="1" smtClean="0">
                        <a:solidFill>
                          <a:schemeClr val="tx1"/>
                        </a:solidFill>
                        <a:effectLst/>
                        <a:latin typeface="Cambria Math" panose="02040503050406030204" pitchFamily="18" charset="0"/>
                        <a:ea typeface="微软雅黑" panose="020B0503020204020204" pitchFamily="34" charset="-122"/>
                      </a:rPr>
                      <m:t>, </m:t>
                    </m:r>
                    <m:r>
                      <a:rPr lang="en-US" altLang="zh-CN" sz="2800" b="0" i="1" smtClean="0">
                        <a:solidFill>
                          <a:schemeClr val="tx1"/>
                        </a:solidFill>
                        <a:effectLst/>
                        <a:latin typeface="Cambria Math" panose="02040503050406030204" pitchFamily="18" charset="0"/>
                        <a:ea typeface="微软雅黑" panose="020B0503020204020204" pitchFamily="34" charset="-122"/>
                      </a:rPr>
                      <m:t>𝑏</m:t>
                    </m:r>
                    <m:r>
                      <a:rPr lang="en-US" altLang="zh-CN" sz="2800" b="0" i="1" smtClean="0">
                        <a:solidFill>
                          <a:schemeClr val="tx1"/>
                        </a:solidFill>
                        <a:effectLst/>
                        <a:latin typeface="Cambria Math" panose="02040503050406030204" pitchFamily="18" charset="0"/>
                        <a:ea typeface="微软雅黑" panose="020B0503020204020204" pitchFamily="34" charset="-122"/>
                      </a:rPr>
                      <m:t>)</m:t>
                    </m:r>
                  </m:oMath>
                </a14:m>
                <a:r>
                  <a:rPr lang="zh-CN" altLang="en-US" sz="2800" b="0" dirty="0">
                    <a:effectLst/>
                    <a:latin typeface="微软雅黑" panose="020B0503020204020204" pitchFamily="34" charset="-122"/>
                    <a:ea typeface="微软雅黑" panose="020B0503020204020204" pitchFamily="34" charset="-122"/>
                  </a:rPr>
                  <a:t>中的数据。</a:t>
                </a:r>
                <a:endParaRPr lang="en-US" altLang="zh-CN" sz="2800" b="0" dirty="0">
                  <a:effectLst/>
                  <a:latin typeface="微软雅黑" panose="020B0503020204020204" pitchFamily="34" charset="-122"/>
                  <a:ea typeface="微软雅黑" panose="020B0503020204020204" pitchFamily="34" charset="-122"/>
                </a:endParaRPr>
              </a:p>
              <a:p>
                <a:pPr marL="0" indent="0" eaLnBrk="1" hangingPunct="1">
                  <a:lnSpc>
                    <a:spcPct val="110000"/>
                  </a:lnSpc>
                  <a:buFontTx/>
                  <a:buNone/>
                  <a:defRPr/>
                </a:pPr>
                <a:r>
                  <a:rPr lang="zh-CN" altLang="en-US" sz="2800" b="1" dirty="0"/>
                  <a:t>思路</a:t>
                </a:r>
                <a:r>
                  <a:rPr lang="zh-CN" altLang="en-US" sz="2800" dirty="0"/>
                  <a:t>：求序列</a:t>
                </a:r>
                <a:r>
                  <a:rPr lang="en-US" altLang="zh-CN" sz="2800" dirty="0"/>
                  <a:t>A</a:t>
                </a:r>
                <a:r>
                  <a:rPr lang="zh-CN" altLang="en-US" sz="2800" dirty="0"/>
                  <a:t>中</a:t>
                </a:r>
                <a14:m>
                  <m:oMath xmlns:m="http://schemas.openxmlformats.org/officeDocument/2006/math">
                    <m:r>
                      <a:rPr lang="zh-CN" altLang="en-US" sz="2800" b="0" i="0" smtClean="0">
                        <a:latin typeface="Cambria Math" panose="02040503050406030204" pitchFamily="18" charset="0"/>
                      </a:rPr>
                      <m:t> </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𝑎</m:t>
                    </m:r>
                  </m:oMath>
                </a14:m>
                <a:r>
                  <a:rPr lang="zh-CN" altLang="en-US" sz="2800" b="0" dirty="0">
                    <a:solidFill>
                      <a:srgbClr val="C00000"/>
                    </a:solidFill>
                    <a:effectLst/>
                    <a:latin typeface="微软雅黑" panose="020B0503020204020204" pitchFamily="34" charset="-122"/>
                    <a:ea typeface="微软雅黑" panose="020B0503020204020204" pitchFamily="34" charset="-122"/>
                  </a:rPr>
                  <a:t> </a:t>
                </a:r>
                <a:r>
                  <a:rPr lang="zh-CN" altLang="en-US" sz="2800" b="0" dirty="0">
                    <a:effectLst/>
                    <a:latin typeface="微软雅黑" panose="020B0503020204020204" pitchFamily="34" charset="-122"/>
                    <a:ea typeface="微软雅黑" panose="020B0503020204020204" pitchFamily="34" charset="-122"/>
                  </a:rPr>
                  <a:t>的</a:t>
                </a:r>
                <a:r>
                  <a:rPr lang="zh-CN" altLang="en-US" sz="2800" b="0" dirty="0">
                    <a:solidFill>
                      <a:srgbClr val="009999"/>
                    </a:solidFill>
                    <a:effectLst/>
                    <a:latin typeface="微软雅黑" panose="020B0503020204020204" pitchFamily="34" charset="-122"/>
                    <a:ea typeface="微软雅黑" panose="020B0503020204020204" pitchFamily="34" charset="-122"/>
                  </a:rPr>
                  <a:t>最小值</a:t>
                </a:r>
                <a:r>
                  <a:rPr lang="zh-CN" altLang="en-US" sz="2800" b="0" dirty="0">
                    <a:effectLst/>
                    <a:latin typeface="微软雅黑" panose="020B0503020204020204" pitchFamily="34" charset="-122"/>
                    <a:ea typeface="微软雅黑" panose="020B0503020204020204" pitchFamily="34" charset="-122"/>
                  </a:rPr>
                  <a:t>位置和 </a:t>
                </a:r>
                <a14:m>
                  <m:oMath xmlns:m="http://schemas.openxmlformats.org/officeDocument/2006/math">
                    <m:r>
                      <a:rPr lang="en-US" altLang="zh-CN" sz="2800" b="0" i="1" smtClean="0">
                        <a:solidFill>
                          <a:srgbClr val="FF0000"/>
                        </a:solidFill>
                        <a:effectLst/>
                        <a:latin typeface="Cambria Math" panose="02040503050406030204" pitchFamily="18" charset="0"/>
                        <a:ea typeface="微软雅黑" panose="020B0503020204020204" pitchFamily="34" charset="-122"/>
                      </a:rPr>
                      <m:t>&lt;</m:t>
                    </m:r>
                    <m:r>
                      <a:rPr lang="en-US" altLang="zh-CN" sz="2800" b="0" i="1" smtClean="0">
                        <a:solidFill>
                          <a:srgbClr val="FF0000"/>
                        </a:solidFill>
                        <a:effectLst/>
                        <a:latin typeface="Cambria Math" panose="02040503050406030204" pitchFamily="18" charset="0"/>
                        <a:ea typeface="微软雅黑" panose="020B0503020204020204" pitchFamily="34" charset="-122"/>
                      </a:rPr>
                      <m:t>𝑏</m:t>
                    </m:r>
                  </m:oMath>
                </a14:m>
                <a:r>
                  <a:rPr lang="zh-CN" altLang="en-US" sz="2800" b="0" dirty="0">
                    <a:solidFill>
                      <a:srgbClr val="FF0000"/>
                    </a:solidFill>
                    <a:effectLst/>
                    <a:latin typeface="微软雅黑" panose="020B0503020204020204" pitchFamily="34" charset="-122"/>
                    <a:ea typeface="微软雅黑" panose="020B0503020204020204" pitchFamily="34" charset="-122"/>
                  </a:rPr>
                  <a:t> </a:t>
                </a:r>
                <a:r>
                  <a:rPr lang="zh-CN" altLang="en-US" sz="2800" b="0" dirty="0">
                    <a:effectLst/>
                    <a:latin typeface="微软雅黑" panose="020B0503020204020204" pitchFamily="34" charset="-122"/>
                    <a:ea typeface="微软雅黑" panose="020B0503020204020204" pitchFamily="34" charset="-122"/>
                  </a:rPr>
                  <a:t>的</a:t>
                </a:r>
                <a:r>
                  <a:rPr lang="zh-CN" altLang="en-US" sz="2800" b="0" dirty="0">
                    <a:solidFill>
                      <a:srgbClr val="19A382"/>
                    </a:solidFill>
                    <a:effectLst/>
                    <a:latin typeface="微软雅黑" panose="020B0503020204020204" pitchFamily="34" charset="-122"/>
                    <a:ea typeface="微软雅黑" panose="020B0503020204020204" pitchFamily="34" charset="-122"/>
                  </a:rPr>
                  <a:t>最大值</a:t>
                </a:r>
                <a:r>
                  <a:rPr lang="zh-CN" altLang="en-US" sz="2800" b="0" dirty="0">
                    <a:effectLst/>
                    <a:latin typeface="微软雅黑" panose="020B0503020204020204" pitchFamily="34" charset="-122"/>
                    <a:ea typeface="微软雅黑" panose="020B0503020204020204" pitchFamily="34" charset="-122"/>
                  </a:rPr>
                  <a:t>位置</a:t>
                </a:r>
                <a:endParaRPr lang="zh-CN" altLang="pt-BR" sz="2800" b="0" dirty="0">
                  <a:effectLst/>
                  <a:latin typeface="微软雅黑" panose="020B0503020204020204" pitchFamily="34" charset="-122"/>
                  <a:ea typeface="微软雅黑" panose="020B0503020204020204" pitchFamily="34" charset="-122"/>
                </a:endParaRPr>
              </a:p>
            </p:txBody>
          </p:sp>
        </mc:Choice>
        <mc:Fallback>
          <p:sp>
            <p:nvSpPr>
              <p:cNvPr id="19460" name="Rectangle 3"/>
              <p:cNvSpPr>
                <a:spLocks noRot="1" noChangeAspect="1" noMove="1" noResize="1" noEditPoints="1" noAdjustHandles="1" noChangeArrowheads="1" noChangeShapeType="1" noTextEdit="1"/>
              </p:cNvSpPr>
              <p:nvPr>
                <p:ph idx="11"/>
              </p:nvPr>
            </p:nvSpPr>
            <p:spPr>
              <a:xfrm>
                <a:off x="568337" y="1235277"/>
                <a:ext cx="11055325" cy="5057775"/>
              </a:xfrm>
              <a:blipFill rotWithShape="1">
                <a:blip r:embed="rId1"/>
                <a:stretch>
                  <a:fillRect t="-4" r="6" b="4"/>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二分查找的应用：区间查询</a:t>
            </a:r>
            <a:endParaRPr lang="zh-CN" altLang="en-US" dirty="0"/>
          </a:p>
        </p:txBody>
      </p:sp>
      <p:sp>
        <p:nvSpPr>
          <p:cNvPr id="10" name="文本框 9"/>
          <p:cNvSpPr txBox="1"/>
          <p:nvPr/>
        </p:nvSpPr>
        <p:spPr>
          <a:xfrm>
            <a:off x="532005" y="2936293"/>
            <a:ext cx="1980029" cy="523220"/>
          </a:xfrm>
          <a:prstGeom prst="rect">
            <a:avLst/>
          </a:prstGeom>
          <a:noFill/>
        </p:spPr>
        <p:txBody>
          <a:bodyPr wrap="none" rtlCol="0">
            <a:spAutoFit/>
          </a:bodyPr>
          <a:lstStyle/>
          <a:p>
            <a:r>
              <a:rPr kumimoji="1" lang="zh-CN" altLang="en-US" sz="2800" b="1" dirty="0">
                <a:latin typeface="微软雅黑" panose="020B0503020204020204" pitchFamily="34" charset="-122"/>
                <a:ea typeface="微软雅黑" panose="020B0503020204020204" pitchFamily="34" charset="-122"/>
              </a:rPr>
              <a:t>关键算法：</a:t>
            </a:r>
            <a:endParaRPr kumimoji="1"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743178" y="2792348"/>
                <a:ext cx="6009274"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00B0F0"/>
                    </a:solidFill>
                    <a:latin typeface="微软雅黑" panose="020B0503020204020204" pitchFamily="34" charset="-122"/>
                    <a:ea typeface="微软雅黑" panose="020B0503020204020204" pitchFamily="34" charset="-122"/>
                  </a:rPr>
                  <a:t>假设</a:t>
                </a:r>
                <a14:m>
                  <m:oMath xmlns:m="http://schemas.openxmlformats.org/officeDocument/2006/math">
                    <m:r>
                      <a:rPr kumimoji="1" lang="en-US" altLang="zh-CN" sz="2400" b="0" i="1" smtClean="0">
                        <a:solidFill>
                          <a:srgbClr val="00B0F0"/>
                        </a:solidFill>
                        <a:latin typeface="Cambria Math" panose="02040503050406030204" pitchFamily="18" charset="0"/>
                      </a:rPr>
                      <m:t>𝐴</m:t>
                    </m:r>
                    <m:d>
                      <m:dPr>
                        <m:begChr m:val="["/>
                        <m:endChr m:val="]"/>
                        <m:ctrlPr>
                          <a:rPr kumimoji="1" lang="en-US" altLang="zh-CN" sz="2400" b="0" i="1" smtClean="0">
                            <a:solidFill>
                              <a:srgbClr val="00B0F0"/>
                            </a:solidFill>
                            <a:latin typeface="Cambria Math" panose="02040503050406030204" pitchFamily="18" charset="0"/>
                          </a:rPr>
                        </m:ctrlPr>
                      </m:dPr>
                      <m:e>
                        <m:r>
                          <m:rPr>
                            <m:sty m:val="p"/>
                          </m:rPr>
                          <a:rPr kumimoji="1" lang="en-US" altLang="zh-CN" sz="2400" b="0" i="0" smtClean="0">
                            <a:solidFill>
                              <a:srgbClr val="00B0F0"/>
                            </a:solidFill>
                            <a:latin typeface="Cambria Math" panose="02040503050406030204" pitchFamily="18" charset="0"/>
                          </a:rPr>
                          <m:t>left</m:t>
                        </m:r>
                        <m:r>
                          <a:rPr kumimoji="1" lang="en-US" altLang="zh-CN" sz="2400" b="0" i="1" smtClean="0">
                            <a:solidFill>
                              <a:srgbClr val="00B0F0"/>
                            </a:solidFill>
                            <a:latin typeface="Cambria Math" panose="02040503050406030204" pitchFamily="18" charset="0"/>
                          </a:rPr>
                          <m:t>−</m:t>
                        </m:r>
                        <m:r>
                          <a:rPr kumimoji="1" lang="en-US" altLang="zh-CN" sz="2400" b="0" i="1" smtClean="0">
                            <a:solidFill>
                              <a:srgbClr val="00B0F0"/>
                            </a:solidFill>
                            <a:latin typeface="Cambria Math" panose="02040503050406030204" pitchFamily="18" charset="0"/>
                          </a:rPr>
                          <m:t>1</m:t>
                        </m:r>
                      </m:e>
                    </m:d>
                    <m:r>
                      <a:rPr kumimoji="1" lang="en-US" altLang="zh-CN" sz="2400" b="0" i="1" smtClean="0">
                        <a:solidFill>
                          <a:srgbClr val="00B0F0"/>
                        </a:solidFill>
                        <a:latin typeface="Cambria Math" panose="02040503050406030204" pitchFamily="18" charset="0"/>
                      </a:rPr>
                      <m:t>=−</m:t>
                    </m:r>
                    <m:r>
                      <a:rPr kumimoji="1" lang="en-US" altLang="zh-CN" sz="2400" b="0" i="1" smtClean="0">
                        <a:solidFill>
                          <a:srgbClr val="00B0F0"/>
                        </a:solidFill>
                        <a:latin typeface="Cambria Math" panose="02040503050406030204" pitchFamily="18" charset="0"/>
                        <a:ea typeface="Cambria Math" panose="02040503050406030204" pitchFamily="18" charset="0"/>
                      </a:rPr>
                      <m:t>∞,</m:t>
                    </m:r>
                    <m:r>
                      <a:rPr kumimoji="1" lang="zh-CN" altLang="en-US" sz="2400" b="0" i="1" smtClean="0">
                        <a:solidFill>
                          <a:srgbClr val="00B0F0"/>
                        </a:solidFill>
                        <a:latin typeface="Cambria Math" panose="02040503050406030204" pitchFamily="18" charset="0"/>
                        <a:ea typeface="Cambria Math" panose="02040503050406030204" pitchFamily="18" charset="0"/>
                      </a:rPr>
                      <m:t> </m:t>
                    </m:r>
                    <m:r>
                      <a:rPr kumimoji="1" lang="en-US" altLang="zh-CN" sz="2400" b="0" i="1" smtClean="0">
                        <a:solidFill>
                          <a:srgbClr val="00B0F0"/>
                        </a:solidFill>
                        <a:latin typeface="Cambria Math" panose="02040503050406030204" pitchFamily="18" charset="0"/>
                        <a:ea typeface="Cambria Math" panose="02040503050406030204" pitchFamily="18" charset="0"/>
                      </a:rPr>
                      <m:t>𝐴</m:t>
                    </m:r>
                    <m:d>
                      <m:dPr>
                        <m:begChr m:val="["/>
                        <m:endChr m:val="]"/>
                        <m:ctrlPr>
                          <a:rPr kumimoji="1" lang="en-US" altLang="zh-CN" sz="2400" b="0" i="1" smtClean="0">
                            <a:solidFill>
                              <a:srgbClr val="00B0F0"/>
                            </a:solidFill>
                            <a:latin typeface="Cambria Math" panose="02040503050406030204" pitchFamily="18" charset="0"/>
                            <a:ea typeface="Cambria Math" panose="02040503050406030204" pitchFamily="18" charset="0"/>
                          </a:rPr>
                        </m:ctrlPr>
                      </m:dPr>
                      <m:e>
                        <m:r>
                          <m:rPr>
                            <m:sty m:val="p"/>
                          </m:rPr>
                          <a:rPr kumimoji="1" lang="en-US" altLang="zh-CN" sz="2400" b="0" i="0" smtClean="0">
                            <a:solidFill>
                              <a:srgbClr val="00B0F0"/>
                            </a:solidFill>
                            <a:latin typeface="Cambria Math" panose="02040503050406030204" pitchFamily="18" charset="0"/>
                            <a:ea typeface="Cambria Math" panose="02040503050406030204" pitchFamily="18" charset="0"/>
                          </a:rPr>
                          <m:t>right</m:t>
                        </m:r>
                        <m:r>
                          <a:rPr kumimoji="1" lang="en-US" altLang="zh-CN" sz="2400" b="0" i="1" smtClean="0">
                            <a:solidFill>
                              <a:srgbClr val="00B0F0"/>
                            </a:solidFill>
                            <a:latin typeface="Cambria Math" panose="02040503050406030204" pitchFamily="18" charset="0"/>
                            <a:ea typeface="Cambria Math" panose="02040503050406030204" pitchFamily="18" charset="0"/>
                          </a:rPr>
                          <m:t>+</m:t>
                        </m:r>
                        <m:r>
                          <a:rPr kumimoji="1" lang="en-US" altLang="zh-CN" sz="2400" b="0" i="1" smtClean="0">
                            <a:solidFill>
                              <a:srgbClr val="00B0F0"/>
                            </a:solidFill>
                            <a:latin typeface="Cambria Math" panose="02040503050406030204" pitchFamily="18" charset="0"/>
                            <a:ea typeface="Cambria Math" panose="02040503050406030204" pitchFamily="18" charset="0"/>
                          </a:rPr>
                          <m:t>1</m:t>
                        </m:r>
                      </m:e>
                    </m:d>
                    <m:r>
                      <a:rPr kumimoji="1" lang="en-US" altLang="zh-CN" sz="2400" b="0" i="1" smtClean="0">
                        <a:solidFill>
                          <a:srgbClr val="00B0F0"/>
                        </a:solidFill>
                        <a:latin typeface="Cambria Math" panose="02040503050406030204" pitchFamily="18" charset="0"/>
                        <a:ea typeface="Cambria Math" panose="02040503050406030204" pitchFamily="18" charset="0"/>
                      </a:rPr>
                      <m:t>=+∞</m:t>
                    </m:r>
                  </m:oMath>
                </a14:m>
                <a:endParaRPr kumimoji="1" lang="zh-CN" altLang="en-US" sz="2400" dirty="0">
                  <a:solidFill>
                    <a:srgbClr val="00B0F0"/>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3743178" y="2792348"/>
                <a:ext cx="6009274" cy="461665"/>
              </a:xfrm>
              <a:prstGeom prst="rect">
                <a:avLst/>
              </a:prstGeom>
              <a:blipFill rotWithShape="1">
                <a:blip r:embed="rId2"/>
                <a:stretch>
                  <a:fillRect l="-8" t="-55" r="-738"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3770016" y="3331045"/>
                <a:ext cx="5846472"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(1)</a:t>
                </a:r>
                <a:r>
                  <a:rPr kumimoji="1" lang="zh-CN" altLang="en-US" sz="2400" dirty="0">
                    <a:latin typeface="Times New Roman" panose="02020603050405020304" pitchFamily="18" charset="0"/>
                    <a:cs typeface="Times New Roman" panose="02020603050405020304" pitchFamily="18" charset="0"/>
                  </a:rPr>
                  <a:t> </a:t>
                </a:r>
                <a:r>
                  <a:rPr kumimoji="1" lang="zh-CN" altLang="en-US" sz="2400" dirty="0"/>
                  <a:t>开始时，</a:t>
                </a:r>
                <a:r>
                  <a:rPr kumimoji="1" lang="en-US" altLang="zh-CN" sz="2400" dirty="0">
                    <a:latin typeface="Times New Roman" panose="02020603050405020304" pitchFamily="18" charset="0"/>
                    <a:cs typeface="Times New Roman" panose="02020603050405020304" pitchFamily="18" charset="0"/>
                  </a:rPr>
                  <a:t>low</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400" b="0" i="1" smtClean="0">
                        <a:latin typeface="Cambria Math" panose="02040503050406030204" pitchFamily="18" charset="0"/>
                        <a:cs typeface="Times New Roman" panose="02020603050405020304" pitchFamily="18" charset="0"/>
                      </a:rPr>
                      <m:t>←</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left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high</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400" i="1">
                        <a:latin typeface="Cambria Math" panose="02040503050406030204" pitchFamily="18" charset="0"/>
                        <a:cs typeface="Times New Roman" panose="02020603050405020304" pitchFamily="18" charset="0"/>
                      </a:rPr>
                      <m:t>←</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right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a:t>
                </a:r>
                <a:endParaRPr kumimoji="1" lang="en-US" altLang="zh-CN" sz="2400" dirty="0">
                  <a:latin typeface="Times New Roman" panose="02020603050405020304" pitchFamily="18" charset="0"/>
                  <a:cs typeface="Times New Roman" panose="02020603050405020304" pitchFamily="18"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3770016" y="3331045"/>
                <a:ext cx="5846472" cy="461665"/>
              </a:xfrm>
              <a:prstGeom prst="rect">
                <a:avLst/>
              </a:prstGeom>
              <a:blipFill rotWithShape="1">
                <a:blip r:embed="rId3"/>
                <a:stretch>
                  <a:fillRect t="-102" r="1" b="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3786217" y="3889606"/>
                <a:ext cx="7714804"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  计算区间</a:t>
                </a:r>
                <a:r>
                  <a:rPr kumimoji="1" lang="en-US" altLang="zh-CN" sz="2400" dirty="0">
                    <a:latin typeface="Times New Roman" panose="02020603050405020304" pitchFamily="18" charset="0"/>
                    <a:cs typeface="Times New Roman" panose="02020603050405020304" pitchFamily="18" charset="0"/>
                  </a:rPr>
                  <a:t>(low,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high)</a:t>
                </a:r>
                <a:r>
                  <a:rPr kumimoji="1" lang="zh-CN" altLang="en-US" sz="2400" dirty="0">
                    <a:latin typeface="Times New Roman" panose="02020603050405020304" pitchFamily="18" charset="0"/>
                    <a:cs typeface="Times New Roman" panose="02020603050405020304" pitchFamily="18" charset="0"/>
                  </a:rPr>
                  <a:t>的中间位置</a:t>
                </a:r>
                <a:r>
                  <a:rPr kumimoji="1" lang="en-US" altLang="zh-CN" sz="2400" dirty="0">
                    <a:latin typeface="Times New Roman" panose="02020603050405020304" pitchFamily="18" charset="0"/>
                    <a:cs typeface="Times New Roman" panose="02020603050405020304" pitchFamily="18" charset="0"/>
                  </a:rPr>
                  <a:t>mid</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400" b="0" i="1" smtClean="0">
                        <a:latin typeface="Cambria Math" panose="02040503050406030204" pitchFamily="18" charset="0"/>
                        <a:cs typeface="Times New Roman" panose="02020603050405020304" pitchFamily="18" charset="0"/>
                      </a:rPr>
                      <m:t>←</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high)</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3786217" y="3889606"/>
                <a:ext cx="7714804" cy="461665"/>
              </a:xfrm>
              <a:prstGeom prst="rect">
                <a:avLst/>
              </a:prstGeom>
              <a:blipFill rotWithShape="1">
                <a:blip r:embed="rId4"/>
                <a:stretch>
                  <a:fillRect l="-4" t="-50" r="7"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3786217" y="4452123"/>
                <a:ext cx="8607869"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(3)</a:t>
                </a:r>
                <a:r>
                  <a:rPr kumimoji="1" lang="zh-CN" altLang="en-US" sz="2400" dirty="0">
                    <a:latin typeface="Times New Roman" panose="02020603050405020304" pitchFamily="18" charset="0"/>
                    <a:cs typeface="Times New Roman" panose="02020603050405020304" pitchFamily="18" charset="0"/>
                  </a:rPr>
                  <a:t>  如果</a:t>
                </a:r>
                <a14:m>
                  <m:oMath xmlns:m="http://schemas.openxmlformats.org/officeDocument/2006/math">
                    <m:r>
                      <a:rPr kumimoji="1" lang="en-US" altLang="zh-CN" sz="2400" b="0" i="1" smtClean="0">
                        <a:solidFill>
                          <a:srgbClr val="00B0F0"/>
                        </a:solidFill>
                        <a:latin typeface="Cambria Math" panose="02040503050406030204" pitchFamily="18" charset="0"/>
                        <a:cs typeface="Times New Roman" panose="02020603050405020304" pitchFamily="18" charset="0"/>
                      </a:rPr>
                      <m:t>𝐴</m:t>
                    </m:r>
                    <m:d>
                      <m:dPr>
                        <m:begChr m:val="["/>
                        <m:endChr m:val="]"/>
                        <m:ctrlPr>
                          <a:rPr kumimoji="1" lang="en-US" altLang="zh-CN" sz="2400" b="0" i="1" smtClean="0">
                            <a:solidFill>
                              <a:srgbClr val="00B0F0"/>
                            </a:solidFill>
                            <a:latin typeface="Cambria Math" panose="02040503050406030204" pitchFamily="18" charset="0"/>
                            <a:cs typeface="Times New Roman" panose="02020603050405020304" pitchFamily="18" charset="0"/>
                          </a:rPr>
                        </m:ctrlPr>
                      </m:dPr>
                      <m:e>
                        <m:r>
                          <m:rPr>
                            <m:sty m:val="p"/>
                          </m:rPr>
                          <a:rPr kumimoji="1" lang="en-US" altLang="zh-CN" sz="2400" b="0" i="0" smtClean="0">
                            <a:solidFill>
                              <a:srgbClr val="00B0F0"/>
                            </a:solidFill>
                            <a:latin typeface="Cambria Math" panose="02040503050406030204" pitchFamily="18" charset="0"/>
                            <a:cs typeface="Times New Roman" panose="02020603050405020304" pitchFamily="18" charset="0"/>
                          </a:rPr>
                          <m:t>mid</m:t>
                        </m:r>
                      </m:e>
                    </m:d>
                    <m:r>
                      <a:rPr kumimoji="1" lang="en-US" altLang="zh-CN" sz="2400" b="0" i="1" smtClean="0">
                        <a:solidFill>
                          <a:srgbClr val="00B0F0"/>
                        </a:solidFill>
                        <a:latin typeface="Cambria Math" panose="02040503050406030204" pitchFamily="18" charset="0"/>
                        <a:cs typeface="Times New Roman" panose="02020603050405020304" pitchFamily="18" charset="0"/>
                      </a:rPr>
                      <m:t>≥</m:t>
                    </m:r>
                    <m:r>
                      <m:rPr>
                        <m:sty m:val="p"/>
                      </m:rPr>
                      <a:rPr kumimoji="1" lang="en-US" altLang="zh-CN" sz="2400" b="0" i="0" smtClean="0">
                        <a:solidFill>
                          <a:srgbClr val="00B0F0"/>
                        </a:solidFill>
                        <a:latin typeface="Cambria Math" panose="02040503050406030204" pitchFamily="18" charset="0"/>
                        <a:cs typeface="Times New Roman" panose="02020603050405020304" pitchFamily="18" charset="0"/>
                      </a:rPr>
                      <m:t>key</m:t>
                    </m:r>
                    <m:r>
                      <a:rPr kumimoji="1" lang="en-US" altLang="zh-CN" sz="2400" b="0" i="0" smtClean="0">
                        <a:latin typeface="Cambria Math" panose="02040503050406030204" pitchFamily="18" charset="0"/>
                        <a:cs typeface="Times New Roman" panose="02020603050405020304" pitchFamily="18" charset="0"/>
                      </a:rPr>
                      <m:t>,</m:t>
                    </m:r>
                    <m:r>
                      <a:rPr kumimoji="1" lang="zh-CN" altLang="en-US" sz="2400" b="0" i="0" smtClean="0">
                        <a:latin typeface="Cambria Math" panose="02040503050406030204" pitchFamily="18" charset="0"/>
                        <a:cs typeface="Times New Roman" panose="02020603050405020304" pitchFamily="18" charset="0"/>
                      </a:rPr>
                      <m:t> </m:t>
                    </m:r>
                    <m:r>
                      <m:rPr>
                        <m:sty m:val="p"/>
                      </m:rPr>
                      <a:rPr kumimoji="1" lang="en-US" altLang="zh-CN" sz="2400" b="0" i="0" smtClean="0">
                        <a:solidFill>
                          <a:srgbClr val="C00000"/>
                        </a:solidFill>
                        <a:latin typeface="Cambria Math" panose="02040503050406030204" pitchFamily="18" charset="0"/>
                        <a:cs typeface="Times New Roman" panose="02020603050405020304" pitchFamily="18" charset="0"/>
                      </a:rPr>
                      <m:t>high</m:t>
                    </m:r>
                    <m:r>
                      <a:rPr kumimoji="1" lang="en-US" altLang="zh-CN" sz="2400" i="1">
                        <a:solidFill>
                          <a:srgbClr val="C00000"/>
                        </a:solidFill>
                        <a:latin typeface="Cambria Math" panose="02040503050406030204" pitchFamily="18" charset="0"/>
                        <a:cs typeface="Times New Roman" panose="02020603050405020304" pitchFamily="18" charset="0"/>
                      </a:rPr>
                      <m:t>←</m:t>
                    </m:r>
                    <m:r>
                      <m:rPr>
                        <m:sty m:val="p"/>
                      </m:rPr>
                      <a:rPr kumimoji="1" lang="en-US" altLang="zh-CN" sz="2400" b="0" i="0" smtClean="0">
                        <a:solidFill>
                          <a:srgbClr val="C00000"/>
                        </a:solidFill>
                        <a:latin typeface="Cambria Math" panose="02040503050406030204" pitchFamily="18" charset="0"/>
                        <a:cs typeface="Times New Roman" panose="02020603050405020304" pitchFamily="18" charset="0"/>
                      </a:rPr>
                      <m:t>mid</m:t>
                    </m:r>
                  </m:oMath>
                </a14:m>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若</a:t>
                </a:r>
                <a14:m>
                  <m:oMath xmlns:m="http://schemas.openxmlformats.org/officeDocument/2006/math">
                    <m:r>
                      <a:rPr kumimoji="1" lang="en-US" altLang="zh-CN" sz="2400" i="1">
                        <a:latin typeface="Cambria Math" panose="02040503050406030204" pitchFamily="18" charset="0"/>
                        <a:cs typeface="Times New Roman" panose="02020603050405020304" pitchFamily="18" charset="0"/>
                      </a:rPr>
                      <m:t>𝐴</m:t>
                    </m:r>
                    <m:d>
                      <m:dPr>
                        <m:begChr m:val="["/>
                        <m:endChr m:val="]"/>
                        <m:ctrlPr>
                          <a:rPr kumimoji="1" lang="en-US" altLang="zh-CN" sz="2400" i="1">
                            <a:latin typeface="Cambria Math" panose="02040503050406030204" pitchFamily="18" charset="0"/>
                            <a:cs typeface="Times New Roman" panose="02020603050405020304" pitchFamily="18" charset="0"/>
                          </a:rPr>
                        </m:ctrlPr>
                      </m:dPr>
                      <m:e>
                        <m:r>
                          <m:rPr>
                            <m:sty m:val="p"/>
                          </m:rPr>
                          <a:rPr kumimoji="1" lang="en-US" altLang="zh-CN" sz="2400" i="0">
                            <a:latin typeface="Cambria Math" panose="02040503050406030204" pitchFamily="18" charset="0"/>
                            <a:cs typeface="Times New Roman" panose="02020603050405020304" pitchFamily="18" charset="0"/>
                          </a:rPr>
                          <m:t>mid</m:t>
                        </m:r>
                      </m:e>
                    </m:d>
                    <m:r>
                      <a:rPr kumimoji="1" lang="en-US" altLang="zh-CN" sz="2400" b="0" i="1" smtClean="0">
                        <a:latin typeface="Cambria Math" panose="02040503050406030204" pitchFamily="18" charset="0"/>
                        <a:cs typeface="Times New Roman" panose="02020603050405020304" pitchFamily="18" charset="0"/>
                      </a:rPr>
                      <m:t>&lt;</m:t>
                    </m:r>
                    <m:r>
                      <m:rPr>
                        <m:sty m:val="p"/>
                      </m:rPr>
                      <a:rPr kumimoji="1" lang="en-US" altLang="zh-CN" sz="2400" b="0" i="0" smtClean="0">
                        <a:latin typeface="Cambria Math" panose="02040503050406030204" pitchFamily="18" charset="0"/>
                        <a:cs typeface="Times New Roman" panose="02020603050405020304" pitchFamily="18" charset="0"/>
                      </a:rPr>
                      <m:t>key</m:t>
                    </m:r>
                    <m:r>
                      <a:rPr kumimoji="1" lang="en-US" altLang="zh-CN" sz="2400" b="0" i="0" smtClean="0">
                        <a:latin typeface="Cambria Math" panose="02040503050406030204" pitchFamily="18" charset="0"/>
                        <a:cs typeface="Times New Roman" panose="02020603050405020304" pitchFamily="18" charset="0"/>
                      </a:rPr>
                      <m:t>, </m:t>
                    </m:r>
                  </m:oMath>
                </a14:m>
                <a:r>
                  <a:rPr kumimoji="1" lang="en-US" altLang="zh-CN" sz="2400" dirty="0">
                    <a:latin typeface="Times New Roman" panose="02020603050405020304" pitchFamily="18" charset="0"/>
                    <a:cs typeface="Times New Roman" panose="02020603050405020304" pitchFamily="18" charset="0"/>
                  </a:rPr>
                  <a:t>low</a:t>
                </a:r>
                <a:r>
                  <a:rPr kumimoji="1"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2400" i="1">
                        <a:latin typeface="Cambria Math" panose="02040503050406030204" pitchFamily="18" charset="0"/>
                        <a:cs typeface="Times New Roman" panose="02020603050405020304" pitchFamily="18" charset="0"/>
                      </a:rPr>
                      <m:t>←</m:t>
                    </m:r>
                  </m:oMath>
                </a14:m>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mid</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3786217" y="4452123"/>
                <a:ext cx="8607869" cy="461665"/>
              </a:xfrm>
              <a:prstGeom prst="rect">
                <a:avLst/>
              </a:prstGeom>
              <a:blipFill rotWithShape="1">
                <a:blip r:embed="rId5"/>
                <a:stretch>
                  <a:fillRect l="-4" t="-30" r="-426" b="34"/>
                </a:stretch>
              </a:blipFill>
            </p:spPr>
            <p:txBody>
              <a:bodyPr/>
              <a:lstStyle/>
              <a:p>
                <a:r>
                  <a:rPr lang="zh-CN" altLang="en-US">
                    <a:noFill/>
                  </a:rPr>
                  <a:t> </a:t>
                </a:r>
              </a:p>
            </p:txBody>
          </p:sp>
        </mc:Fallback>
      </mc:AlternateContent>
      <p:sp>
        <p:nvSpPr>
          <p:cNvPr id="15" name="文本框 14"/>
          <p:cNvSpPr txBox="1"/>
          <p:nvPr/>
        </p:nvSpPr>
        <p:spPr>
          <a:xfrm>
            <a:off x="3786217" y="5088775"/>
            <a:ext cx="7935186" cy="461665"/>
          </a:xfrm>
          <a:prstGeom prst="rect">
            <a:avLst/>
          </a:prstGeom>
          <a:noFill/>
        </p:spPr>
        <p:txBody>
          <a:bodyPr wrap="none" rtlCol="0">
            <a:spAutoFit/>
          </a:bodyPr>
          <a:lstStyle/>
          <a:p>
            <a:r>
              <a:rPr kumimoji="1" lang="en-US" altLang="zh-CN" sz="2400" dirty="0">
                <a:latin typeface="Times New Roman" panose="02020603050405020304" pitchFamily="18" charset="0"/>
                <a:cs typeface="Times New Roman" panose="02020603050405020304" pitchFamily="18" charset="0"/>
              </a:rPr>
              <a:t>(4)</a:t>
            </a:r>
            <a:r>
              <a:rPr kumimoji="1" lang="zh-CN" altLang="en-US" sz="2400" dirty="0">
                <a:latin typeface="Times New Roman" panose="02020603050405020304" pitchFamily="18" charset="0"/>
                <a:cs typeface="Times New Roman" panose="02020603050405020304" pitchFamily="18" charset="0"/>
              </a:rPr>
              <a:t>  如果</a:t>
            </a:r>
            <a:r>
              <a:rPr kumimoji="1" lang="en-US" altLang="zh-CN" sz="2400" dirty="0">
                <a:latin typeface="Times New Roman" panose="02020603050405020304" pitchFamily="18" charset="0"/>
                <a:cs typeface="Times New Roman" panose="02020603050405020304" pitchFamily="18" charset="0"/>
              </a:rPr>
              <a:t>high</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low</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&gt;</a:t>
            </a:r>
            <a:r>
              <a:rPr kumimoji="1" lang="zh-CN" altLang="en-US" sz="2400" dirty="0">
                <a:latin typeface="Times New Roman" panose="02020603050405020304" pitchFamily="18" charset="0"/>
                <a:cs typeface="Times New Roman" panose="02020603050405020304" pitchFamily="18" charset="0"/>
              </a:rPr>
              <a:t> </a:t>
            </a:r>
            <a:r>
              <a:rPr kumimoji="1" lang="en-US" altLang="zh-CN" sz="2400" dirty="0">
                <a:latin typeface="Times New Roman" panose="02020603050405020304" pitchFamily="18" charset="0"/>
                <a:cs typeface="Times New Roman" panose="02020603050405020304" pitchFamily="18" charset="0"/>
              </a:rPr>
              <a:t>1,</a:t>
            </a:r>
            <a:r>
              <a:rPr kumimoji="1" lang="zh-CN" altLang="en-US" sz="2400" dirty="0">
                <a:latin typeface="Times New Roman" panose="02020603050405020304" pitchFamily="18" charset="0"/>
                <a:cs typeface="Times New Roman" panose="02020603050405020304" pitchFamily="18" charset="0"/>
              </a:rPr>
              <a:t> 回到</a:t>
            </a:r>
            <a:r>
              <a:rPr kumimoji="1" lang="en-US" altLang="zh-CN" sz="24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，继续查找；否则结束操作</a:t>
            </a:r>
            <a:endParaRPr kumimoji="1" lang="en-US" altLang="zh-CN" sz="2400" dirty="0">
              <a:latin typeface="Times New Roman" panose="02020603050405020304" pitchFamily="18" charset="0"/>
              <a:cs typeface="Times New Roman" panose="02020603050405020304" pitchFamily="18" charset="0"/>
            </a:endParaRPr>
          </a:p>
        </p:txBody>
      </p:sp>
      <p:sp>
        <p:nvSpPr>
          <p:cNvPr id="17" name="任意多边形: 形状 6"/>
          <p:cNvSpPr/>
          <p:nvPr/>
        </p:nvSpPr>
        <p:spPr>
          <a:xfrm>
            <a:off x="1624819" y="5725427"/>
            <a:ext cx="9321096" cy="75249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400" b="1" dirty="0">
                <a:latin typeface="微软雅黑" panose="020B0503020204020204" pitchFamily="34" charset="-122"/>
                <a:ea typeface="微软雅黑" panose="020B0503020204020204" pitchFamily="34" charset="-122"/>
              </a:rPr>
              <a:t>思考</a:t>
            </a:r>
            <a:r>
              <a:rPr kumimoji="1" lang="zh-CN" altLang="en-US" sz="2400" dirty="0">
                <a:latin typeface="微软雅黑" panose="020B0503020204020204" pitchFamily="34" charset="-122"/>
                <a:ea typeface="微软雅黑" panose="020B0503020204020204" pitchFamily="34" charset="-122"/>
              </a:rPr>
              <a:t>：当</a:t>
            </a:r>
            <a:r>
              <a:rPr kumimoji="1" lang="en-US" altLang="zh-CN" sz="2400" dirty="0">
                <a:solidFill>
                  <a:srgbClr val="FFFF00"/>
                </a:solidFill>
                <a:latin typeface="微软雅黑" panose="020B0503020204020204" pitchFamily="34" charset="-122"/>
                <a:ea typeface="微软雅黑" panose="020B0503020204020204" pitchFamily="34" charset="-122"/>
              </a:rPr>
              <a:t>high</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low</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时，</a:t>
            </a:r>
            <a:r>
              <a:rPr kumimoji="1" lang="en-US" altLang="zh-CN" sz="2400" dirty="0">
                <a:latin typeface="微软雅黑" panose="020B0503020204020204" pitchFamily="34" charset="-122"/>
                <a:ea typeface="微软雅黑" panose="020B0503020204020204" pitchFamily="34" charset="-122"/>
              </a:rPr>
              <a:t>A[high]</a:t>
            </a:r>
            <a:r>
              <a:rPr kumimoji="1" lang="zh-CN" altLang="en-US" sz="2400" dirty="0">
                <a:latin typeface="微软雅黑" panose="020B0503020204020204" pitchFamily="34" charset="-122"/>
                <a:ea typeface="微软雅黑" panose="020B0503020204020204" pitchFamily="34" charset="-122"/>
              </a:rPr>
              <a:t>和</a:t>
            </a:r>
            <a:r>
              <a:rPr kumimoji="1" lang="en-US" altLang="zh-CN" sz="2400" dirty="0">
                <a:latin typeface="微软雅黑" panose="020B0503020204020204" pitchFamily="34" charset="-122"/>
                <a:ea typeface="微软雅黑" panose="020B0503020204020204" pitchFamily="34" charset="-122"/>
              </a:rPr>
              <a:t>A[low]</a:t>
            </a:r>
            <a:r>
              <a:rPr kumimoji="1" lang="zh-CN" altLang="en-US" sz="2400" dirty="0">
                <a:latin typeface="微软雅黑" panose="020B0503020204020204" pitchFamily="34" charset="-122"/>
                <a:ea typeface="微软雅黑" panose="020B0503020204020204" pitchFamily="34" charset="-122"/>
              </a:rPr>
              <a:t>与</a:t>
            </a:r>
            <a:r>
              <a:rPr kumimoji="1" lang="en-US" altLang="zh-CN" sz="2400" dirty="0">
                <a:latin typeface="微软雅黑" panose="020B0503020204020204" pitchFamily="34" charset="-122"/>
                <a:ea typeface="微软雅黑" panose="020B0503020204020204" pitchFamily="34" charset="-122"/>
              </a:rPr>
              <a:t>key</a:t>
            </a:r>
            <a:r>
              <a:rPr kumimoji="1" lang="zh-CN" altLang="en-US" sz="2400" dirty="0">
                <a:latin typeface="微软雅黑" panose="020B0503020204020204" pitchFamily="34" charset="-122"/>
                <a:ea typeface="微软雅黑" panose="020B0503020204020204" pitchFamily="34" charset="-122"/>
              </a:rPr>
              <a:t>是什么关系？</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任意多边形: 形状 6"/>
              <p:cNvSpPr/>
              <p:nvPr/>
            </p:nvSpPr>
            <p:spPr>
              <a:xfrm>
                <a:off x="235520" y="4126587"/>
                <a:ext cx="2563951" cy="111273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342900" indent="-342900">
                  <a:lnSpc>
                    <a:spcPct val="150000"/>
                  </a:lnSpc>
                  <a:buFont typeface="Wingdings" panose="05000000000000000000" pitchFamily="2" charset="2"/>
                  <a:buChar char="Ø"/>
                </a:pPr>
                <a14:m>
                  <m:oMath xmlns:m="http://schemas.openxmlformats.org/officeDocument/2006/math">
                    <m:r>
                      <m:rPr>
                        <m:sty m:val="p"/>
                      </m:rPr>
                      <a:rPr lang="en-US" altLang="zh-CN" sz="2400" smtClean="0">
                        <a:solidFill>
                          <a:schemeClr val="bg1"/>
                        </a:solidFill>
                        <a:latin typeface="Cambria Math" panose="02040503050406030204" pitchFamily="18" charset="0"/>
                      </a:rPr>
                      <m:t>A</m:t>
                    </m:r>
                    <m:d>
                      <m:dPr>
                        <m:begChr m:val="["/>
                        <m:endChr m:val="]"/>
                        <m:ctrlPr>
                          <a:rPr lang="en-US" altLang="zh-CN" sz="2400" i="1">
                            <a:solidFill>
                              <a:schemeClr val="bg1"/>
                            </a:solidFill>
                            <a:latin typeface="Cambria Math" panose="02040503050406030204" pitchFamily="18" charset="0"/>
                          </a:rPr>
                        </m:ctrlPr>
                      </m:dPr>
                      <m:e>
                        <m:r>
                          <m:rPr>
                            <m:sty m:val="p"/>
                          </m:rPr>
                          <a:rPr lang="en-US" altLang="zh-CN" sz="2400">
                            <a:solidFill>
                              <a:schemeClr val="bg1"/>
                            </a:solidFill>
                            <a:latin typeface="Cambria Math" panose="02040503050406030204" pitchFamily="18" charset="0"/>
                          </a:rPr>
                          <m:t>high</m:t>
                        </m:r>
                      </m:e>
                    </m:d>
                    <m:r>
                      <a:rPr lang="en-US" altLang="zh-CN" sz="2400" i="1" smtClean="0">
                        <a:solidFill>
                          <a:srgbClr val="FFFF00"/>
                        </a:solidFill>
                        <a:latin typeface="Cambria Math" panose="02040503050406030204" pitchFamily="18" charset="0"/>
                      </a:rPr>
                      <m:t>≥</m:t>
                    </m:r>
                    <m:r>
                      <a:rPr lang="en-US" altLang="zh-CN" sz="2400" b="0" i="1" smtClean="0">
                        <a:solidFill>
                          <a:srgbClr val="FFFF00"/>
                        </a:solidFill>
                        <a:latin typeface="Cambria Math" panose="02040503050406030204" pitchFamily="18" charset="0"/>
                      </a:rPr>
                      <m:t>𝑘𝑒𝑦</m:t>
                    </m:r>
                  </m:oMath>
                </a14:m>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14:m>
                  <m:oMath xmlns:m="http://schemas.openxmlformats.org/officeDocument/2006/math">
                    <m:r>
                      <m:rPr>
                        <m:sty m:val="p"/>
                      </m:rPr>
                      <a:rPr lang="en-US" altLang="zh-CN" sz="2400" dirty="0">
                        <a:solidFill>
                          <a:schemeClr val="bg1"/>
                        </a:solidFill>
                        <a:latin typeface="Cambria Math" panose="02040503050406030204" pitchFamily="18" charset="0"/>
                      </a:rPr>
                      <m:t>A</m:t>
                    </m:r>
                    <m:r>
                      <a:rPr lang="en-US" altLang="zh-CN" sz="2400" dirty="0">
                        <a:solidFill>
                          <a:schemeClr val="bg1"/>
                        </a:solidFill>
                        <a:latin typeface="Cambria Math" panose="02040503050406030204" pitchFamily="18" charset="0"/>
                      </a:rPr>
                      <m:t>[</m:t>
                    </m:r>
                    <m:r>
                      <m:rPr>
                        <m:sty m:val="p"/>
                      </m:rPr>
                      <a:rPr lang="en-US" altLang="zh-CN" sz="2400" dirty="0">
                        <a:solidFill>
                          <a:schemeClr val="bg1"/>
                        </a:solidFill>
                        <a:latin typeface="Cambria Math" panose="02040503050406030204" pitchFamily="18" charset="0"/>
                      </a:rPr>
                      <m:t>low</m:t>
                    </m:r>
                    <m:r>
                      <a:rPr lang="en-US" altLang="zh-CN" sz="2400" dirty="0">
                        <a:solidFill>
                          <a:schemeClr val="bg1"/>
                        </a:solidFill>
                        <a:latin typeface="Cambria Math" panose="02040503050406030204" pitchFamily="18" charset="0"/>
                      </a:rPr>
                      <m:t>]&lt;</m:t>
                    </m:r>
                    <m:r>
                      <m:rPr>
                        <m:sty m:val="p"/>
                      </m:rPr>
                      <a:rPr lang="en-US" altLang="zh-CN" sz="2400" b="0" i="0" dirty="0" smtClean="0">
                        <a:solidFill>
                          <a:srgbClr val="FFFF00"/>
                        </a:solidFill>
                        <a:latin typeface="Cambria Math" panose="02040503050406030204" pitchFamily="18" charset="0"/>
                      </a:rPr>
                      <m:t>key</m:t>
                    </m:r>
                  </m:oMath>
                </a14:m>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mc:Choice>
        <mc:Fallback>
          <p:sp>
            <p:nvSpPr>
              <p:cNvPr id="18" name="任意多边形: 形状 6"/>
              <p:cNvSpPr>
                <a:spLocks noRot="1" noChangeAspect="1" noMove="1" noResize="1" noEditPoints="1" noAdjustHandles="1" noChangeArrowheads="1" noChangeShapeType="1" noTextEdit="1"/>
              </p:cNvSpPr>
              <p:nvPr/>
            </p:nvSpPr>
            <p:spPr>
              <a:xfrm>
                <a:off x="235520" y="4126587"/>
                <a:ext cx="2563951" cy="111273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6"/>
                <a:stretch>
                  <a:fillRect l="-270" t="-603" r="-232" b="-519"/>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9" name="左箭头 18"/>
          <p:cNvSpPr/>
          <p:nvPr/>
        </p:nvSpPr>
        <p:spPr>
          <a:xfrm>
            <a:off x="2855743" y="4346162"/>
            <a:ext cx="932716" cy="71621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微软雅黑" panose="020B0503020204020204" pitchFamily="34" charset="-122"/>
                <a:ea typeface="微软雅黑" panose="020B0503020204020204" pitchFamily="34" charset="-122"/>
              </a:rPr>
              <a:t>保持</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7"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5218" name="Object 2"/>
          <p:cNvGraphicFramePr>
            <a:graphicFrameLocks noChangeAspect="1"/>
          </p:cNvGraphicFramePr>
          <p:nvPr/>
        </p:nvGraphicFramePr>
        <p:xfrm>
          <a:off x="1773238" y="2613025"/>
          <a:ext cx="8404225" cy="1765300"/>
        </p:xfrm>
        <a:graphic>
          <a:graphicData uri="http://schemas.openxmlformats.org/presentationml/2006/ole">
            <mc:AlternateContent xmlns:mc="http://schemas.openxmlformats.org/markup-compatibility/2006">
              <mc:Choice xmlns:v="urn:schemas-microsoft-com:vml" Requires="v">
                <p:oleObj spid="_x0000_s2" name="文档" r:id="rId1" imgW="8421370" imgH="1764665" progId="Word.Document.8">
                  <p:embed/>
                </p:oleObj>
              </mc:Choice>
              <mc:Fallback>
                <p:oleObj name="文档" r:id="rId1" imgW="8421370" imgH="1764665" progId="Word.Document.8">
                  <p:embed/>
                  <p:pic>
                    <p:nvPicPr>
                      <p:cNvPr id="0" name="Object 2"/>
                      <p:cNvPicPr>
                        <a:picLocks noChangeAspect="1" noChangeArrowheads="1"/>
                      </p:cNvPicPr>
                      <p:nvPr/>
                    </p:nvPicPr>
                    <p:blipFill>
                      <a:blip r:embed="rId2"/>
                      <a:srcRect/>
                      <a:stretch>
                        <a:fillRect/>
                      </a:stretch>
                    </p:blipFill>
                    <p:spPr bwMode="auto">
                      <a:xfrm>
                        <a:off x="1773238" y="2613025"/>
                        <a:ext cx="8404225"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5219" name="Text Box 3"/>
          <p:cNvSpPr txBox="1">
            <a:spLocks noChangeArrowheads="1"/>
          </p:cNvSpPr>
          <p:nvPr/>
        </p:nvSpPr>
        <p:spPr bwMode="auto">
          <a:xfrm>
            <a:off x="1213678" y="2501810"/>
            <a:ext cx="4539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dirty="0">
                <a:solidFill>
                  <a:srgbClr val="010000"/>
                </a:solidFill>
                <a:latin typeface="微软雅黑" panose="020B0503020204020204" pitchFamily="34" charset="-122"/>
                <a:ea typeface="微软雅黑" panose="020B0503020204020204" pitchFamily="34" charset="-122"/>
              </a:rPr>
              <a:t>A</a:t>
            </a:r>
            <a:endParaRPr kumimoji="1" lang="en-US" altLang="zh-CN" sz="24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265222" name="Text Box 6"/>
          <p:cNvSpPr txBox="1">
            <a:spLocks noChangeArrowheads="1"/>
          </p:cNvSpPr>
          <p:nvPr/>
        </p:nvSpPr>
        <p:spPr bwMode="auto">
          <a:xfrm>
            <a:off x="991571" y="787636"/>
            <a:ext cx="58067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key=</a:t>
            </a:r>
            <a:r>
              <a:rPr kumimoji="1" lang="en-US" altLang="zh-CN" sz="3000" noProof="0" dirty="0">
                <a:solidFill>
                  <a:srgbClr val="0070C0"/>
                </a:solidFill>
                <a:latin typeface="微软雅黑" panose="020B0503020204020204" pitchFamily="34" charset="-122"/>
                <a:ea typeface="微软雅黑" panose="020B0503020204020204" pitchFamily="34" charset="-122"/>
              </a:rPr>
              <a:t>20</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的查找过程如下：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sp>
        <p:nvSpPr>
          <p:cNvPr id="5" name="上箭头 4"/>
          <p:cNvSpPr/>
          <p:nvPr/>
        </p:nvSpPr>
        <p:spPr>
          <a:xfrm rot="10800000">
            <a:off x="2639528"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8901180" y="1962907"/>
            <a:ext cx="262697" cy="463827"/>
          </a:xfrm>
          <a:prstGeom prst="up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2469094" y="1529331"/>
            <a:ext cx="603563" cy="461665"/>
          </a:xfrm>
          <a:prstGeom prst="rect">
            <a:avLst/>
          </a:prstGeom>
          <a:noFill/>
        </p:spPr>
        <p:txBody>
          <a:bodyPr wrap="none" rtlCol="0">
            <a:spAutoFit/>
          </a:bodyPr>
          <a:lstStyle/>
          <a:p>
            <a:r>
              <a:rPr kumimoji="1" lang="en-US" altLang="zh-CN" sz="2400" dirty="0"/>
              <a:t>left</a:t>
            </a:r>
            <a:endParaRPr kumimoji="1" lang="zh-CN" altLang="en-US" sz="2400" dirty="0"/>
          </a:p>
        </p:txBody>
      </p:sp>
      <p:sp>
        <p:nvSpPr>
          <p:cNvPr id="8" name="文本框 7"/>
          <p:cNvSpPr txBox="1"/>
          <p:nvPr/>
        </p:nvSpPr>
        <p:spPr>
          <a:xfrm>
            <a:off x="8608766" y="1448782"/>
            <a:ext cx="768480" cy="461665"/>
          </a:xfrm>
          <a:prstGeom prst="rect">
            <a:avLst/>
          </a:prstGeom>
          <a:noFill/>
        </p:spPr>
        <p:txBody>
          <a:bodyPr wrap="none" rtlCol="0">
            <a:spAutoFit/>
          </a:bodyPr>
          <a:lstStyle/>
          <a:p>
            <a:r>
              <a:rPr kumimoji="1" lang="en-US" altLang="zh-CN" sz="2400" dirty="0"/>
              <a:t>right</a:t>
            </a:r>
            <a:endParaRPr kumimoji="1" lang="zh-CN" altLang="en-US" sz="2400" dirty="0"/>
          </a:p>
        </p:txBody>
      </p:sp>
      <p:grpSp>
        <p:nvGrpSpPr>
          <p:cNvPr id="16" name="组合 15"/>
          <p:cNvGrpSpPr/>
          <p:nvPr/>
        </p:nvGrpSpPr>
        <p:grpSpPr>
          <a:xfrm>
            <a:off x="1732666" y="3658013"/>
            <a:ext cx="635495" cy="991753"/>
            <a:chOff x="2380909" y="3617843"/>
            <a:chExt cx="635495" cy="991753"/>
          </a:xfrm>
        </p:grpSpPr>
        <p:cxnSp>
          <p:nvCxnSpPr>
            <p:cNvPr id="9" name="直线箭头连接符 8"/>
            <p:cNvCxnSpPr/>
            <p:nvPr/>
          </p:nvCxnSpPr>
          <p:spPr>
            <a:xfrm flipV="1">
              <a:off x="2712775" y="3617843"/>
              <a:ext cx="0" cy="5433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380909" y="4147931"/>
              <a:ext cx="635495" cy="461665"/>
            </a:xfrm>
            <a:prstGeom prst="rect">
              <a:avLst/>
            </a:prstGeom>
            <a:noFill/>
          </p:spPr>
          <p:txBody>
            <a:bodyPr wrap="none" rtlCol="0">
              <a:spAutoFit/>
            </a:bodyPr>
            <a:lstStyle/>
            <a:p>
              <a:r>
                <a:rPr kumimoji="1" lang="en-US" altLang="zh-CN" sz="2400" dirty="0">
                  <a:solidFill>
                    <a:srgbClr val="0070C0"/>
                  </a:solidFill>
                </a:rPr>
                <a:t>low</a:t>
              </a:r>
              <a:endParaRPr kumimoji="1" lang="zh-CN" altLang="en-US" sz="2400" dirty="0">
                <a:solidFill>
                  <a:srgbClr val="0070C0"/>
                </a:solidFill>
              </a:endParaRPr>
            </a:p>
          </p:txBody>
        </p:sp>
      </p:grpSp>
      <p:grpSp>
        <p:nvGrpSpPr>
          <p:cNvPr id="17" name="组合 16"/>
          <p:cNvGrpSpPr/>
          <p:nvPr/>
        </p:nvGrpSpPr>
        <p:grpSpPr>
          <a:xfrm>
            <a:off x="9388709" y="3658013"/>
            <a:ext cx="723275" cy="991753"/>
            <a:chOff x="8741751" y="3658013"/>
            <a:chExt cx="723275" cy="991753"/>
          </a:xfrm>
        </p:grpSpPr>
        <p:cxnSp>
          <p:nvCxnSpPr>
            <p:cNvPr id="11" name="直线箭头连接符 10"/>
            <p:cNvCxnSpPr/>
            <p:nvPr/>
          </p:nvCxnSpPr>
          <p:spPr>
            <a:xfrm flipV="1">
              <a:off x="9073617" y="3658013"/>
              <a:ext cx="0" cy="543340"/>
            </a:xfrm>
            <a:prstGeom prst="straightConnector1">
              <a:avLst/>
            </a:prstGeom>
            <a:ln w="57150">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41751" y="4188101"/>
              <a:ext cx="723275" cy="461665"/>
            </a:xfrm>
            <a:prstGeom prst="rect">
              <a:avLst/>
            </a:prstGeom>
            <a:noFill/>
          </p:spPr>
          <p:txBody>
            <a:bodyPr wrap="none" rtlCol="0">
              <a:spAutoFit/>
            </a:bodyPr>
            <a:lstStyle/>
            <a:p>
              <a:r>
                <a:rPr kumimoji="1" lang="en-US" altLang="zh-CN" sz="2400" dirty="0">
                  <a:solidFill>
                    <a:srgbClr val="00B050"/>
                  </a:solidFill>
                </a:rPr>
                <a:t>high</a:t>
              </a:r>
              <a:endParaRPr kumimoji="1" lang="zh-CN" altLang="en-US" sz="2400" dirty="0">
                <a:solidFill>
                  <a:srgbClr val="00B050"/>
                </a:solidFill>
              </a:endParaRPr>
            </a:p>
          </p:txBody>
        </p:sp>
      </p:grpSp>
      <p:grpSp>
        <p:nvGrpSpPr>
          <p:cNvPr id="15" name="组合 14"/>
          <p:cNvGrpSpPr/>
          <p:nvPr/>
        </p:nvGrpSpPr>
        <p:grpSpPr>
          <a:xfrm>
            <a:off x="4239931" y="3726435"/>
            <a:ext cx="662361" cy="991753"/>
            <a:chOff x="5487008" y="3658013"/>
            <a:chExt cx="662361" cy="991753"/>
          </a:xfrm>
        </p:grpSpPr>
        <p:cxnSp>
          <p:nvCxnSpPr>
            <p:cNvPr id="13" name="直线箭头连接符 12"/>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grpSp>
        <p:nvGrpSpPr>
          <p:cNvPr id="21" name="组合 20"/>
          <p:cNvGrpSpPr/>
          <p:nvPr/>
        </p:nvGrpSpPr>
        <p:grpSpPr>
          <a:xfrm>
            <a:off x="3675862" y="3692224"/>
            <a:ext cx="662361" cy="991753"/>
            <a:chOff x="5487008" y="3658013"/>
            <a:chExt cx="662361" cy="991753"/>
          </a:xfrm>
        </p:grpSpPr>
        <p:cxnSp>
          <p:nvCxnSpPr>
            <p:cNvPr id="22" name="直线箭头连接符 21"/>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8" name="文本框 27"/>
          <p:cNvSpPr txBox="1"/>
          <p:nvPr/>
        </p:nvSpPr>
        <p:spPr>
          <a:xfrm flipH="1">
            <a:off x="9465026" y="3230560"/>
            <a:ext cx="621619" cy="461665"/>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12</a:t>
            </a:r>
            <a:endParaRPr kumimoji="1" lang="zh-CN" altLang="en-US" sz="2400" dirty="0">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5448584" y="3705476"/>
            <a:ext cx="662361" cy="991753"/>
            <a:chOff x="5487008" y="3658013"/>
            <a:chExt cx="662361" cy="991753"/>
          </a:xfrm>
        </p:grpSpPr>
        <p:cxnSp>
          <p:nvCxnSpPr>
            <p:cNvPr id="24" name="直线箭头连接符 23"/>
            <p:cNvCxnSpPr/>
            <p:nvPr/>
          </p:nvCxnSpPr>
          <p:spPr>
            <a:xfrm flipV="1">
              <a:off x="5818874" y="3658013"/>
              <a:ext cx="0" cy="543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487008" y="4188101"/>
              <a:ext cx="662361" cy="461665"/>
            </a:xfrm>
            <a:prstGeom prst="rect">
              <a:avLst/>
            </a:prstGeom>
            <a:noFill/>
          </p:spPr>
          <p:txBody>
            <a:bodyPr wrap="none" rtlCol="0">
              <a:spAutoFit/>
            </a:bodyPr>
            <a:lstStyle/>
            <a:p>
              <a:r>
                <a:rPr kumimoji="1" lang="en-US" altLang="zh-CN" sz="2400" dirty="0">
                  <a:solidFill>
                    <a:srgbClr val="FF0000"/>
                  </a:solidFill>
                </a:rPr>
                <a:t>mid</a:t>
              </a:r>
              <a:endParaRPr kumimoji="1" lang="zh-CN" altLang="en-US" sz="2400" dirty="0">
                <a:solidFill>
                  <a:srgbClr val="FF0000"/>
                </a:solidFill>
              </a:endParaRPr>
            </a:p>
          </p:txBody>
        </p:sp>
      </p:grpSp>
      <p:sp>
        <p:nvSpPr>
          <p:cNvPr id="27" name="文本框 26"/>
          <p:cNvSpPr txBox="1"/>
          <p:nvPr/>
        </p:nvSpPr>
        <p:spPr>
          <a:xfrm>
            <a:off x="1573561" y="5487847"/>
            <a:ext cx="9658413" cy="461665"/>
          </a:xfrm>
          <a:prstGeom prst="rect">
            <a:avLst/>
          </a:prstGeom>
          <a:noFill/>
        </p:spPr>
        <p:txBody>
          <a:bodyPr wrap="none" rtlCol="0">
            <a:spAutoFit/>
          </a:bodyPr>
          <a:lstStyle/>
          <a:p>
            <a:r>
              <a:rPr kumimoji="1" lang="en-US" altLang="zh-CN" sz="2400" dirty="0">
                <a:solidFill>
                  <a:srgbClr val="19A382"/>
                </a:solidFill>
                <a:latin typeface="微软雅黑" panose="020B0503020204020204" pitchFamily="34" charset="-122"/>
                <a:ea typeface="微软雅黑" panose="020B0503020204020204" pitchFamily="34" charset="-122"/>
              </a:rPr>
              <a:t>high</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low</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solidFill>
                  <a:srgbClr val="19A382"/>
                </a:solidFill>
                <a:latin typeface="微软雅黑" panose="020B0503020204020204" pitchFamily="34" charset="-122"/>
                <a:ea typeface="微软雅黑" panose="020B0503020204020204" pitchFamily="34" charset="-122"/>
              </a:rPr>
              <a:t>1</a:t>
            </a:r>
            <a:r>
              <a:rPr kumimoji="1" lang="zh-CN" altLang="en-US" sz="2400" dirty="0">
                <a:solidFill>
                  <a:srgbClr val="19A382"/>
                </a:solidFill>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19</a:t>
            </a:r>
            <a:r>
              <a:rPr kumimoji="1" lang="zh-CN" altLang="en-US" sz="2400" dirty="0">
                <a:latin typeface="微软雅黑" panose="020B0503020204020204" pitchFamily="34" charset="-122"/>
                <a:ea typeface="微软雅黑" panose="020B0503020204020204" pitchFamily="34" charset="-122"/>
              </a:rPr>
              <a:t>是小于</a:t>
            </a:r>
            <a:r>
              <a:rPr kumimoji="1" lang="en-US" altLang="zh-CN" sz="2400" dirty="0">
                <a:latin typeface="微软雅黑" panose="020B0503020204020204" pitchFamily="34" charset="-122"/>
                <a:ea typeface="微软雅黑" panose="020B0503020204020204" pitchFamily="34" charset="-122"/>
              </a:rPr>
              <a:t>20</a:t>
            </a:r>
            <a:r>
              <a:rPr kumimoji="1" lang="zh-CN" altLang="en-US" sz="2400" dirty="0">
                <a:latin typeface="微软雅黑" panose="020B0503020204020204" pitchFamily="34" charset="-122"/>
                <a:ea typeface="微软雅黑" panose="020B0503020204020204" pitchFamily="34" charset="-122"/>
              </a:rPr>
              <a:t>的最大值，</a:t>
            </a:r>
            <a:r>
              <a:rPr kumimoji="1" lang="en-US" altLang="zh-CN" sz="2400" dirty="0">
                <a:latin typeface="微软雅黑" panose="020B0503020204020204" pitchFamily="34" charset="-122"/>
                <a:ea typeface="微软雅黑" panose="020B0503020204020204" pitchFamily="34" charset="-122"/>
              </a:rPr>
              <a:t>21</a:t>
            </a:r>
            <a:r>
              <a:rPr kumimoji="1" lang="zh-CN" altLang="en-US" sz="2400" dirty="0">
                <a:latin typeface="微软雅黑" panose="020B0503020204020204" pitchFamily="34" charset="-122"/>
                <a:ea typeface="微软雅黑" panose="020B0503020204020204" pitchFamily="34" charset="-122"/>
              </a:rPr>
              <a:t>是大于等于</a:t>
            </a:r>
            <a:r>
              <a:rPr kumimoji="1" lang="en-US" altLang="zh-CN" sz="2400" dirty="0">
                <a:latin typeface="微软雅黑" panose="020B0503020204020204" pitchFamily="34" charset="-122"/>
                <a:ea typeface="微软雅黑" panose="020B0503020204020204" pitchFamily="34" charset="-122"/>
              </a:rPr>
              <a:t>20</a:t>
            </a:r>
            <a:r>
              <a:rPr kumimoji="1" lang="zh-CN" altLang="en-US" sz="2400" dirty="0">
                <a:latin typeface="微软雅黑" panose="020B0503020204020204" pitchFamily="34" charset="-122"/>
                <a:ea typeface="微软雅黑" panose="020B0503020204020204" pitchFamily="34" charset="-122"/>
              </a:rPr>
              <a:t>的最小值！</a:t>
            </a:r>
            <a:endParaRPr kumimoji="1" lang="zh-CN" altLang="en-US" sz="2400" dirty="0">
              <a:solidFill>
                <a:srgbClr val="19A382"/>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208 0.00509 L -0.32565 0.00509 " pathEditMode="relative" ptsTypes="AA">
                                      <p:cBhvr>
                                        <p:cTn id="20" dur="2000" fill="hold"/>
                                        <p:tgtEl>
                                          <p:spTgt spid="17"/>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13 0.01018 L 0.16055 0.01018 " pathEditMode="relative" ptsTypes="AA">
                                      <p:cBhvr>
                                        <p:cTn id="32" dur="2000" fill="hold"/>
                                        <p:tgtEl>
                                          <p:spTgt spid="16"/>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32565 0.00509 L -0.42487 0.00509 " pathEditMode="relative" rAng="0" ptsTypes="AA">
                                      <p:cBhvr>
                                        <p:cTn id="44" dur="2000" fill="hold"/>
                                        <p:tgtEl>
                                          <p:spTgt spid="17"/>
                                        </p:tgtEl>
                                        <p:attrNameLst>
                                          <p:attrName>ppt_x</p:attrName>
                                          <p:attrName>ppt_y</p:attrName>
                                        </p:attrNameLst>
                                      </p:cBhvr>
                                      <p:rCtr x="-4961"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19460" name="Rectangle 3"/>
              <p:cNvSpPr>
                <a:spLocks noGrp="1" noChangeArrowheads="1"/>
              </p:cNvSpPr>
              <p:nvPr>
                <p:ph idx="11"/>
              </p:nvPr>
            </p:nvSpPr>
            <p:spPr>
              <a:xfrm>
                <a:off x="568338" y="1235277"/>
                <a:ext cx="5115010" cy="5057775"/>
              </a:xfrm>
            </p:spPr>
            <p:txBody>
              <a:bodyPr>
                <a:normAutofit/>
              </a:bodyPr>
              <a:lstStyle/>
              <a:p>
                <a:pPr marL="0" indent="0" eaLnBrk="1" hangingPunct="1">
                  <a:lnSpc>
                    <a:spcPct val="110000"/>
                  </a:lnSpc>
                  <a:buFontTx/>
                  <a:buNone/>
                  <a:defRPr/>
                </a:pPr>
                <a:r>
                  <a:rPr lang="zh-CN" altLang="en-US" sz="2800" b="1" dirty="0"/>
                  <a:t>问题描述</a:t>
                </a:r>
                <a:r>
                  <a:rPr lang="zh-CN" altLang="en-US" sz="2800" b="0" dirty="0">
                    <a:effectLst/>
                    <a:latin typeface="微软雅黑" panose="020B0503020204020204" pitchFamily="34" charset="-122"/>
                    <a:ea typeface="微软雅黑" panose="020B0503020204020204" pitchFamily="34" charset="-122"/>
                  </a:rPr>
                  <a:t>：假设序列（顺序表）</a:t>
                </a:r>
                <a:r>
                  <a:rPr lang="en-US" altLang="zh-CN" sz="2800" dirty="0"/>
                  <a:t>A</a:t>
                </a:r>
                <a:r>
                  <a:rPr lang="en-US" altLang="zh-CN" sz="2800" b="0" dirty="0">
                    <a:effectLst/>
                    <a:latin typeface="微软雅黑" panose="020B0503020204020204" pitchFamily="34" charset="-122"/>
                    <a:ea typeface="微软雅黑" panose="020B0503020204020204" pitchFamily="34" charset="-122"/>
                  </a:rPr>
                  <a:t>[1…n],</a:t>
                </a:r>
                <a:r>
                  <a:rPr lang="zh-CN" altLang="en-US" sz="2800" b="0" dirty="0">
                    <a:effectLst/>
                    <a:latin typeface="微软雅黑" panose="020B0503020204020204" pitchFamily="34" charset="-122"/>
                    <a:ea typeface="微软雅黑" panose="020B0503020204020204" pitchFamily="34" charset="-122"/>
                  </a:rPr>
                  <a:t> 满足</a:t>
                </a:r>
                <a14:m>
                  <m:oMath xmlns:m="http://schemas.openxmlformats.org/officeDocument/2006/math">
                    <m:r>
                      <a:rPr lang="en-US" altLang="zh-CN" sz="2800" b="0" i="1" smtClean="0">
                        <a:effectLst/>
                        <a:latin typeface="Cambria Math" panose="02040503050406030204" pitchFamily="18" charset="0"/>
                        <a:ea typeface="微软雅黑" panose="020B0503020204020204" pitchFamily="34" charset="-122"/>
                      </a:rPr>
                      <m:t>𝐴</m:t>
                    </m:r>
                    <m:d>
                      <m:dPr>
                        <m:begChr m:val="["/>
                        <m:endChr m:val="]"/>
                        <m:ctrlPr>
                          <a:rPr lang="en-US" altLang="zh-CN" sz="2800" b="0" i="1" smtClean="0">
                            <a:effectLst/>
                            <a:latin typeface="Cambria Math" panose="02040503050406030204" pitchFamily="18" charset="0"/>
                            <a:ea typeface="微软雅黑" panose="020B0503020204020204" pitchFamily="34" charset="-122"/>
                          </a:rPr>
                        </m:ctrlPr>
                      </m:dPr>
                      <m:e>
                        <m:r>
                          <a:rPr lang="en-US" altLang="zh-CN" sz="2800" b="0" i="1" smtClean="0">
                            <a:effectLst/>
                            <a:latin typeface="Cambria Math" panose="02040503050406030204" pitchFamily="18" charset="0"/>
                            <a:ea typeface="微软雅黑" panose="020B0503020204020204" pitchFamily="34" charset="-122"/>
                          </a:rPr>
                          <m:t>1</m:t>
                        </m:r>
                      </m:e>
                    </m:d>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𝐴</m:t>
                    </m:r>
                    <m:d>
                      <m:dPr>
                        <m:begChr m:val="["/>
                        <m:endChr m:val="]"/>
                        <m:ctrlPr>
                          <a:rPr lang="en-US" altLang="zh-CN" sz="2800" b="0" i="1" smtClean="0">
                            <a:effectLst/>
                            <a:latin typeface="Cambria Math" panose="02040503050406030204" pitchFamily="18" charset="0"/>
                            <a:ea typeface="微软雅黑" panose="020B0503020204020204" pitchFamily="34" charset="-122"/>
                          </a:rPr>
                        </m:ctrlPr>
                      </m:dPr>
                      <m:e>
                        <m:r>
                          <a:rPr lang="en-US" altLang="zh-CN" sz="2800" b="0" i="1" smtClean="0">
                            <a:effectLst/>
                            <a:latin typeface="Cambria Math" panose="02040503050406030204" pitchFamily="18" charset="0"/>
                            <a:ea typeface="微软雅黑" panose="020B0503020204020204" pitchFamily="34" charset="-122"/>
                          </a:rPr>
                          <m:t>2</m:t>
                        </m:r>
                      </m:e>
                    </m:d>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𝐴</m:t>
                    </m:r>
                    <m:r>
                      <a:rPr lang="en-US" altLang="zh-CN" sz="2800" b="0" i="1" smtClean="0">
                        <a:effectLst/>
                        <a:latin typeface="Cambria Math" panose="02040503050406030204" pitchFamily="18" charset="0"/>
                        <a:ea typeface="微软雅黑" panose="020B0503020204020204" pitchFamily="34" charset="-122"/>
                      </a:rPr>
                      <m:t>[</m:t>
                    </m:r>
                    <m:r>
                      <a:rPr lang="en-US" altLang="zh-CN" sz="2800" b="0" i="1" smtClean="0">
                        <a:effectLst/>
                        <a:latin typeface="Cambria Math" panose="02040503050406030204" pitchFamily="18" charset="0"/>
                        <a:ea typeface="微软雅黑" panose="020B0503020204020204" pitchFamily="34" charset="-122"/>
                      </a:rPr>
                      <m:t>𝑛</m:t>
                    </m:r>
                    <m:r>
                      <a:rPr lang="en-US" altLang="zh-CN" sz="2800" b="0" i="1" smtClean="0">
                        <a:effectLst/>
                        <a:latin typeface="Cambria Math" panose="02040503050406030204" pitchFamily="18" charset="0"/>
                        <a:ea typeface="微软雅黑" panose="020B0503020204020204" pitchFamily="34" charset="-122"/>
                      </a:rPr>
                      <m:t>]</m:t>
                    </m:r>
                  </m:oMath>
                </a14:m>
                <a:r>
                  <a:rPr lang="zh-CN" altLang="en-US" sz="2800" b="0" dirty="0">
                    <a:effectLst/>
                    <a:latin typeface="微软雅黑" panose="020B0503020204020204" pitchFamily="34" charset="-122"/>
                    <a:ea typeface="微软雅黑" panose="020B0503020204020204" pitchFamily="34" charset="-122"/>
                  </a:rPr>
                  <a:t>，求</a:t>
                </a:r>
                <a:r>
                  <a:rPr lang="en-US" altLang="zh-CN" sz="2800" b="0" dirty="0">
                    <a:effectLst/>
                    <a:latin typeface="微软雅黑" panose="020B0503020204020204" pitchFamily="34" charset="-122"/>
                    <a:ea typeface="微软雅黑" panose="020B0503020204020204" pitchFamily="34" charset="-122"/>
                  </a:rPr>
                  <a:t>A</a:t>
                </a:r>
                <a:r>
                  <a:rPr lang="zh-CN" altLang="en-US" sz="2800" b="0" dirty="0">
                    <a:effectLst/>
                    <a:latin typeface="微软雅黑" panose="020B0503020204020204" pitchFamily="34" charset="-122"/>
                    <a:ea typeface="微软雅黑" panose="020B0503020204020204" pitchFamily="34" charset="-122"/>
                  </a:rPr>
                  <a:t>中所有大小在区间</a:t>
                </a:r>
                <a14:m>
                  <m:oMath xmlns:m="http://schemas.openxmlformats.org/officeDocument/2006/math">
                    <m:r>
                      <a:rPr lang="en-US" altLang="zh-CN" sz="2800" b="0" i="1" smtClean="0">
                        <a:solidFill>
                          <a:schemeClr val="tx1"/>
                        </a:solidFill>
                        <a:effectLst/>
                        <a:latin typeface="Cambria Math" panose="02040503050406030204" pitchFamily="18" charset="0"/>
                        <a:ea typeface="微软雅黑" panose="020B0503020204020204" pitchFamily="34" charset="-122"/>
                      </a:rPr>
                      <m:t>[</m:t>
                    </m:r>
                    <m:r>
                      <a:rPr lang="en-US" altLang="zh-CN" sz="2800" b="0" i="1" smtClean="0">
                        <a:solidFill>
                          <a:schemeClr val="tx1"/>
                        </a:solidFill>
                        <a:effectLst/>
                        <a:latin typeface="Cambria Math" panose="02040503050406030204" pitchFamily="18" charset="0"/>
                        <a:ea typeface="微软雅黑" panose="020B0503020204020204" pitchFamily="34" charset="-122"/>
                      </a:rPr>
                      <m:t>𝑎</m:t>
                    </m:r>
                    <m:r>
                      <a:rPr lang="en-US" altLang="zh-CN" sz="2800" b="0" i="1" smtClean="0">
                        <a:solidFill>
                          <a:schemeClr val="tx1"/>
                        </a:solidFill>
                        <a:effectLst/>
                        <a:latin typeface="Cambria Math" panose="02040503050406030204" pitchFamily="18" charset="0"/>
                        <a:ea typeface="微软雅黑" panose="020B0503020204020204" pitchFamily="34" charset="-122"/>
                      </a:rPr>
                      <m:t>, </m:t>
                    </m:r>
                    <m:r>
                      <a:rPr lang="en-US" altLang="zh-CN" sz="2800" b="0" i="1" smtClean="0">
                        <a:solidFill>
                          <a:schemeClr val="tx1"/>
                        </a:solidFill>
                        <a:effectLst/>
                        <a:latin typeface="Cambria Math" panose="02040503050406030204" pitchFamily="18" charset="0"/>
                        <a:ea typeface="微软雅黑" panose="020B0503020204020204" pitchFamily="34" charset="-122"/>
                      </a:rPr>
                      <m:t>𝑏</m:t>
                    </m:r>
                    <m:r>
                      <a:rPr lang="en-US" altLang="zh-CN" sz="2800" b="0" i="1" smtClean="0">
                        <a:solidFill>
                          <a:schemeClr val="tx1"/>
                        </a:solidFill>
                        <a:effectLst/>
                        <a:latin typeface="Cambria Math" panose="02040503050406030204" pitchFamily="18" charset="0"/>
                        <a:ea typeface="微软雅黑" panose="020B0503020204020204" pitchFamily="34" charset="-122"/>
                      </a:rPr>
                      <m:t>)</m:t>
                    </m:r>
                  </m:oMath>
                </a14:m>
                <a:r>
                  <a:rPr lang="zh-CN" altLang="en-US" sz="2800" b="0" dirty="0">
                    <a:effectLst/>
                    <a:latin typeface="微软雅黑" panose="020B0503020204020204" pitchFamily="34" charset="-122"/>
                    <a:ea typeface="微软雅黑" panose="020B0503020204020204" pitchFamily="34" charset="-122"/>
                  </a:rPr>
                  <a:t>中的数据。</a:t>
                </a:r>
                <a:endParaRPr lang="en-US" altLang="zh-CN" sz="2800" b="0" dirty="0">
                  <a:effectLst/>
                  <a:latin typeface="微软雅黑" panose="020B0503020204020204" pitchFamily="34" charset="-122"/>
                  <a:ea typeface="微软雅黑" panose="020B0503020204020204" pitchFamily="34" charset="-122"/>
                </a:endParaRPr>
              </a:p>
              <a:p>
                <a:pPr marL="0" indent="0" eaLnBrk="1" hangingPunct="1">
                  <a:lnSpc>
                    <a:spcPct val="110000"/>
                  </a:lnSpc>
                  <a:buFontTx/>
                  <a:buNone/>
                  <a:defRPr/>
                </a:pPr>
                <a:r>
                  <a:rPr lang="zh-CN" altLang="en-US" sz="2800" b="1" dirty="0"/>
                  <a:t>思路</a:t>
                </a:r>
                <a:r>
                  <a:rPr lang="zh-CN" altLang="en-US" sz="2800" dirty="0"/>
                  <a:t>：求序列</a:t>
                </a:r>
                <a:r>
                  <a:rPr lang="en-US" altLang="zh-CN" sz="2800" dirty="0"/>
                  <a:t>A</a:t>
                </a:r>
                <a:r>
                  <a:rPr lang="zh-CN" altLang="en-US" sz="2800" dirty="0"/>
                  <a:t>中</a:t>
                </a:r>
                <a14:m>
                  <m:oMath xmlns:m="http://schemas.openxmlformats.org/officeDocument/2006/math">
                    <m:r>
                      <a:rPr lang="zh-CN" altLang="en-US" sz="2800" b="0" i="0" smtClean="0">
                        <a:latin typeface="Cambria Math" panose="02040503050406030204" pitchFamily="18" charset="0"/>
                      </a:rPr>
                      <m:t> </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𝑎</m:t>
                    </m:r>
                  </m:oMath>
                </a14:m>
                <a:r>
                  <a:rPr lang="zh-CN" altLang="en-US" sz="2800" b="0" dirty="0">
                    <a:solidFill>
                      <a:srgbClr val="C00000"/>
                    </a:solidFill>
                    <a:effectLst/>
                    <a:latin typeface="微软雅黑" panose="020B0503020204020204" pitchFamily="34" charset="-122"/>
                    <a:ea typeface="微软雅黑" panose="020B0503020204020204" pitchFamily="34" charset="-122"/>
                  </a:rPr>
                  <a:t> </a:t>
                </a:r>
                <a:r>
                  <a:rPr lang="zh-CN" altLang="en-US" sz="2800" b="0" dirty="0">
                    <a:effectLst/>
                    <a:latin typeface="微软雅黑" panose="020B0503020204020204" pitchFamily="34" charset="-122"/>
                    <a:ea typeface="微软雅黑" panose="020B0503020204020204" pitchFamily="34" charset="-122"/>
                  </a:rPr>
                  <a:t>的</a:t>
                </a:r>
                <a:r>
                  <a:rPr lang="zh-CN" altLang="en-US" sz="2800" b="0" dirty="0">
                    <a:solidFill>
                      <a:srgbClr val="009999"/>
                    </a:solidFill>
                    <a:effectLst/>
                    <a:latin typeface="微软雅黑" panose="020B0503020204020204" pitchFamily="34" charset="-122"/>
                    <a:ea typeface="微软雅黑" panose="020B0503020204020204" pitchFamily="34" charset="-122"/>
                  </a:rPr>
                  <a:t>最小值</a:t>
                </a:r>
                <a:r>
                  <a:rPr lang="zh-CN" altLang="en-US" sz="2800" b="0" dirty="0">
                    <a:effectLst/>
                    <a:latin typeface="微软雅黑" panose="020B0503020204020204" pitchFamily="34" charset="-122"/>
                    <a:ea typeface="微软雅黑" panose="020B0503020204020204" pitchFamily="34" charset="-122"/>
                  </a:rPr>
                  <a:t>位置和 </a:t>
                </a:r>
                <a14:m>
                  <m:oMath xmlns:m="http://schemas.openxmlformats.org/officeDocument/2006/math">
                    <m:r>
                      <a:rPr lang="en-US" altLang="zh-CN" sz="2800" b="0" i="1" smtClean="0">
                        <a:solidFill>
                          <a:srgbClr val="FF0000"/>
                        </a:solidFill>
                        <a:effectLst/>
                        <a:latin typeface="Cambria Math" panose="02040503050406030204" pitchFamily="18" charset="0"/>
                        <a:ea typeface="微软雅黑" panose="020B0503020204020204" pitchFamily="34" charset="-122"/>
                      </a:rPr>
                      <m:t>&lt;</m:t>
                    </m:r>
                    <m:r>
                      <a:rPr lang="en-US" altLang="zh-CN" sz="2800" b="0" i="1" smtClean="0">
                        <a:solidFill>
                          <a:srgbClr val="FF0000"/>
                        </a:solidFill>
                        <a:effectLst/>
                        <a:latin typeface="Cambria Math" panose="02040503050406030204" pitchFamily="18" charset="0"/>
                        <a:ea typeface="微软雅黑" panose="020B0503020204020204" pitchFamily="34" charset="-122"/>
                      </a:rPr>
                      <m:t>𝑏</m:t>
                    </m:r>
                  </m:oMath>
                </a14:m>
                <a:r>
                  <a:rPr lang="zh-CN" altLang="en-US" sz="2800" b="0" dirty="0">
                    <a:solidFill>
                      <a:srgbClr val="FF0000"/>
                    </a:solidFill>
                    <a:effectLst/>
                    <a:latin typeface="微软雅黑" panose="020B0503020204020204" pitchFamily="34" charset="-122"/>
                    <a:ea typeface="微软雅黑" panose="020B0503020204020204" pitchFamily="34" charset="-122"/>
                  </a:rPr>
                  <a:t> </a:t>
                </a:r>
                <a:r>
                  <a:rPr lang="zh-CN" altLang="en-US" sz="2800" b="0" dirty="0">
                    <a:effectLst/>
                    <a:latin typeface="微软雅黑" panose="020B0503020204020204" pitchFamily="34" charset="-122"/>
                    <a:ea typeface="微软雅黑" panose="020B0503020204020204" pitchFamily="34" charset="-122"/>
                  </a:rPr>
                  <a:t>的</a:t>
                </a:r>
                <a:r>
                  <a:rPr lang="zh-CN" altLang="en-US" sz="2800" b="0" dirty="0">
                    <a:solidFill>
                      <a:srgbClr val="19A382"/>
                    </a:solidFill>
                    <a:effectLst/>
                    <a:latin typeface="微软雅黑" panose="020B0503020204020204" pitchFamily="34" charset="-122"/>
                    <a:ea typeface="微软雅黑" panose="020B0503020204020204" pitchFamily="34" charset="-122"/>
                  </a:rPr>
                  <a:t>最大值</a:t>
                </a:r>
                <a:r>
                  <a:rPr lang="zh-CN" altLang="en-US" sz="2800" b="0" dirty="0">
                    <a:effectLst/>
                    <a:latin typeface="微软雅黑" panose="020B0503020204020204" pitchFamily="34" charset="-122"/>
                    <a:ea typeface="微软雅黑" panose="020B0503020204020204" pitchFamily="34" charset="-122"/>
                  </a:rPr>
                  <a:t>位置</a:t>
                </a:r>
                <a:endParaRPr lang="zh-CN" altLang="pt-BR" sz="2800" b="0" dirty="0">
                  <a:effectLst/>
                  <a:latin typeface="微软雅黑" panose="020B0503020204020204" pitchFamily="34" charset="-122"/>
                  <a:ea typeface="微软雅黑" panose="020B0503020204020204" pitchFamily="34" charset="-122"/>
                </a:endParaRPr>
              </a:p>
            </p:txBody>
          </p:sp>
        </mc:Choice>
        <mc:Fallback>
          <p:sp>
            <p:nvSpPr>
              <p:cNvPr id="19460" name="Rectangle 3"/>
              <p:cNvSpPr>
                <a:spLocks noRot="1" noChangeAspect="1" noMove="1" noResize="1" noEditPoints="1" noAdjustHandles="1" noChangeArrowheads="1" noChangeShapeType="1" noTextEdit="1"/>
              </p:cNvSpPr>
              <p:nvPr>
                <p:ph idx="11"/>
              </p:nvPr>
            </p:nvSpPr>
            <p:spPr>
              <a:xfrm>
                <a:off x="568338" y="1235277"/>
                <a:ext cx="5115010" cy="5057775"/>
              </a:xfrm>
              <a:blipFill rotWithShape="1">
                <a:blip r:embed="rId1"/>
                <a:stretch>
                  <a:fillRect t="-4" r="2" b="4"/>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二分查找的应用：区间查询</a:t>
            </a:r>
            <a:endParaRPr lang="zh-CN" altLang="en-US" dirty="0"/>
          </a:p>
        </p:txBody>
      </p:sp>
      <p:sp>
        <p:nvSpPr>
          <p:cNvPr id="10" name="文本框 9"/>
          <p:cNvSpPr txBox="1"/>
          <p:nvPr/>
        </p:nvSpPr>
        <p:spPr>
          <a:xfrm>
            <a:off x="8133868" y="1142382"/>
            <a:ext cx="1620957" cy="523220"/>
          </a:xfrm>
          <a:prstGeom prst="rect">
            <a:avLst/>
          </a:prstGeom>
          <a:noFill/>
        </p:spPr>
        <p:txBody>
          <a:bodyPr wrap="none" rtlCol="0">
            <a:spAutoFit/>
          </a:bodyPr>
          <a:lstStyle/>
          <a:p>
            <a:r>
              <a:rPr kumimoji="1" lang="zh-CN" altLang="en-US" sz="2800" b="1" dirty="0">
                <a:latin typeface="微软雅黑" panose="020B0503020204020204" pitchFamily="34" charset="-122"/>
                <a:ea typeface="微软雅黑" panose="020B0503020204020204" pitchFamily="34" charset="-122"/>
              </a:rPr>
              <a:t>关键算法</a:t>
            </a:r>
            <a:endParaRPr kumimoji="1" lang="zh-CN" altLang="en-US" sz="28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任意多边形: 形状 6"/>
              <p:cNvSpPr/>
              <p:nvPr/>
            </p:nvSpPr>
            <p:spPr>
              <a:xfrm>
                <a:off x="6265031" y="1631218"/>
                <a:ext cx="5358630" cy="44860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left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right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while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&gt;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do</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mid</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key</a:t>
                </a:r>
                <a:r>
                  <a:rPr lang="zh-CN" altLang="en-US" sz="2000"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m:t>
                    </m:r>
                  </m:oMath>
                </a14:m>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A[mid]</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high</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&gt;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A[mid]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low</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mid</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r>
                  <a:rPr lang="zh-CN" altLang="en-US" sz="2000" b="1" dirty="0">
                    <a:solidFill>
                      <a:schemeClr val="bg1"/>
                    </a:solidFill>
                    <a:latin typeface="微软雅黑" panose="020B0503020204020204" pitchFamily="34" charset="-122"/>
                    <a:ea typeface="微软雅黑" panose="020B0503020204020204" pitchFamily="34" charset="-122"/>
                  </a:rPr>
                  <a:t>             </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high</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b="0" dirty="0">
                    <a:solidFill>
                      <a:srgbClr val="FFFF00"/>
                    </a:solidFill>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m:t>
                    </m:r>
                  </m:oMath>
                </a14:m>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的最小值位置</a:t>
                </a:r>
                <a:endParaRPr lang="en-US" altLang="zh-CN" sz="20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en-US" sz="2000" dirty="0">
                    <a:solidFill>
                      <a:schemeClr val="bg1"/>
                    </a:solidFill>
                    <a:latin typeface="微软雅黑" panose="020B0503020204020204" pitchFamily="34" charset="-122"/>
                    <a:ea typeface="微软雅黑" panose="020B0503020204020204" pitchFamily="34" charset="-122"/>
                  </a:rPr>
                  <a:t>                   或</a:t>
                </a:r>
                <a:endParaRPr lang="en-US" altLang="zh-CN" sz="20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low</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b="0" dirty="0">
                    <a:solidFill>
                      <a:srgbClr val="FFFF00"/>
                    </a:solidFill>
                    <a:ea typeface="微软雅黑" panose="020B0503020204020204" pitchFamily="34" charset="-122"/>
                  </a:rPr>
                  <a:t> </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&lt;</m:t>
                    </m:r>
                  </m:oMath>
                </a14:m>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key</a:t>
                </a:r>
                <a:r>
                  <a:rPr lang="zh-CN" altLang="en-US" sz="2000" dirty="0">
                    <a:solidFill>
                      <a:schemeClr val="bg1"/>
                    </a:solidFill>
                    <a:latin typeface="微软雅黑" panose="020B0503020204020204" pitchFamily="34" charset="-122"/>
                    <a:ea typeface="微软雅黑" panose="020B0503020204020204" pitchFamily="34" charset="-122"/>
                  </a:rPr>
                  <a:t>的最大值位置</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2" name="任意多边形: 形状 6"/>
              <p:cNvSpPr>
                <a:spLocks noRot="1" noChangeAspect="1" noMove="1" noResize="1" noEditPoints="1" noAdjustHandles="1" noChangeArrowheads="1" noChangeShapeType="1" noTextEdit="1"/>
              </p:cNvSpPr>
              <p:nvPr/>
            </p:nvSpPr>
            <p:spPr>
              <a:xfrm>
                <a:off x="6265031" y="1631218"/>
                <a:ext cx="5358630" cy="44860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121" t="-1682" r="-107" b="-71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3" name="任意多边形: 形状 6"/>
          <p:cNvSpPr/>
          <p:nvPr/>
        </p:nvSpPr>
        <p:spPr>
          <a:xfrm>
            <a:off x="584225" y="4870233"/>
            <a:ext cx="4360739" cy="110853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kumimoji="1" lang="zh-CN" altLang="en-US" sz="2400" b="1" dirty="0">
                <a:latin typeface="微软雅黑" panose="020B0503020204020204" pitchFamily="34" charset="-122"/>
                <a:ea typeface="微软雅黑" panose="020B0503020204020204" pitchFamily="34" charset="-122"/>
              </a:rPr>
              <a:t>思考</a:t>
            </a:r>
            <a:r>
              <a:rPr kumimoji="1" lang="zh-CN" altLang="en-US" sz="2400" dirty="0">
                <a:latin typeface="微软雅黑" panose="020B0503020204020204" pitchFamily="34" charset="-122"/>
                <a:ea typeface="微软雅黑" panose="020B0503020204020204" pitchFamily="34" charset="-122"/>
              </a:rPr>
              <a:t>：如何求</a:t>
            </a:r>
            <a:r>
              <a:rPr kumimoji="1" lang="en-US" altLang="zh-CN" sz="2400" dirty="0">
                <a:latin typeface="微软雅黑" panose="020B0503020204020204" pitchFamily="34" charset="-122"/>
                <a:ea typeface="微软雅黑" panose="020B0503020204020204" pitchFamily="34" charset="-122"/>
              </a:rPr>
              <a:t>A</a:t>
            </a:r>
            <a:r>
              <a:rPr kumimoji="1" lang="zh-CN" altLang="en-US" sz="2400" dirty="0">
                <a:latin typeface="微软雅黑" panose="020B0503020204020204" pitchFamily="34" charset="-122"/>
                <a:ea typeface="微软雅黑" panose="020B0503020204020204" pitchFamily="34" charset="-122"/>
              </a:rPr>
              <a:t>中大小在区间 </a:t>
            </a:r>
            <a:r>
              <a:rPr kumimoji="1" lang="en-US" altLang="zh-CN" sz="2400" dirty="0">
                <a:solidFill>
                  <a:srgbClr val="FFFF00"/>
                </a:solidFill>
                <a:latin typeface="微软雅黑" panose="020B0503020204020204" pitchFamily="34" charset="-122"/>
                <a:ea typeface="微软雅黑" panose="020B0503020204020204" pitchFamily="34" charset="-122"/>
              </a:rPr>
              <a:t>(a,</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b],</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(a,</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b),</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[a,</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en-US" altLang="zh-CN" sz="2400" dirty="0">
                <a:solidFill>
                  <a:srgbClr val="FFFF00"/>
                </a:solidFill>
                <a:latin typeface="微软雅黑" panose="020B0503020204020204" pitchFamily="34" charset="-122"/>
                <a:ea typeface="微软雅黑" panose="020B0503020204020204" pitchFamily="34" charset="-122"/>
              </a:rPr>
              <a:t>b]</a:t>
            </a:r>
            <a:r>
              <a:rPr kumimoji="1" lang="zh-CN" altLang="en-US" sz="2400" dirty="0">
                <a:solidFill>
                  <a:srgbClr val="FFFF00"/>
                </a:solidFill>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内的数据？</a:t>
            </a:r>
            <a:endParaRPr kumimoji="1" lang="zh-CN" altLang="en-US" sz="2400"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mc:AlternateContent xmlns:mc="http://schemas.openxmlformats.org/markup-compatibility/2006">
        <mc:Choice xmlns:a14="http://schemas.microsoft.com/office/drawing/2010/main" Requires="a14">
          <p:sp>
            <p:nvSpPr>
              <p:cNvPr id="19460" name="Rectangle 3"/>
              <p:cNvSpPr>
                <a:spLocks noGrp="1" noChangeArrowheads="1"/>
              </p:cNvSpPr>
              <p:nvPr>
                <p:ph idx="11"/>
              </p:nvPr>
            </p:nvSpPr>
            <p:spPr>
              <a:xfrm>
                <a:off x="584225" y="1505987"/>
                <a:ext cx="10263785" cy="5057775"/>
              </a:xfrm>
            </p:spPr>
            <p:txBody>
              <a:bodyPr>
                <a:normAutofit/>
              </a:bodyPr>
              <a:lstStyle/>
              <a:p>
                <a:pPr marL="0" indent="0" eaLnBrk="1" hangingPunct="1">
                  <a:lnSpc>
                    <a:spcPct val="110000"/>
                  </a:lnSpc>
                  <a:buFontTx/>
                  <a:buNone/>
                  <a:defRPr/>
                </a:pPr>
                <a:r>
                  <a:rPr lang="zh-CN" altLang="en-US" sz="2800" b="1" dirty="0"/>
                  <a:t>问题描述</a:t>
                </a:r>
                <a:r>
                  <a:rPr lang="zh-CN" altLang="en-US" sz="2800" b="0" dirty="0">
                    <a:effectLst/>
                    <a:latin typeface="微软雅黑" panose="020B0503020204020204" pitchFamily="34" charset="-122"/>
                    <a:ea typeface="微软雅黑" panose="020B0503020204020204" pitchFamily="34" charset="-122"/>
                  </a:rPr>
                  <a:t>：给定正整数</a:t>
                </a:r>
                <a:r>
                  <a:rPr lang="en-US" altLang="zh-CN" sz="2800" b="0" dirty="0">
                    <a:effectLst/>
                    <a:latin typeface="微软雅黑" panose="020B0503020204020204" pitchFamily="34" charset="-122"/>
                    <a:ea typeface="微软雅黑" panose="020B0503020204020204" pitchFamily="34" charset="-122"/>
                  </a:rPr>
                  <a:t>a</a:t>
                </a:r>
                <a:r>
                  <a:rPr lang="zh-CN" altLang="en-US" sz="2800" b="0" dirty="0">
                    <a:effectLst/>
                    <a:latin typeface="微软雅黑" panose="020B0503020204020204" pitchFamily="34" charset="-122"/>
                    <a:ea typeface="微软雅黑" panose="020B0503020204020204" pitchFamily="34" charset="-122"/>
                  </a:rPr>
                  <a:t>和</a:t>
                </a:r>
                <a:r>
                  <a:rPr lang="en-US" altLang="zh-CN" sz="2800" b="0" dirty="0">
                    <a:effectLst/>
                    <a:latin typeface="微软雅黑" panose="020B0503020204020204" pitchFamily="34" charset="-122"/>
                    <a:ea typeface="微软雅黑" panose="020B0503020204020204" pitchFamily="34" charset="-122"/>
                  </a:rPr>
                  <a:t>n</a:t>
                </a:r>
                <a:r>
                  <a:rPr lang="zh-CN" altLang="en-US" sz="2800" b="0" dirty="0">
                    <a:effectLst/>
                    <a:latin typeface="微软雅黑" panose="020B0503020204020204" pitchFamily="34" charset="-122"/>
                    <a:ea typeface="微软雅黑" panose="020B0503020204020204" pitchFamily="34" charset="-122"/>
                  </a:rPr>
                  <a:t>，求 </a:t>
                </a:r>
                <a14:m>
                  <m:oMath xmlns:m="http://schemas.openxmlformats.org/officeDocument/2006/math">
                    <m:sSup>
                      <m:sSupPr>
                        <m:ctrlPr>
                          <a:rPr lang="en-US" altLang="zh-CN" sz="2800" b="0" i="1" smtClean="0">
                            <a:effectLst/>
                            <a:latin typeface="Cambria Math" panose="02040503050406030204" pitchFamily="18" charset="0"/>
                            <a:ea typeface="微软雅黑" panose="020B0503020204020204" pitchFamily="34" charset="-122"/>
                          </a:rPr>
                        </m:ctrlPr>
                      </m:sSupPr>
                      <m:e>
                        <m:r>
                          <a:rPr lang="en-US" altLang="zh-CN" sz="2800" b="0" i="1" smtClean="0">
                            <a:effectLst/>
                            <a:latin typeface="Cambria Math" panose="02040503050406030204" pitchFamily="18" charset="0"/>
                            <a:ea typeface="微软雅黑" panose="020B0503020204020204" pitchFamily="34" charset="-122"/>
                          </a:rPr>
                          <m:t>𝑎</m:t>
                        </m:r>
                      </m:e>
                      <m:sup>
                        <m:r>
                          <a:rPr lang="en-US" altLang="zh-CN" sz="2800" b="0" i="1" smtClean="0">
                            <a:effectLst/>
                            <a:latin typeface="Cambria Math" panose="02040503050406030204" pitchFamily="18" charset="0"/>
                            <a:ea typeface="微软雅黑" panose="020B0503020204020204" pitchFamily="34" charset="-122"/>
                          </a:rPr>
                          <m:t>𝑛</m:t>
                        </m:r>
                      </m:sup>
                    </m:sSup>
                  </m:oMath>
                </a14:m>
                <a:r>
                  <a:rPr lang="zh-CN" altLang="en-US" sz="2800" b="0" dirty="0">
                    <a:effectLst/>
                    <a:latin typeface="微软雅黑" panose="020B0503020204020204" pitchFamily="34" charset="-122"/>
                    <a:ea typeface="微软雅黑" panose="020B0503020204020204" pitchFamily="34" charset="-122"/>
                  </a:rPr>
                  <a:t> 的值</a:t>
                </a:r>
                <a:endParaRPr lang="zh-CN" altLang="pt-BR" sz="2800" b="0" dirty="0">
                  <a:effectLst/>
                  <a:latin typeface="微软雅黑" panose="020B0503020204020204" pitchFamily="34" charset="-122"/>
                  <a:ea typeface="微软雅黑" panose="020B0503020204020204" pitchFamily="34" charset="-122"/>
                </a:endParaRPr>
              </a:p>
            </p:txBody>
          </p:sp>
        </mc:Choice>
        <mc:Fallback>
          <p:sp>
            <p:nvSpPr>
              <p:cNvPr id="19460" name="Rectangle 3"/>
              <p:cNvSpPr>
                <a:spLocks noRot="1" noChangeAspect="1" noMove="1" noResize="1" noEditPoints="1" noAdjustHandles="1" noChangeArrowheads="1" noChangeShapeType="1" noTextEdit="1"/>
              </p:cNvSpPr>
              <p:nvPr>
                <p:ph idx="11"/>
              </p:nvPr>
            </p:nvSpPr>
            <p:spPr>
              <a:xfrm>
                <a:off x="584225" y="1505987"/>
                <a:ext cx="10263785" cy="5057775"/>
              </a:xfrm>
              <a:blipFill rotWithShape="1">
                <a:blip r:embed="rId1"/>
                <a:stretch>
                  <a:fillRect t="-8" r="3" b="8"/>
                </a:stretch>
              </a:blipFill>
            </p:spPr>
            <p:txBody>
              <a:bodyPr/>
              <a:lstStyle/>
              <a:p>
                <a:r>
                  <a:rPr lang="zh-CN" altLang="en-US">
                    <a:noFill/>
                  </a:rPr>
                  <a:t> </a:t>
                </a:r>
              </a:p>
            </p:txBody>
          </p:sp>
        </mc:Fallback>
      </mc:AlternateContent>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二分查找的应用：快速求幂</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6" name="文本框 5"/>
              <p:cNvSpPr txBox="1"/>
              <p:nvPr/>
            </p:nvSpPr>
            <p:spPr>
              <a:xfrm>
                <a:off x="7575582" y="1529603"/>
                <a:ext cx="2890278" cy="461665"/>
              </a:xfrm>
              <a:prstGeom prst="rect">
                <a:avLst/>
              </a:prstGeom>
              <a:noFill/>
            </p:spPr>
            <p:txBody>
              <a:bodyPr wrap="none" rtlCol="0">
                <a:spAutoFit/>
              </a:bodyPr>
              <a:lstStyle/>
              <a:p>
                <a:r>
                  <a:rPr kumimoji="1" lang="zh-CN" altLang="en-US" sz="2400" dirty="0"/>
                  <a:t>例如：求</a:t>
                </a:r>
                <a14:m>
                  <m:oMath xmlns:m="http://schemas.openxmlformats.org/officeDocument/2006/math">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3</m:t>
                        </m:r>
                      </m:e>
                      <m:sup>
                        <m:r>
                          <a:rPr kumimoji="1" lang="en-US" altLang="zh-CN" sz="2400" b="0" i="1" smtClean="0">
                            <a:latin typeface="Cambria Math" panose="02040503050406030204" pitchFamily="18" charset="0"/>
                          </a:rPr>
                          <m:t>1000000000</m:t>
                        </m:r>
                      </m:sup>
                    </m:sSup>
                  </m:oMath>
                </a14:m>
                <a:endParaRPr kumimoji="1"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7575582" y="1529603"/>
                <a:ext cx="2890278" cy="461665"/>
              </a:xfrm>
              <a:prstGeom prst="rect">
                <a:avLst/>
              </a:prstGeom>
              <a:blipFill rotWithShape="1">
                <a:blip r:embed="rId2"/>
                <a:stretch>
                  <a:fillRect l="-1" t="-113" r="15" b="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84225" y="2691855"/>
                <a:ext cx="3853555" cy="4616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直接迭代：</a:t>
                </a:r>
                <a14:m>
                  <m:oMath xmlns:m="http://schemas.openxmlformats.org/officeDocument/2006/math">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r>
                          <a:rPr kumimoji="1" lang="en-US" altLang="zh-CN" sz="2400" b="0" i="1" smtClean="0">
                            <a:latin typeface="Cambria Math" panose="02040503050406030204" pitchFamily="18" charset="0"/>
                            <a:ea typeface="微软雅黑" panose="020B0503020204020204" pitchFamily="34" charset="-122"/>
                          </a:rPr>
                          <m:t>𝑛</m:t>
                        </m:r>
                      </m:sup>
                    </m:sSup>
                    <m:r>
                      <a:rPr kumimoji="1" lang="en-US" altLang="zh-CN" sz="2400" b="0" i="1" smtClean="0">
                        <a:latin typeface="Cambria Math" panose="02040503050406030204" pitchFamily="18" charset="0"/>
                        <a:ea typeface="微软雅黑" panose="020B0503020204020204" pitchFamily="34" charset="-122"/>
                      </a:rPr>
                      <m:t>=</m:t>
                    </m:r>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r>
                          <a:rPr kumimoji="1" lang="en-US" altLang="zh-CN" sz="2400" b="0" i="1" smtClean="0">
                            <a:latin typeface="Cambria Math" panose="02040503050406030204" pitchFamily="18" charset="0"/>
                            <a:ea typeface="微软雅黑" panose="020B0503020204020204" pitchFamily="34" charset="-122"/>
                          </a:rPr>
                          <m:t>𝑛</m:t>
                        </m:r>
                        <m:r>
                          <a:rPr kumimoji="1" lang="en-US" altLang="zh-CN" sz="2400" b="0" i="1" smtClean="0">
                            <a:latin typeface="Cambria Math" panose="02040503050406030204" pitchFamily="18" charset="0"/>
                            <a:ea typeface="微软雅黑" panose="020B0503020204020204" pitchFamily="34" charset="-122"/>
                          </a:rPr>
                          <m:t>−</m:t>
                        </m:r>
                        <m:r>
                          <a:rPr kumimoji="1" lang="en-US" altLang="zh-CN" sz="2400" b="0" i="1" smtClean="0">
                            <a:latin typeface="Cambria Math" panose="02040503050406030204" pitchFamily="18" charset="0"/>
                            <a:ea typeface="微软雅黑" panose="020B0503020204020204" pitchFamily="34" charset="-122"/>
                          </a:rPr>
                          <m:t>1</m:t>
                        </m:r>
                      </m:sup>
                    </m:sSup>
                    <m:r>
                      <a:rPr kumimoji="1" lang="zh-CN" altLang="en-US" sz="2400" b="0" i="1" smtClean="0">
                        <a:latin typeface="Cambria Math" panose="02040503050406030204" pitchFamily="18" charset="0"/>
                        <a:ea typeface="微软雅黑" panose="020B0503020204020204" pitchFamily="34" charset="-122"/>
                      </a:rPr>
                      <m:t>∗</m:t>
                    </m:r>
                    <m:r>
                      <a:rPr kumimoji="1" lang="en-US" altLang="zh-CN" sz="2400" b="0" i="1" smtClean="0">
                        <a:latin typeface="Cambria Math" panose="02040503050406030204" pitchFamily="18" charset="0"/>
                        <a:ea typeface="微软雅黑" panose="020B0503020204020204" pitchFamily="34" charset="-122"/>
                      </a:rPr>
                      <m:t>𝑎</m:t>
                    </m:r>
                  </m:oMath>
                </a14:m>
                <a:endParaRPr kumimoji="1" lang="zh-CN" altLang="en-US" sz="2400"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584225" y="2691855"/>
                <a:ext cx="3853555" cy="461665"/>
              </a:xfrm>
              <a:prstGeom prst="rect">
                <a:avLst/>
              </a:prstGeom>
              <a:blipFill rotWithShape="1">
                <a:blip r:embed="rId3"/>
                <a:stretch>
                  <a:fillRect l="-1" t="-19" r="10"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121058" y="3266873"/>
                <a:ext cx="3790691" cy="400110"/>
              </a:xfrm>
              <a:prstGeom prst="rect">
                <a:avLst/>
              </a:prstGeom>
              <a:noFill/>
            </p:spPr>
            <p:txBody>
              <a:bodyPr wrap="square" rtlCol="0">
                <a:spAutoFit/>
              </a:bodyPr>
              <a:lstStyle/>
              <a:p>
                <a:r>
                  <a:rPr kumimoji="1" lang="zh-CN" altLang="en-US" sz="2000" dirty="0"/>
                  <a:t>时间复杂度（相乘次数） </a:t>
                </a:r>
                <a14:m>
                  <m:oMath xmlns:m="http://schemas.openxmlformats.org/officeDocument/2006/math">
                    <m:r>
                      <m:rPr>
                        <m:sty m:val="p"/>
                      </m:rPr>
                      <a:rPr kumimoji="1" lang="en-US" altLang="zh-CN" sz="2000" dirty="0" smtClean="0">
                        <a:latin typeface="Cambria Math" panose="02040503050406030204" pitchFamily="18" charset="0"/>
                      </a:rPr>
                      <m:t>O</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𝑛</m:t>
                    </m:r>
                    <m:r>
                      <a:rPr kumimoji="1" lang="en-US" altLang="zh-CN" sz="2000" b="0" i="1" smtClean="0">
                        <a:latin typeface="Cambria Math" panose="02040503050406030204" pitchFamily="18" charset="0"/>
                      </a:rPr>
                      <m:t>)</m:t>
                    </m:r>
                  </m:oMath>
                </a14:m>
                <a:endParaRPr kumimoji="1" lang="zh-CN" altLang="en-US" sz="2000" dirty="0"/>
              </a:p>
            </p:txBody>
          </p:sp>
        </mc:Choice>
        <mc:Fallback>
          <p:sp>
            <p:nvSpPr>
              <p:cNvPr id="11" name="文本框 10"/>
              <p:cNvSpPr txBox="1">
                <a:spLocks noRot="1" noChangeAspect="1" noMove="1" noResize="1" noEditPoints="1" noAdjustHandles="1" noChangeArrowheads="1" noChangeShapeType="1" noTextEdit="1"/>
              </p:cNvSpPr>
              <p:nvPr/>
            </p:nvSpPr>
            <p:spPr>
              <a:xfrm>
                <a:off x="1121058" y="3266873"/>
                <a:ext cx="3790691" cy="400110"/>
              </a:xfrm>
              <a:prstGeom prst="rect">
                <a:avLst/>
              </a:prstGeom>
              <a:blipFill rotWithShape="1">
                <a:blip r:embed="rId4"/>
                <a:stretch>
                  <a:fillRect l="-7" t="-108" r="1"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84225" y="3971954"/>
                <a:ext cx="4636719" cy="58086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二分递归：</a:t>
                </a:r>
                <a14:m>
                  <m:oMath xmlns:m="http://schemas.openxmlformats.org/officeDocument/2006/math">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r>
                          <a:rPr kumimoji="1" lang="en-US" altLang="zh-CN" sz="2400" b="0" i="1" smtClean="0">
                            <a:latin typeface="Cambria Math" panose="02040503050406030204" pitchFamily="18" charset="0"/>
                            <a:ea typeface="微软雅黑" panose="020B0503020204020204" pitchFamily="34" charset="-122"/>
                          </a:rPr>
                          <m:t>𝑛</m:t>
                        </m:r>
                      </m:sup>
                    </m:sSup>
                    <m:r>
                      <a:rPr kumimoji="1" lang="en-US" altLang="zh-CN" sz="2400" b="0" i="1" smtClean="0">
                        <a:latin typeface="Cambria Math" panose="02040503050406030204" pitchFamily="18" charset="0"/>
                        <a:ea typeface="微软雅黑" panose="020B0503020204020204" pitchFamily="34" charset="-122"/>
                      </a:rPr>
                      <m:t>=</m:t>
                    </m:r>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f>
                          <m:fPr>
                            <m:ctrlPr>
                              <a:rPr kumimoji="1" lang="en-US" altLang="zh-CN" sz="2400" b="0" i="1" smtClean="0">
                                <a:latin typeface="Cambria Math" panose="02040503050406030204" pitchFamily="18" charset="0"/>
                                <a:ea typeface="微软雅黑" panose="020B0503020204020204" pitchFamily="34" charset="-122"/>
                              </a:rPr>
                            </m:ctrlPr>
                          </m:fPr>
                          <m:num>
                            <m:r>
                              <a:rPr kumimoji="1" lang="en-US" altLang="zh-CN" sz="2400" b="0" i="1" smtClean="0">
                                <a:latin typeface="Cambria Math" panose="02040503050406030204" pitchFamily="18" charset="0"/>
                                <a:ea typeface="微软雅黑" panose="020B0503020204020204" pitchFamily="34" charset="-122"/>
                              </a:rPr>
                              <m:t>𝑛</m:t>
                            </m:r>
                          </m:num>
                          <m:den>
                            <m:r>
                              <a:rPr kumimoji="1" lang="en-US" altLang="zh-CN" sz="2400" b="0" i="1" smtClean="0">
                                <a:latin typeface="Cambria Math" panose="02040503050406030204" pitchFamily="18" charset="0"/>
                                <a:ea typeface="微软雅黑" panose="020B0503020204020204" pitchFamily="34" charset="-122"/>
                              </a:rPr>
                              <m:t>2</m:t>
                            </m:r>
                          </m:den>
                        </m:f>
                      </m:sup>
                    </m:sSup>
                    <m:r>
                      <a:rPr kumimoji="1" lang="zh-CN" altLang="en-US" sz="2400" b="0" i="1" smtClean="0">
                        <a:latin typeface="Cambria Math" panose="02040503050406030204" pitchFamily="18" charset="0"/>
                        <a:ea typeface="微软雅黑" panose="020B0503020204020204" pitchFamily="34" charset="-122"/>
                      </a:rPr>
                      <m:t>∗</m:t>
                    </m:r>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f>
                          <m:fPr>
                            <m:ctrlPr>
                              <a:rPr kumimoji="1" lang="en-US" altLang="zh-CN" sz="2400" b="0" i="1" smtClean="0">
                                <a:latin typeface="Cambria Math" panose="02040503050406030204" pitchFamily="18" charset="0"/>
                                <a:ea typeface="微软雅黑" panose="020B0503020204020204" pitchFamily="34" charset="-122"/>
                              </a:rPr>
                            </m:ctrlPr>
                          </m:fPr>
                          <m:num>
                            <m:r>
                              <a:rPr kumimoji="1" lang="en-US" altLang="zh-CN" sz="2400" b="0" i="1" smtClean="0">
                                <a:latin typeface="Cambria Math" panose="02040503050406030204" pitchFamily="18" charset="0"/>
                                <a:ea typeface="微软雅黑" panose="020B0503020204020204" pitchFamily="34" charset="-122"/>
                              </a:rPr>
                              <m:t>𝑛</m:t>
                            </m:r>
                          </m:num>
                          <m:den>
                            <m:r>
                              <a:rPr kumimoji="1" lang="en-US" altLang="zh-CN" sz="2400" b="0" i="1" smtClean="0">
                                <a:latin typeface="Cambria Math" panose="02040503050406030204" pitchFamily="18" charset="0"/>
                                <a:ea typeface="微软雅黑" panose="020B0503020204020204" pitchFamily="34" charset="-122"/>
                              </a:rPr>
                              <m:t>2</m:t>
                            </m:r>
                          </m:den>
                        </m:f>
                      </m:sup>
                    </m:sSup>
                    <m:r>
                      <a:rPr kumimoji="1" lang="zh-CN" altLang="en-US" sz="2400" b="0" i="1" smtClean="0">
                        <a:latin typeface="Cambria Math" panose="02040503050406030204" pitchFamily="18" charset="0"/>
                        <a:ea typeface="微软雅黑" panose="020B0503020204020204" pitchFamily="34" charset="-122"/>
                      </a:rPr>
                      <m:t>∗</m:t>
                    </m:r>
                    <m:sSup>
                      <m:sSupPr>
                        <m:ctrlPr>
                          <a:rPr kumimoji="1" lang="en-US" altLang="zh-CN" sz="2400" b="0" i="1" smtClean="0">
                            <a:latin typeface="Cambria Math" panose="02040503050406030204" pitchFamily="18" charset="0"/>
                            <a:ea typeface="微软雅黑" panose="020B0503020204020204" pitchFamily="34" charset="-122"/>
                          </a:rPr>
                        </m:ctrlPr>
                      </m:sSupPr>
                      <m:e>
                        <m:r>
                          <a:rPr kumimoji="1" lang="en-US" altLang="zh-CN" sz="2400" b="0" i="1" smtClean="0">
                            <a:latin typeface="Cambria Math" panose="02040503050406030204" pitchFamily="18" charset="0"/>
                            <a:ea typeface="微软雅黑" panose="020B0503020204020204" pitchFamily="34" charset="-122"/>
                          </a:rPr>
                          <m:t>𝑎</m:t>
                        </m:r>
                      </m:e>
                      <m:sup>
                        <m:r>
                          <a:rPr kumimoji="1" lang="en-US" altLang="zh-CN" sz="2400" b="0" i="1" smtClean="0">
                            <a:latin typeface="Cambria Math" panose="02040503050406030204" pitchFamily="18" charset="0"/>
                            <a:ea typeface="微软雅黑" panose="020B0503020204020204" pitchFamily="34" charset="-122"/>
                          </a:rPr>
                          <m:t>𝑛</m:t>
                        </m:r>
                        <m:r>
                          <a:rPr kumimoji="1" lang="en-US" altLang="zh-CN" sz="2400" b="0" i="1" smtClean="0">
                            <a:latin typeface="Cambria Math" panose="02040503050406030204" pitchFamily="18" charset="0"/>
                            <a:ea typeface="微软雅黑" panose="020B0503020204020204" pitchFamily="34" charset="-122"/>
                          </a:rPr>
                          <m:t>%</m:t>
                        </m:r>
                        <m:r>
                          <a:rPr kumimoji="1" lang="en-US" altLang="zh-CN" sz="2400" b="0" i="1" smtClean="0">
                            <a:latin typeface="Cambria Math" panose="02040503050406030204" pitchFamily="18" charset="0"/>
                            <a:ea typeface="微软雅黑" panose="020B0503020204020204" pitchFamily="34" charset="-122"/>
                          </a:rPr>
                          <m:t>2</m:t>
                        </m:r>
                      </m:sup>
                    </m:sSup>
                  </m:oMath>
                </a14:m>
                <a:endParaRPr kumimoji="1" lang="zh-CN" altLang="en-US" sz="2400" dirty="0">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584225" y="3971954"/>
                <a:ext cx="4636719" cy="580865"/>
              </a:xfrm>
              <a:prstGeom prst="rect">
                <a:avLst/>
              </a:prstGeom>
              <a:blipFill rotWithShape="1">
                <a:blip r:embed="rId5"/>
                <a:stretch>
                  <a:fillRect l="-1" t="-5" r="13" b="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任意多边形: 形状 6"/>
              <p:cNvSpPr/>
              <p:nvPr/>
            </p:nvSpPr>
            <p:spPr>
              <a:xfrm>
                <a:off x="5448582" y="2014884"/>
                <a:ext cx="6014562" cy="45175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算法：</a:t>
                </a:r>
                <a:r>
                  <a:rPr lang="en-US" altLang="zh-CN" sz="2000" dirty="0">
                    <a:latin typeface="微软雅黑" panose="020B0503020204020204" pitchFamily="34" charset="-122"/>
                    <a:ea typeface="微软雅黑" panose="020B0503020204020204" pitchFamily="34" charset="-122"/>
                  </a:rPr>
                  <a:t> Power(a,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输入：正整数</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n</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输出：</a:t>
                </a:r>
                <a14:m>
                  <m:oMath xmlns:m="http://schemas.openxmlformats.org/officeDocument/2006/math">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𝑎</m:t>
                        </m:r>
                      </m:e>
                      <m:sup>
                        <m:r>
                          <a:rPr lang="en-US" altLang="zh-CN" sz="2000" b="0" i="1" smtClean="0">
                            <a:latin typeface="Cambria Math" panose="02040503050406030204" pitchFamily="18" charset="0"/>
                            <a:ea typeface="微软雅黑" panose="020B0503020204020204" pitchFamily="34" charset="-122"/>
                          </a:rPr>
                          <m:t>𝑛</m:t>
                        </m:r>
                      </m:sup>
                    </m:sSup>
                  </m:oMath>
                </a14:m>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0</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pow</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Power(a,</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递归计算</a:t>
                </a:r>
                <a14:m>
                  <m:oMath xmlns:m="http://schemas.openxmlformats.org/officeDocument/2006/math">
                    <m:sSup>
                      <m:sSupPr>
                        <m:ctrlPr>
                          <a:rPr lang="en-US" altLang="zh-CN" sz="2000" b="0" i="1" smtClean="0">
                            <a:solidFill>
                              <a:srgbClr val="FFFF00"/>
                            </a:solidFill>
                            <a:latin typeface="Cambria Math" panose="02040503050406030204" pitchFamily="18" charset="0"/>
                            <a:ea typeface="微软雅黑" panose="020B0503020204020204" pitchFamily="34" charset="-122"/>
                          </a:rPr>
                        </m:ctrlPr>
                      </m:sSupPr>
                      <m:e>
                        <m:r>
                          <a:rPr lang="en-US" altLang="zh-CN" sz="2000" b="0" i="1" smtClean="0">
                            <a:solidFill>
                              <a:srgbClr val="FFFF00"/>
                            </a:solidFill>
                            <a:latin typeface="Cambria Math" panose="02040503050406030204" pitchFamily="18" charset="0"/>
                            <a:ea typeface="微软雅黑" panose="020B0503020204020204" pitchFamily="34" charset="-122"/>
                          </a:rPr>
                          <m:t>𝑎</m:t>
                        </m:r>
                      </m:e>
                      <m:sup>
                        <m:f>
                          <m:fPr>
                            <m:ctrlPr>
                              <a:rPr lang="en-US" altLang="zh-CN" sz="2000" b="0" i="1" smtClean="0">
                                <a:solidFill>
                                  <a:srgbClr val="FFFF00"/>
                                </a:solidFill>
                                <a:latin typeface="Cambria Math" panose="02040503050406030204" pitchFamily="18" charset="0"/>
                                <a:ea typeface="微软雅黑" panose="020B0503020204020204" pitchFamily="34" charset="-122"/>
                              </a:rPr>
                            </m:ctrlPr>
                          </m:fPr>
                          <m:num>
                            <m:r>
                              <a:rPr lang="en-US" altLang="zh-CN" sz="2000" b="0" i="1" smtClean="0">
                                <a:solidFill>
                                  <a:srgbClr val="FFFF00"/>
                                </a:solidFill>
                                <a:latin typeface="Cambria Math" panose="02040503050406030204" pitchFamily="18" charset="0"/>
                                <a:ea typeface="微软雅黑" panose="020B0503020204020204" pitchFamily="34" charset="-122"/>
                              </a:rPr>
                              <m:t>𝑛</m:t>
                            </m:r>
                          </m:num>
                          <m:den>
                            <m:r>
                              <a:rPr lang="en-US" altLang="zh-CN" sz="2000" b="0" i="1" smtClean="0">
                                <a:solidFill>
                                  <a:srgbClr val="FFFF00"/>
                                </a:solidFill>
                                <a:latin typeface="Cambria Math" panose="02040503050406030204" pitchFamily="18" charset="0"/>
                                <a:ea typeface="微软雅黑" panose="020B0503020204020204" pitchFamily="34" charset="-122"/>
                              </a:rPr>
                              <m:t>2</m:t>
                            </m:r>
                          </m:den>
                        </m:f>
                      </m:sup>
                    </m:sSup>
                  </m:oMath>
                </a14:m>
                <a:r>
                  <a:rPr lang="zh-CN" altLang="en-US" sz="2000" dirty="0">
                    <a:solidFill>
                      <a:srgbClr val="FFFF00"/>
                    </a:solidFill>
                    <a:latin typeface="微软雅黑" panose="020B0503020204020204" pitchFamily="34" charset="-122"/>
                    <a:ea typeface="微软雅黑" panose="020B0503020204020204" pitchFamily="34" charset="-122"/>
                  </a:rPr>
                  <a:t> </a:t>
                </a:r>
                <a:r>
                  <a:rPr lang="en-US" altLang="zh-CN" sz="2000" dirty="0">
                    <a:solidFill>
                      <a:srgbClr val="FFFF00"/>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二分）</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pow</a:t>
                </a:r>
                <a:r>
                  <a:rPr lang="zh-CN" altLang="en-US" sz="2000" dirty="0">
                    <a:solidFill>
                      <a:srgbClr val="FFFF00"/>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pow</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pow</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//n</a:t>
                </a:r>
                <a:r>
                  <a:rPr lang="zh-CN" altLang="en-US" sz="2000" dirty="0">
                    <a:solidFill>
                      <a:schemeClr val="bg1"/>
                    </a:solidFill>
                    <a:latin typeface="微软雅黑" panose="020B0503020204020204" pitchFamily="34" charset="-122"/>
                    <a:ea typeface="微软雅黑" panose="020B0503020204020204" pitchFamily="34" charset="-122"/>
                  </a:rPr>
                  <a:t>是奇数</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pow</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pow</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a</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pow</a:t>
                </a:r>
                <a:endParaRPr lang="en-US" altLang="zh-CN" sz="20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13" name="任意多边形: 形状 6"/>
              <p:cNvSpPr>
                <a:spLocks noRot="1" noChangeAspect="1" noMove="1" noResize="1" noEditPoints="1" noAdjustHandles="1" noChangeArrowheads="1" noChangeShapeType="1" noTextEdit="1"/>
              </p:cNvSpPr>
              <p:nvPr/>
            </p:nvSpPr>
            <p:spPr>
              <a:xfrm>
                <a:off x="5448582" y="2014884"/>
                <a:ext cx="6014562" cy="45175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6"/>
                <a:stretch>
                  <a:fillRect l="-110" t="-141" r="-104" b="-136"/>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1121058" y="4892964"/>
                <a:ext cx="3790691" cy="400110"/>
              </a:xfrm>
              <a:prstGeom prst="rect">
                <a:avLst/>
              </a:prstGeom>
              <a:noFill/>
            </p:spPr>
            <p:txBody>
              <a:bodyPr wrap="square" rtlCol="0">
                <a:spAutoFit/>
              </a:bodyPr>
              <a:lstStyle/>
              <a:p>
                <a:r>
                  <a:rPr kumimoji="1" lang="zh-CN" altLang="en-US" sz="2000" dirty="0"/>
                  <a:t>时间复杂度</a:t>
                </a:r>
                <a:r>
                  <a:rPr kumimoji="1" lang="en-US" altLang="zh-CN" sz="2000" dirty="0"/>
                  <a:t>:</a:t>
                </a:r>
                <a:r>
                  <a:rPr kumimoji="1" lang="zh-CN" altLang="en-US" sz="2000" dirty="0"/>
                  <a:t> </a:t>
                </a:r>
                <a14:m>
                  <m:oMath xmlns:m="http://schemas.openxmlformats.org/officeDocument/2006/math">
                    <m:r>
                      <m:rPr>
                        <m:sty m:val="p"/>
                      </m:rPr>
                      <a:rPr kumimoji="1" lang="en-US" altLang="zh-CN" sz="2000" dirty="0" smtClean="0">
                        <a:latin typeface="Cambria Math" panose="02040503050406030204" pitchFamily="18" charset="0"/>
                      </a:rPr>
                      <m:t>O</m:t>
                    </m:r>
                    <m:r>
                      <a:rPr kumimoji="1" lang="en-US" altLang="zh-CN" sz="2000" b="0" i="1" smtClean="0">
                        <a:latin typeface="Cambria Math" panose="02040503050406030204" pitchFamily="18" charset="0"/>
                      </a:rPr>
                      <m:t>(</m:t>
                    </m:r>
                    <m:r>
                      <m:rPr>
                        <m:sty m:val="p"/>
                      </m:rPr>
                      <a:rPr kumimoji="1" lang="en-US" altLang="zh-CN" sz="2000" b="0" i="0" smtClean="0">
                        <a:latin typeface="Cambria Math" panose="02040503050406030204" pitchFamily="18" charset="0"/>
                      </a:rPr>
                      <m:t>log</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𝑛</m:t>
                    </m:r>
                    <m:r>
                      <a:rPr kumimoji="1" lang="en-US" altLang="zh-CN" sz="2000" b="0" i="1" smtClean="0">
                        <a:latin typeface="Cambria Math" panose="02040503050406030204" pitchFamily="18" charset="0"/>
                      </a:rPr>
                      <m:t>))</m:t>
                    </m:r>
                  </m:oMath>
                </a14:m>
                <a:endParaRPr kumimoji="1" lang="zh-CN" altLang="en-US" sz="2000" dirty="0"/>
              </a:p>
            </p:txBody>
          </p:sp>
        </mc:Choice>
        <mc:Fallback>
          <p:sp>
            <p:nvSpPr>
              <p:cNvPr id="14" name="文本框 13"/>
              <p:cNvSpPr txBox="1">
                <a:spLocks noRot="1" noChangeAspect="1" noMove="1" noResize="1" noEditPoints="1" noAdjustHandles="1" noChangeArrowheads="1" noChangeShapeType="1" noTextEdit="1"/>
              </p:cNvSpPr>
              <p:nvPr/>
            </p:nvSpPr>
            <p:spPr>
              <a:xfrm>
                <a:off x="1121058" y="4892964"/>
                <a:ext cx="3790691" cy="400110"/>
              </a:xfrm>
              <a:prstGeom prst="rect">
                <a:avLst/>
              </a:prstGeom>
              <a:blipFill rotWithShape="1">
                <a:blip r:embed="rId7"/>
                <a:stretch>
                  <a:fillRect l="-7" t="-72" r="1" b="87"/>
                </a:stretch>
              </a:blipFill>
            </p:spPr>
            <p:txBody>
              <a:bodyPr/>
              <a:lstStyle/>
              <a:p>
                <a:r>
                  <a:rPr lang="zh-CN" altLang="en-US">
                    <a:noFill/>
                  </a:rPr>
                  <a:t> </a:t>
                </a:r>
              </a:p>
            </p:txBody>
          </p:sp>
        </mc:Fallback>
      </mc:AlternateContent>
      <p:sp>
        <p:nvSpPr>
          <p:cNvPr id="2" name="任意多边形: 形状 13"/>
          <p:cNvSpPr/>
          <p:nvPr/>
        </p:nvSpPr>
        <p:spPr>
          <a:xfrm>
            <a:off x="105161" y="5482794"/>
            <a:ext cx="5115783" cy="123345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斐波拉契数列</a:t>
            </a:r>
            <a:r>
              <a:rPr lang="zh-CN" altLang="en-US" sz="2000" dirty="0">
                <a:latin typeface="微软雅黑" panose="020B0503020204020204" pitchFamily="34" charset="-122"/>
                <a:ea typeface="微软雅黑" panose="020B0503020204020204" pitchFamily="34" charset="-122"/>
              </a:rPr>
              <a:t>的递推方程如下： </a:t>
            </a:r>
            <a:r>
              <a:rPr lang="en-US" altLang="zh-CN" sz="2000" dirty="0">
                <a:latin typeface="微软雅黑" panose="020B0503020204020204" pitchFamily="34" charset="-122"/>
                <a:ea typeface="微软雅黑" panose="020B0503020204020204" pitchFamily="34" charset="-122"/>
              </a:rPr>
              <a:t>F(m)</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F(m-1)+F(m-2),</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F(0)=1,</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F(1)=1</a:t>
            </a:r>
            <a:endParaRPr lang="en-US" altLang="zh-CN" sz="2000" dirty="0">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sz="2000" dirty="0">
                <a:latin typeface="微软雅黑" panose="020B0503020204020204" pitchFamily="34" charset="-122"/>
                <a:ea typeface="微软雅黑" panose="020B0503020204020204" pitchFamily="34" charset="-122"/>
              </a:rPr>
              <a:t>如何快速计算</a:t>
            </a:r>
            <a:r>
              <a:rPr lang="en-US" altLang="zh-CN" sz="2000" dirty="0">
                <a:latin typeface="微软雅黑" panose="020B0503020204020204" pitchFamily="34" charset="-122"/>
                <a:ea typeface="微软雅黑" panose="020B0503020204020204" pitchFamily="34" charset="-122"/>
              </a:rPr>
              <a:t>F(n)</a:t>
            </a:r>
            <a:r>
              <a:rPr lang="zh-CN" altLang="en-US" sz="2000" dirty="0">
                <a:latin typeface="微软雅黑" panose="020B0503020204020204" pitchFamily="34" charset="-122"/>
                <a:ea typeface="微软雅黑" panose="020B0503020204020204" pitchFamily="34" charset="-122"/>
              </a:rPr>
              <a:t>的值 </a:t>
            </a:r>
            <a:r>
              <a:rPr lang="en-US" altLang="zh-CN" sz="2000" dirty="0">
                <a:latin typeface="微软雅黑" panose="020B0503020204020204" pitchFamily="34" charset="-122"/>
                <a:ea typeface="微软雅黑" panose="020B0503020204020204" pitchFamily="34" charset="-122"/>
              </a:rPr>
              <a:t>(n&gt;0)?</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linds(horizont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animBg="1"/>
      <p:bldP spid="14" grpId="0"/>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二分查找的应用：快速查找</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2" name="内容占位符 5"/>
              <p:cNvSpPr txBox="1"/>
              <p:nvPr/>
            </p:nvSpPr>
            <p:spPr>
              <a:xfrm>
                <a:off x="545766" y="1529021"/>
                <a:ext cx="11387803" cy="5057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t>问题描述</a:t>
                </a:r>
                <a:r>
                  <a:rPr lang="zh-CN" altLang="en-US" sz="2400" dirty="0"/>
                  <a:t>：查找未排序序列</a:t>
                </a:r>
                <a14:m>
                  <m:oMath xmlns:m="http://schemas.openxmlformats.org/officeDocument/2006/math">
                    <m:r>
                      <a:rPr lang="en-US" altLang="zh-CN" sz="2400" i="1" smtClean="0">
                        <a:latin typeface="Cambria Math" panose="02040503050406030204" pitchFamily="18" charset="0"/>
                      </a:rPr>
                      <m:t>&lt;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2</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𝑛</m:t>
                        </m:r>
                      </m:sub>
                    </m:sSub>
                    <m:r>
                      <a:rPr lang="en-US" altLang="zh-CN" sz="2400" i="1" smtClean="0">
                        <a:latin typeface="Cambria Math" panose="02040503050406030204" pitchFamily="18" charset="0"/>
                      </a:rPr>
                      <m:t>&gt;</m:t>
                    </m:r>
                  </m:oMath>
                </a14:m>
                <a:r>
                  <a:rPr lang="zh-CN" altLang="en-US" sz="2400" dirty="0"/>
                  <a:t>中的第</a:t>
                </a:r>
                <a:r>
                  <a:rPr lang="en-US" altLang="zh-CN" sz="2400" dirty="0"/>
                  <a:t>k</a:t>
                </a:r>
                <a:r>
                  <a:rPr lang="zh-CN" altLang="en-US" sz="2400" dirty="0"/>
                  <a:t>小元素 </a:t>
                </a:r>
                <a14:m>
                  <m:oMath xmlns:m="http://schemas.openxmlformats.org/officeDocument/2006/math">
                    <m:r>
                      <a:rPr lang="en-US" altLang="zh-CN" sz="240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𝑘</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𝑛</m:t>
                    </m:r>
                    <m:r>
                      <a:rPr lang="en-US" altLang="zh-CN" sz="2400" i="1" smtClean="0">
                        <a:latin typeface="Cambria Math" panose="02040503050406030204" pitchFamily="18" charset="0"/>
                      </a:rPr>
                      <m:t>)</m:t>
                    </m:r>
                    <m:r>
                      <a:rPr lang="zh-CN" altLang="en-US" sz="2400" smtClean="0">
                        <a:latin typeface="Cambria Math" panose="02040503050406030204" pitchFamily="18" charset="0"/>
                      </a:rPr>
                      <m:t> </m:t>
                    </m:r>
                  </m:oMath>
                </a14:m>
                <a:r>
                  <a:rPr lang="zh-CN" altLang="en-US" sz="2400" dirty="0"/>
                  <a:t>。</a:t>
                </a:r>
                <a:endParaRPr lang="en-US" altLang="zh-CN" sz="2400" dirty="0"/>
              </a:p>
              <a:p>
                <a:endParaRPr lang="en-US" altLang="zh-CN" sz="2400" dirty="0"/>
              </a:p>
              <a:p>
                <a:r>
                  <a:rPr lang="zh-CN" altLang="en-US" sz="2400" b="1" dirty="0"/>
                  <a:t>算法</a:t>
                </a:r>
                <a:r>
                  <a:rPr lang="en-US" altLang="zh-CN" sz="2400" b="1" dirty="0"/>
                  <a:t>1</a:t>
                </a:r>
                <a:r>
                  <a:rPr lang="zh-CN" altLang="en-US" sz="2400" dirty="0"/>
                  <a:t>：循环</a:t>
                </a:r>
                <a:r>
                  <a:rPr lang="en-US" altLang="zh-CN" sz="2400" dirty="0"/>
                  <a:t>k</a:t>
                </a:r>
                <a:r>
                  <a:rPr lang="zh-CN" altLang="en-US" sz="2400" dirty="0"/>
                  <a:t>轮选择排序或冒泡排序</a:t>
                </a:r>
                <a:endParaRPr lang="en-US" altLang="zh-CN" sz="2400" dirty="0"/>
              </a:p>
              <a:p>
                <a:endParaRPr lang="en-US" altLang="zh-CN" sz="2400" dirty="0"/>
              </a:p>
              <a:p>
                <a:endParaRPr lang="en-US" altLang="zh-CN" sz="2400" dirty="0"/>
              </a:p>
              <a:p>
                <a:r>
                  <a:rPr lang="zh-CN" altLang="en-US" sz="2400" b="1" dirty="0"/>
                  <a:t>算法</a:t>
                </a:r>
                <a:r>
                  <a:rPr lang="en-US" altLang="zh-CN" sz="2400" b="1" dirty="0"/>
                  <a:t>2</a:t>
                </a:r>
                <a:r>
                  <a:rPr lang="zh-CN" altLang="en-US" sz="2400" dirty="0"/>
                  <a:t>：快速或递归排序</a:t>
                </a:r>
                <a:endParaRPr lang="en-US" altLang="zh-CN" sz="2400" dirty="0"/>
              </a:p>
              <a:p>
                <a:endParaRPr lang="en-US" altLang="zh-CN" sz="2400" dirty="0"/>
              </a:p>
              <a:p>
                <a:endParaRPr lang="en-US" altLang="zh-CN" sz="2400" dirty="0"/>
              </a:p>
              <a:p>
                <a:r>
                  <a:rPr lang="zh-CN" altLang="en-US" sz="2400" b="1" dirty="0"/>
                  <a:t>算法</a:t>
                </a:r>
                <a:r>
                  <a:rPr lang="en-US" altLang="zh-CN" sz="2400" b="1" dirty="0"/>
                  <a:t>3</a:t>
                </a:r>
                <a:r>
                  <a:rPr lang="zh-CN" altLang="en-US" sz="2400" dirty="0"/>
                  <a:t>：快速建最小堆</a:t>
                </a:r>
                <a:r>
                  <a:rPr lang="en-US" altLang="zh-CN" sz="2400" dirty="0"/>
                  <a:t>+k</a:t>
                </a:r>
                <a:r>
                  <a:rPr lang="zh-CN" altLang="en-US" sz="2400" dirty="0"/>
                  <a:t>次出堆（调整）</a:t>
                </a:r>
                <a:endParaRPr lang="en-US" altLang="zh-CN" sz="2400" dirty="0"/>
              </a:p>
              <a:p>
                <a:endParaRPr lang="en-US" altLang="zh-CN" sz="2400" dirty="0"/>
              </a:p>
            </p:txBody>
          </p:sp>
        </mc:Choice>
        <mc:Fallback>
          <p:sp>
            <p:nvSpPr>
              <p:cNvPr id="2" name="内容占位符 5"/>
              <p:cNvSpPr txBox="1">
                <a:spLocks noRot="1" noChangeAspect="1" noMove="1" noResize="1" noEditPoints="1" noAdjustHandles="1" noChangeArrowheads="1" noChangeShapeType="1" noTextEdit="1"/>
              </p:cNvSpPr>
              <p:nvPr/>
            </p:nvSpPr>
            <p:spPr>
              <a:xfrm>
                <a:off x="545766" y="1529021"/>
                <a:ext cx="11387803" cy="5057775"/>
              </a:xfrm>
              <a:prstGeom prst="rect">
                <a:avLst/>
              </a:prstGeom>
              <a:blipFill rotWithShape="1">
                <a:blip r:embed="rId1"/>
                <a:stretch>
                  <a:fillRect l="-3" t="-225" b="11"/>
                </a:stretch>
              </a:blipFill>
            </p:spPr>
            <p:txBody>
              <a:bodyPr/>
              <a:lstStyle/>
              <a:p>
                <a:r>
                  <a:rPr lang="zh-CN" altLang="en-US">
                    <a:noFill/>
                  </a:rPr>
                  <a:t> </a:t>
                </a:r>
              </a:p>
            </p:txBody>
          </p:sp>
        </mc:Fallback>
      </mc:AlternateContent>
      <p:sp>
        <p:nvSpPr>
          <p:cNvPr id="19" name="文本框 18"/>
          <p:cNvSpPr txBox="1"/>
          <p:nvPr/>
        </p:nvSpPr>
        <p:spPr>
          <a:xfrm>
            <a:off x="5763351" y="2420673"/>
            <a:ext cx="2943434" cy="461665"/>
          </a:xfrm>
          <a:prstGeom prst="rect">
            <a:avLst/>
          </a:prstGeom>
          <a:noFill/>
        </p:spPr>
        <p:txBody>
          <a:bodyPr wrap="none" rtlCol="0">
            <a:spAutoFit/>
          </a:bodyPr>
          <a:lstStyle/>
          <a:p>
            <a:r>
              <a:rPr kumimoji="1" lang="en-US" altLang="zh-CN" sz="2400" dirty="0"/>
              <a:t>---</a:t>
            </a:r>
            <a:r>
              <a:rPr kumimoji="1" lang="zh-CN" altLang="en-US" sz="2400" dirty="0"/>
              <a:t>时间复杂度</a:t>
            </a:r>
            <a:r>
              <a:rPr kumimoji="1" lang="en-US" altLang="zh-CN" sz="2400" dirty="0"/>
              <a:t>:</a:t>
            </a:r>
            <a:r>
              <a:rPr kumimoji="1" lang="zh-CN" altLang="en-US" sz="2400" dirty="0"/>
              <a:t> </a:t>
            </a:r>
            <a:r>
              <a:rPr kumimoji="1" lang="en-US" altLang="zh-CN" sz="2400" dirty="0"/>
              <a:t>O(</a:t>
            </a:r>
            <a:r>
              <a:rPr kumimoji="1" lang="en-US" altLang="zh-CN" sz="2400" dirty="0" err="1"/>
              <a:t>kn</a:t>
            </a:r>
            <a:r>
              <a:rPr kumimoji="1" lang="en-US" altLang="zh-CN" sz="2400" dirty="0"/>
              <a:t>)</a:t>
            </a:r>
            <a:endParaRPr kumimoji="1" lang="zh-CN" altLang="en-US" sz="2400" dirty="0"/>
          </a:p>
        </p:txBody>
      </p:sp>
      <p:sp>
        <p:nvSpPr>
          <p:cNvPr id="20" name="任意多边形: 形状 13"/>
          <p:cNvSpPr/>
          <p:nvPr/>
        </p:nvSpPr>
        <p:spPr>
          <a:xfrm>
            <a:off x="5318959" y="3082047"/>
            <a:ext cx="3387826" cy="46166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000" b="1" dirty="0">
                <a:latin typeface="微软雅黑" panose="020B0503020204020204" pitchFamily="34" charset="-122"/>
                <a:ea typeface="微软雅黑" panose="020B0503020204020204" pitchFamily="34" charset="-122"/>
              </a:rPr>
              <a:t>思考</a:t>
            </a:r>
            <a:r>
              <a:rPr lang="zh-CN" altLang="en-US" sz="2000" dirty="0">
                <a:latin typeface="微软雅黑" panose="020B0503020204020204" pitchFamily="34" charset="-122"/>
                <a:ea typeface="微软雅黑" panose="020B0503020204020204" pitchFamily="34" charset="-122"/>
              </a:rPr>
              <a:t>：插入排序是否可用？</a:t>
            </a:r>
            <a:endParaRPr lang="en-US" altLang="zh-CN" sz="2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057018" y="3827075"/>
            <a:ext cx="4365298" cy="461665"/>
          </a:xfrm>
          <a:prstGeom prst="rect">
            <a:avLst/>
          </a:prstGeom>
          <a:noFill/>
        </p:spPr>
        <p:txBody>
          <a:bodyPr wrap="none" rtlCol="0">
            <a:spAutoFit/>
          </a:bodyPr>
          <a:lstStyle/>
          <a:p>
            <a:r>
              <a:rPr kumimoji="1" lang="en-US" altLang="zh-CN" sz="2400" dirty="0"/>
              <a:t>---</a:t>
            </a:r>
            <a:r>
              <a:rPr kumimoji="1" lang="zh-CN" altLang="en-US" sz="2400" dirty="0"/>
              <a:t>时间复杂度</a:t>
            </a:r>
            <a:r>
              <a:rPr kumimoji="1" lang="en-US" altLang="zh-CN" sz="2400" dirty="0"/>
              <a:t>:</a:t>
            </a:r>
            <a:r>
              <a:rPr kumimoji="1" lang="zh-CN" altLang="en-US" sz="2400" dirty="0"/>
              <a:t> </a:t>
            </a:r>
            <a:r>
              <a:rPr kumimoji="1" lang="en-US" altLang="zh-CN" sz="2400" dirty="0"/>
              <a:t>O(</a:t>
            </a:r>
            <a:r>
              <a:rPr kumimoji="1" lang="en-US" altLang="zh-CN" sz="2400" dirty="0" err="1"/>
              <a:t>nlog</a:t>
            </a:r>
            <a:r>
              <a:rPr kumimoji="1" lang="en-US" altLang="zh-CN" sz="2400" dirty="0"/>
              <a:t>(n))</a:t>
            </a:r>
            <a:r>
              <a:rPr kumimoji="1" lang="zh-CN" altLang="en-US" sz="2400" dirty="0"/>
              <a:t> </a:t>
            </a:r>
            <a:r>
              <a:rPr kumimoji="1" lang="en-US" altLang="zh-CN" sz="2400" dirty="0"/>
              <a:t>+</a:t>
            </a:r>
            <a:r>
              <a:rPr kumimoji="1" lang="zh-CN" altLang="en-US" sz="2400" dirty="0"/>
              <a:t> </a:t>
            </a:r>
            <a:r>
              <a:rPr kumimoji="1" lang="en-US" altLang="zh-CN" sz="2400" dirty="0"/>
              <a:t>O(1)</a:t>
            </a:r>
            <a:endParaRPr kumimoji="1" lang="zh-CN" altLang="en-US" sz="2400" dirty="0"/>
          </a:p>
        </p:txBody>
      </p:sp>
      <p:sp>
        <p:nvSpPr>
          <p:cNvPr id="22" name="文本框 21"/>
          <p:cNvSpPr txBox="1"/>
          <p:nvPr/>
        </p:nvSpPr>
        <p:spPr>
          <a:xfrm>
            <a:off x="3934190" y="5778186"/>
            <a:ext cx="4323620" cy="461665"/>
          </a:xfrm>
          <a:prstGeom prst="rect">
            <a:avLst/>
          </a:prstGeom>
          <a:noFill/>
        </p:spPr>
        <p:txBody>
          <a:bodyPr wrap="none" rtlCol="0">
            <a:spAutoFit/>
          </a:bodyPr>
          <a:lstStyle/>
          <a:p>
            <a:r>
              <a:rPr kumimoji="1" lang="en-US" altLang="zh-CN" sz="2400" dirty="0"/>
              <a:t>---</a:t>
            </a:r>
            <a:r>
              <a:rPr kumimoji="1" lang="zh-CN" altLang="en-US" sz="2400" dirty="0"/>
              <a:t>时间复杂度</a:t>
            </a:r>
            <a:r>
              <a:rPr kumimoji="1" lang="en-US" altLang="zh-CN" sz="2400" dirty="0"/>
              <a:t>:</a:t>
            </a:r>
            <a:r>
              <a:rPr kumimoji="1" lang="zh-CN" altLang="en-US" sz="2400" dirty="0"/>
              <a:t> </a:t>
            </a:r>
            <a:r>
              <a:rPr kumimoji="1" lang="en-US" altLang="zh-CN" sz="2400" dirty="0"/>
              <a:t>O(n)</a:t>
            </a:r>
            <a:r>
              <a:rPr kumimoji="1" lang="zh-CN" altLang="en-US" sz="2400" dirty="0"/>
              <a:t> </a:t>
            </a:r>
            <a:r>
              <a:rPr kumimoji="1" lang="en-US" altLang="zh-CN" sz="2400" dirty="0"/>
              <a:t>+</a:t>
            </a:r>
            <a:r>
              <a:rPr kumimoji="1" lang="zh-CN" altLang="en-US" sz="2400" dirty="0"/>
              <a:t> </a:t>
            </a:r>
            <a:r>
              <a:rPr kumimoji="1" lang="en-US" altLang="zh-CN" sz="2400" dirty="0"/>
              <a:t>O(</a:t>
            </a:r>
            <a:r>
              <a:rPr kumimoji="1" lang="en-US" altLang="zh-CN" sz="2400" dirty="0" err="1"/>
              <a:t>klog</a:t>
            </a:r>
            <a:r>
              <a:rPr kumimoji="1" lang="en-US" altLang="zh-CN" sz="2400" dirty="0"/>
              <a:t>(n))</a:t>
            </a:r>
            <a:endParaRPr kumimoji="1" lang="zh-CN" altLang="en-US" sz="2400" dirty="0"/>
          </a:p>
        </p:txBody>
      </p:sp>
      <p:sp>
        <p:nvSpPr>
          <p:cNvPr id="23" name="文本框 22"/>
          <p:cNvSpPr txBox="1"/>
          <p:nvPr/>
        </p:nvSpPr>
        <p:spPr>
          <a:xfrm>
            <a:off x="6342327" y="4250698"/>
            <a:ext cx="2433680" cy="369332"/>
          </a:xfrm>
          <a:prstGeom prst="rect">
            <a:avLst/>
          </a:prstGeom>
          <a:noFill/>
        </p:spPr>
        <p:txBody>
          <a:bodyPr wrap="none" rtlCol="0">
            <a:spAutoFit/>
          </a:bodyPr>
          <a:lstStyle/>
          <a:p>
            <a:r>
              <a:rPr kumimoji="1" lang="zh-CN" altLang="en-US" dirty="0"/>
              <a:t>排序          找第</a:t>
            </a:r>
            <a:r>
              <a:rPr kumimoji="1" lang="en-US" altLang="zh-CN" dirty="0"/>
              <a:t>k</a:t>
            </a:r>
            <a:r>
              <a:rPr kumimoji="1" lang="zh-CN" altLang="en-US" dirty="0"/>
              <a:t>小元素</a:t>
            </a:r>
            <a:endParaRPr kumimoji="1" lang="zh-CN" altLang="en-US" dirty="0"/>
          </a:p>
        </p:txBody>
      </p:sp>
      <p:sp>
        <p:nvSpPr>
          <p:cNvPr id="24" name="任意多边形: 形状 13"/>
          <p:cNvSpPr/>
          <p:nvPr/>
        </p:nvSpPr>
        <p:spPr>
          <a:xfrm>
            <a:off x="8776007" y="4797083"/>
            <a:ext cx="3077920" cy="1233454"/>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思考</a:t>
            </a:r>
            <a:r>
              <a:rPr lang="zh-CN" altLang="en-US" sz="2400" dirty="0">
                <a:latin typeface="微软雅黑" panose="020B0503020204020204" pitchFamily="34" charset="-122"/>
                <a:ea typeface="微软雅黑" panose="020B0503020204020204" pitchFamily="34" charset="-122"/>
              </a:rPr>
              <a:t>：能否实现</a:t>
            </a:r>
            <a:r>
              <a:rPr lang="en-US" altLang="zh-CN" sz="2400" dirty="0">
                <a:latin typeface="微软雅黑" panose="020B0503020204020204" pitchFamily="34" charset="-122"/>
                <a:ea typeface="微软雅黑" panose="020B0503020204020204" pitchFamily="34" charset="-122"/>
              </a:rPr>
              <a:t>O(n)</a:t>
            </a:r>
            <a:r>
              <a:rPr lang="zh-CN" altLang="en-US" sz="2400" dirty="0">
                <a:latin typeface="微软雅黑" panose="020B0503020204020204" pitchFamily="34" charset="-122"/>
                <a:ea typeface="微软雅黑" panose="020B0503020204020204" pitchFamily="34" charset="-122"/>
              </a:rPr>
              <a:t>时间的快速查找？</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22" grpId="0"/>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1854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5019638" y="1716967"/>
            <a:ext cx="4292804" cy="2606804"/>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11.1.1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顺序查找</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11.1.2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折半查找（二分法）</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11.1.3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索引查找</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11.1.4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作业</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二分查找的应用：快速查找</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2" name="内容占位符 5"/>
              <p:cNvSpPr txBox="1"/>
              <p:nvPr/>
            </p:nvSpPr>
            <p:spPr>
              <a:xfrm>
                <a:off x="545766" y="1529021"/>
                <a:ext cx="11387803" cy="5057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b="1" dirty="0"/>
                  <a:t>问题描述</a:t>
                </a:r>
                <a:r>
                  <a:rPr lang="zh-CN" altLang="en-US" sz="2400" dirty="0"/>
                  <a:t>：查找未排序序列</a:t>
                </a:r>
                <a14:m>
                  <m:oMath xmlns:m="http://schemas.openxmlformats.org/officeDocument/2006/math">
                    <m:r>
                      <a:rPr lang="en-US" altLang="zh-CN" sz="2400" i="1" smtClean="0">
                        <a:latin typeface="Cambria Math" panose="02040503050406030204" pitchFamily="18" charset="0"/>
                      </a:rPr>
                      <m:t>&lt;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2</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𝑛</m:t>
                        </m:r>
                      </m:sub>
                    </m:sSub>
                    <m:r>
                      <a:rPr lang="en-US" altLang="zh-CN" sz="2400" i="1" smtClean="0">
                        <a:latin typeface="Cambria Math" panose="02040503050406030204" pitchFamily="18" charset="0"/>
                      </a:rPr>
                      <m:t>&gt;</m:t>
                    </m:r>
                  </m:oMath>
                </a14:m>
                <a:r>
                  <a:rPr lang="zh-CN" altLang="en-US" sz="2400" dirty="0"/>
                  <a:t>中的第</a:t>
                </a:r>
                <a:r>
                  <a:rPr lang="en-US" altLang="zh-CN" sz="2400" dirty="0"/>
                  <a:t>k</a:t>
                </a:r>
                <a:r>
                  <a:rPr lang="zh-CN" altLang="en-US" sz="2400" dirty="0"/>
                  <a:t>小元素 </a:t>
                </a:r>
                <a14:m>
                  <m:oMath xmlns:m="http://schemas.openxmlformats.org/officeDocument/2006/math">
                    <m:r>
                      <a:rPr lang="en-US" altLang="zh-CN" sz="240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𝑘</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𝑛</m:t>
                    </m:r>
                    <m:r>
                      <a:rPr lang="en-US" altLang="zh-CN" sz="2400" i="1" smtClean="0">
                        <a:latin typeface="Cambria Math" panose="02040503050406030204" pitchFamily="18" charset="0"/>
                      </a:rPr>
                      <m:t>)</m:t>
                    </m:r>
                    <m:r>
                      <a:rPr lang="zh-CN" altLang="en-US" sz="2400" smtClean="0">
                        <a:latin typeface="Cambria Math" panose="02040503050406030204" pitchFamily="18" charset="0"/>
                      </a:rPr>
                      <m:t> </m:t>
                    </m:r>
                  </m:oMath>
                </a14:m>
                <a:r>
                  <a:rPr lang="zh-CN" altLang="en-US" sz="2400" dirty="0"/>
                  <a:t>。</a:t>
                </a:r>
                <a:endParaRPr lang="en-US" altLang="zh-CN" sz="2400" dirty="0"/>
              </a:p>
              <a:p>
                <a:endParaRPr lang="en-US" altLang="zh-CN" sz="2400" dirty="0"/>
              </a:p>
              <a:p>
                <a:endParaRPr lang="en-US" altLang="zh-CN" sz="2400" dirty="0"/>
              </a:p>
              <a:p>
                <a:r>
                  <a:rPr lang="zh-CN" altLang="en-US" sz="2400" b="1" dirty="0"/>
                  <a:t>思路</a:t>
                </a:r>
                <a:r>
                  <a:rPr lang="zh-CN" altLang="en-US" sz="2400" dirty="0"/>
                  <a:t>：</a:t>
                </a:r>
                <a:endParaRPr lang="en-US" altLang="zh-CN" sz="2400" dirty="0"/>
              </a:p>
              <a:p>
                <a:pPr marL="342900" indent="-342900">
                  <a:buFont typeface="Arial" panose="020B0604020202020204" pitchFamily="34" charset="0"/>
                  <a:buChar char="•"/>
                </a:pPr>
                <a:r>
                  <a:rPr lang="zh-CN" altLang="en-US" sz="2400" dirty="0"/>
                  <a:t> 对序列</a:t>
                </a:r>
                <a14:m>
                  <m:oMath xmlns:m="http://schemas.openxmlformats.org/officeDocument/2006/math">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zh-CN" altLang="en-US"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zh-CN" altLang="en-US"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&gt;</m:t>
                    </m:r>
                  </m:oMath>
                </a14:m>
                <a:r>
                  <a:rPr lang="zh-CN" altLang="en-US" sz="2400" dirty="0"/>
                  <a:t>快速排序时，首先选择一个基准值</a:t>
                </a:r>
                <a:r>
                  <a:rPr lang="en-US" altLang="zh-CN" sz="2400" dirty="0"/>
                  <a:t>pivot</a:t>
                </a:r>
                <a:r>
                  <a:rPr lang="zh-CN" altLang="en-US" sz="2400" dirty="0"/>
                  <a:t>对序列进行划分</a:t>
                </a:r>
                <a:endParaRPr lang="en-US" altLang="zh-CN" sz="2400" dirty="0"/>
              </a:p>
              <a:p>
                <a:pPr marL="342900" indent="-342900">
                  <a:buFont typeface="Arial" panose="020B0604020202020204" pitchFamily="34" charset="0"/>
                  <a:buChar char="•"/>
                </a:pPr>
                <a:r>
                  <a:rPr lang="zh-CN" altLang="en-US" sz="2400" b="1" dirty="0"/>
                  <a:t>划分结果</a:t>
                </a:r>
                <a:r>
                  <a:rPr lang="zh-CN" altLang="en-US" sz="2400" dirty="0"/>
                  <a:t>：</a:t>
                </a:r>
                <a14:m>
                  <m:oMath xmlns:m="http://schemas.openxmlformats.org/officeDocument/2006/math">
                    <m:r>
                      <a:rPr lang="en-US" altLang="zh-CN" sz="2400" b="0" i="1" smtClean="0">
                        <a:solidFill>
                          <a:srgbClr val="C00000"/>
                        </a:solidFill>
                        <a:latin typeface="Cambria Math" panose="02040503050406030204" pitchFamily="18" charset="0"/>
                      </a:rPr>
                      <m:t>≤</m:t>
                    </m:r>
                    <m:r>
                      <m:rPr>
                        <m:sty m:val="p"/>
                      </m:rPr>
                      <a:rPr lang="en-US" altLang="zh-CN" sz="2400" b="0" i="0" smtClean="0">
                        <a:solidFill>
                          <a:srgbClr val="C00000"/>
                        </a:solidFill>
                        <a:latin typeface="Cambria Math" panose="02040503050406030204" pitchFamily="18" charset="0"/>
                      </a:rPr>
                      <m:t>pivot</m:t>
                    </m:r>
                  </m:oMath>
                </a14:m>
                <a:r>
                  <a:rPr lang="zh-CN" altLang="en-US" sz="2400" dirty="0">
                    <a:solidFill>
                      <a:srgbClr val="C00000"/>
                    </a:solidFill>
                  </a:rPr>
                  <a:t> </a:t>
                </a:r>
                <a:r>
                  <a:rPr lang="zh-CN" altLang="en-US" sz="2400" dirty="0"/>
                  <a:t>的所有数据排在它前面，</a:t>
                </a:r>
                <a:r>
                  <a:rPr lang="en-US" altLang="zh-CN" sz="2400" dirty="0"/>
                  <a:t> </a:t>
                </a:r>
                <a:r>
                  <a:rPr lang="en-US" altLang="zh-CN" sz="2400" dirty="0">
                    <a:solidFill>
                      <a:srgbClr val="C00000"/>
                    </a:solidFill>
                  </a:rPr>
                  <a:t>&gt;</a:t>
                </a:r>
                <a14:m>
                  <m:oMath xmlns:m="http://schemas.openxmlformats.org/officeDocument/2006/math">
                    <m:r>
                      <m:rPr>
                        <m:sty m:val="p"/>
                      </m:rPr>
                      <a:rPr lang="en-US" altLang="zh-CN" sz="2400">
                        <a:solidFill>
                          <a:srgbClr val="C00000"/>
                        </a:solidFill>
                        <a:latin typeface="Cambria Math" panose="02040503050406030204" pitchFamily="18" charset="0"/>
                      </a:rPr>
                      <m:t>pivot</m:t>
                    </m:r>
                    <m:r>
                      <a:rPr lang="zh-CN" altLang="en-US" sz="2400" b="0" i="0" smtClean="0">
                        <a:solidFill>
                          <a:srgbClr val="C00000"/>
                        </a:solidFill>
                        <a:latin typeface="Cambria Math" panose="02040503050406030204" pitchFamily="18" charset="0"/>
                      </a:rPr>
                      <m:t> </m:t>
                    </m:r>
                  </m:oMath>
                </a14:m>
                <a:r>
                  <a:rPr lang="zh-CN" altLang="en-US" sz="2400" dirty="0"/>
                  <a:t>的数据全部排在后面，然后返回</a:t>
                </a:r>
                <a:r>
                  <a:rPr lang="en-US" altLang="zh-CN" sz="2400" dirty="0"/>
                  <a:t>pivot</a:t>
                </a:r>
                <a:r>
                  <a:rPr lang="zh-CN" altLang="en-US" sz="2400" dirty="0"/>
                  <a:t>在序列中的</a:t>
                </a:r>
                <a:r>
                  <a:rPr lang="zh-CN" altLang="en-US" sz="2400" dirty="0">
                    <a:solidFill>
                      <a:srgbClr val="00B0F0"/>
                    </a:solidFill>
                  </a:rPr>
                  <a:t>排位</a:t>
                </a:r>
                <a:r>
                  <a:rPr lang="en-US" altLang="zh-CN" sz="2400" dirty="0">
                    <a:solidFill>
                      <a:srgbClr val="00B0F0"/>
                    </a:solidFill>
                  </a:rPr>
                  <a:t>m</a:t>
                </a:r>
                <a:endParaRPr lang="en-US" altLang="zh-CN" sz="2400" dirty="0">
                  <a:solidFill>
                    <a:srgbClr val="00B0F0"/>
                  </a:solidFill>
                </a:endParaRPr>
              </a:p>
              <a:p>
                <a:pPr marL="342900" indent="-342900">
                  <a:buFont typeface="Arial" panose="020B0604020202020204" pitchFamily="34" charset="0"/>
                  <a:buChar char="•"/>
                </a:pPr>
                <a:endParaRPr lang="en-US" altLang="zh-CN" sz="2400" dirty="0">
                  <a:solidFill>
                    <a:srgbClr val="00B0F0"/>
                  </a:solidFill>
                </a:endParaRPr>
              </a:p>
              <a:p>
                <a:pPr marL="342900" indent="-342900">
                  <a:buFont typeface="Arial" panose="020B0604020202020204" pitchFamily="34" charset="0"/>
                  <a:buChar char="•"/>
                </a:pPr>
                <a:r>
                  <a:rPr lang="zh-CN" altLang="en-US" sz="2400" dirty="0"/>
                  <a:t>如果</a:t>
                </a:r>
                <a:r>
                  <a:rPr lang="en-US" altLang="zh-CN" sz="2400" dirty="0"/>
                  <a:t>m</a:t>
                </a:r>
                <a:r>
                  <a:rPr lang="zh-CN" altLang="en-US" sz="2400" dirty="0"/>
                  <a:t> </a:t>
                </a:r>
                <a:r>
                  <a:rPr lang="en-US" altLang="zh-CN" sz="2400" dirty="0"/>
                  <a:t>=</a:t>
                </a:r>
                <a:r>
                  <a:rPr lang="zh-CN" altLang="en-US" sz="2400" dirty="0"/>
                  <a:t> </a:t>
                </a:r>
                <a:r>
                  <a:rPr lang="en-US" altLang="zh-CN" sz="2400" dirty="0"/>
                  <a:t>k</a:t>
                </a:r>
                <a:r>
                  <a:rPr lang="zh-CN" altLang="en-US" sz="2400" dirty="0"/>
                  <a:t>，说明</a:t>
                </a:r>
                <a:r>
                  <a:rPr lang="en-US" altLang="zh-CN" sz="2400" dirty="0"/>
                  <a:t>pivot</a:t>
                </a:r>
                <a:r>
                  <a:rPr lang="zh-CN" altLang="en-US" sz="2400" dirty="0"/>
                  <a:t>就是第</a:t>
                </a:r>
                <a:r>
                  <a:rPr lang="en-US" altLang="zh-CN" sz="2400" dirty="0"/>
                  <a:t>k</a:t>
                </a:r>
                <a:r>
                  <a:rPr lang="zh-CN" altLang="en-US" sz="2400" dirty="0"/>
                  <a:t>小元素</a:t>
                </a:r>
                <a:endParaRPr lang="en-US" altLang="zh-CN" sz="2400" dirty="0"/>
              </a:p>
              <a:p>
                <a:pPr marL="342900" indent="-342900">
                  <a:buFont typeface="Arial" panose="020B0604020202020204" pitchFamily="34" charset="0"/>
                  <a:buChar char="•"/>
                </a:pPr>
                <a:r>
                  <a:rPr lang="zh-CN" altLang="en-US" sz="2400" dirty="0"/>
                  <a:t>如果</a:t>
                </a:r>
                <a:r>
                  <a:rPr lang="en-US" altLang="zh-CN" sz="2400" dirty="0"/>
                  <a:t>m</a:t>
                </a:r>
                <a:r>
                  <a:rPr lang="zh-CN" altLang="en-US" sz="2400" dirty="0"/>
                  <a:t> </a:t>
                </a:r>
                <a:r>
                  <a:rPr lang="en-US" altLang="zh-CN" sz="2400" dirty="0"/>
                  <a:t>&lt;</a:t>
                </a:r>
                <a:r>
                  <a:rPr lang="zh-CN" altLang="en-US" sz="2400" dirty="0"/>
                  <a:t> </a:t>
                </a:r>
                <a:r>
                  <a:rPr lang="en-US" altLang="zh-CN" sz="2400" dirty="0"/>
                  <a:t>k,</a:t>
                </a:r>
                <a:r>
                  <a:rPr lang="zh-CN" altLang="en-US" sz="2400" dirty="0"/>
                  <a:t> 第</a:t>
                </a:r>
                <a:r>
                  <a:rPr lang="en-US" altLang="zh-CN" sz="2400" dirty="0"/>
                  <a:t>k</a:t>
                </a:r>
                <a:r>
                  <a:rPr lang="zh-CN" altLang="en-US" sz="2400" dirty="0"/>
                  <a:t>小元素在</a:t>
                </a:r>
                <a:r>
                  <a:rPr lang="en-US" altLang="zh-CN" sz="2400" dirty="0"/>
                  <a:t>pivot</a:t>
                </a:r>
                <a:r>
                  <a:rPr lang="zh-CN" altLang="en-US" sz="2400" dirty="0"/>
                  <a:t>的后半段</a:t>
                </a:r>
                <a:endParaRPr lang="en-US" altLang="zh-CN" sz="2400" dirty="0"/>
              </a:p>
              <a:p>
                <a:pPr marL="342900" indent="-342900">
                  <a:buFont typeface="Arial" panose="020B0604020202020204" pitchFamily="34" charset="0"/>
                  <a:buChar char="•"/>
                </a:pPr>
                <a:r>
                  <a:rPr lang="zh-CN" altLang="en-US" sz="2400" dirty="0"/>
                  <a:t>相反，若</a:t>
                </a:r>
                <a:r>
                  <a:rPr lang="en-US" altLang="zh-CN" sz="2400" dirty="0"/>
                  <a:t>m</a:t>
                </a:r>
                <a:r>
                  <a:rPr lang="zh-CN" altLang="en-US" sz="2400" dirty="0"/>
                  <a:t> </a:t>
                </a:r>
                <a:r>
                  <a:rPr lang="en-US" altLang="zh-CN" sz="2400" dirty="0"/>
                  <a:t>&gt;</a:t>
                </a:r>
                <a:r>
                  <a:rPr lang="zh-CN" altLang="en-US" sz="2400" dirty="0"/>
                  <a:t> </a:t>
                </a:r>
                <a:r>
                  <a:rPr lang="en-US" altLang="zh-CN" sz="2400" dirty="0"/>
                  <a:t>k,</a:t>
                </a:r>
                <a:r>
                  <a:rPr lang="zh-CN" altLang="en-US" sz="2400" dirty="0"/>
                  <a:t> 第</a:t>
                </a:r>
                <a:r>
                  <a:rPr lang="en-US" altLang="zh-CN" sz="2400" dirty="0"/>
                  <a:t>k</a:t>
                </a:r>
                <a:r>
                  <a:rPr lang="zh-CN" altLang="en-US" sz="2400" dirty="0"/>
                  <a:t>小元素在</a:t>
                </a:r>
                <a:r>
                  <a:rPr lang="en-US" altLang="zh-CN" sz="2400" dirty="0"/>
                  <a:t>pivot</a:t>
                </a:r>
                <a:r>
                  <a:rPr lang="zh-CN" altLang="en-US" sz="2400" dirty="0"/>
                  <a:t>的前半段</a:t>
                </a:r>
                <a:endParaRPr lang="en-US" altLang="zh-CN" sz="2400" dirty="0"/>
              </a:p>
              <a:p>
                <a:pPr marL="342900" indent="-342900">
                  <a:buFont typeface="Arial" panose="020B0604020202020204" pitchFamily="34" charset="0"/>
                  <a:buChar char="•"/>
                </a:pPr>
                <a:endParaRPr lang="en-US" altLang="zh-CN" sz="2400" dirty="0"/>
              </a:p>
              <a:p>
                <a:endParaRPr lang="en-US" altLang="zh-CN" sz="2400" dirty="0"/>
              </a:p>
              <a:p>
                <a:endParaRPr lang="en-US" altLang="zh-CN" sz="2400" dirty="0"/>
              </a:p>
            </p:txBody>
          </p:sp>
        </mc:Choice>
        <mc:Fallback>
          <p:sp>
            <p:nvSpPr>
              <p:cNvPr id="2" name="内容占位符 5"/>
              <p:cNvSpPr txBox="1">
                <a:spLocks noRot="1" noChangeAspect="1" noMove="1" noResize="1" noEditPoints="1" noAdjustHandles="1" noChangeArrowheads="1" noChangeShapeType="1" noTextEdit="1"/>
              </p:cNvSpPr>
              <p:nvPr/>
            </p:nvSpPr>
            <p:spPr>
              <a:xfrm>
                <a:off x="545766" y="1529021"/>
                <a:ext cx="11387803" cy="5057775"/>
              </a:xfrm>
              <a:prstGeom prst="rect">
                <a:avLst/>
              </a:prstGeom>
              <a:blipFill rotWithShape="1">
                <a:blip r:embed="rId1"/>
                <a:stretch>
                  <a:fillRect l="-3" t="-225" b="-22073"/>
                </a:stretch>
              </a:blipFill>
            </p:spPr>
            <p:txBody>
              <a:bodyPr/>
              <a:lstStyle/>
              <a:p>
                <a:r>
                  <a:rPr lang="zh-CN" altLang="en-US">
                    <a:noFill/>
                  </a:rPr>
                  <a:t> </a:t>
                </a:r>
              </a:p>
            </p:txBody>
          </p:sp>
        </mc:Fallback>
      </mc:AlternateContent>
      <p:sp>
        <p:nvSpPr>
          <p:cNvPr id="24" name="任意多边形: 形状 13"/>
          <p:cNvSpPr/>
          <p:nvPr/>
        </p:nvSpPr>
        <p:spPr>
          <a:xfrm>
            <a:off x="584225" y="2014302"/>
            <a:ext cx="5542706" cy="60040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zh-CN" altLang="en-US" sz="2400" b="1" dirty="0">
                <a:latin typeface="微软雅黑" panose="020B0503020204020204" pitchFamily="34" charset="-122"/>
                <a:ea typeface="微软雅黑" panose="020B0503020204020204" pitchFamily="34" charset="-122"/>
              </a:rPr>
              <a:t>思考</a:t>
            </a:r>
            <a:r>
              <a:rPr lang="zh-CN" altLang="en-US" sz="2400" dirty="0">
                <a:latin typeface="微软雅黑" panose="020B0503020204020204" pitchFamily="34" charset="-122"/>
                <a:ea typeface="微软雅黑" panose="020B0503020204020204" pitchFamily="34" charset="-122"/>
              </a:rPr>
              <a:t>：能否实现</a:t>
            </a:r>
            <a:r>
              <a:rPr lang="en-US" altLang="zh-CN" sz="2400" dirty="0">
                <a:latin typeface="微软雅黑" panose="020B0503020204020204" pitchFamily="34" charset="-122"/>
                <a:ea typeface="微软雅黑" panose="020B0503020204020204" pitchFamily="34" charset="-122"/>
              </a:rPr>
              <a:t>O(n)</a:t>
            </a:r>
            <a:r>
              <a:rPr lang="zh-CN" altLang="en-US" sz="2400" dirty="0">
                <a:latin typeface="微软雅黑" panose="020B0503020204020204" pitchFamily="34" charset="-122"/>
                <a:ea typeface="微软雅黑" panose="020B0503020204020204" pitchFamily="34" charset="-122"/>
              </a:rPr>
              <a:t>时间的快速查找？</a:t>
            </a:r>
            <a:endParaRPr lang="en-US" altLang="zh-CN" sz="2400" dirty="0">
              <a:latin typeface="微软雅黑" panose="020B0503020204020204" pitchFamily="34" charset="-122"/>
              <a:ea typeface="微软雅黑" panose="020B0503020204020204" pitchFamily="34" charset="-122"/>
            </a:endParaRPr>
          </a:p>
        </p:txBody>
      </p:sp>
      <p:sp>
        <p:nvSpPr>
          <p:cNvPr id="3" name="右大括号 2"/>
          <p:cNvSpPr/>
          <p:nvPr/>
        </p:nvSpPr>
        <p:spPr>
          <a:xfrm>
            <a:off x="7033846" y="5034671"/>
            <a:ext cx="337625" cy="1139483"/>
          </a:xfrm>
          <a:prstGeom prst="rightBrace">
            <a:avLst>
              <a:gd name="adj1" fmla="val 8437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7596553" y="5324724"/>
            <a:ext cx="2236510" cy="584775"/>
          </a:xfrm>
          <a:prstGeom prst="rect">
            <a:avLst/>
          </a:prstGeom>
          <a:noFill/>
        </p:spPr>
        <p:txBody>
          <a:bodyPr wrap="none" rtlCol="0">
            <a:spAutoFit/>
          </a:bodyPr>
          <a:lstStyle/>
          <a:p>
            <a:r>
              <a:rPr kumimoji="1" lang="zh-CN" altLang="en-US" sz="3200" dirty="0">
                <a:solidFill>
                  <a:srgbClr val="19A382"/>
                </a:solidFill>
                <a:latin typeface="微软雅黑" panose="020B0503020204020204" pitchFamily="34" charset="-122"/>
                <a:ea typeface="微软雅黑" panose="020B0503020204020204" pitchFamily="34" charset="-122"/>
              </a:rPr>
              <a:t>二分原则！</a:t>
            </a:r>
            <a:endParaRPr kumimoji="1" lang="zh-CN" altLang="en-US" sz="3200" dirty="0">
              <a:solidFill>
                <a:srgbClr val="19A38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blinds(horizontal)">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二分查找的应用：快速查找</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2" name="内容占位符 5"/>
              <p:cNvSpPr txBox="1"/>
              <p:nvPr/>
            </p:nvSpPr>
            <p:spPr>
              <a:xfrm>
                <a:off x="545767" y="1529021"/>
                <a:ext cx="3336916" cy="5057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问题描述</a:t>
                </a:r>
                <a:r>
                  <a:rPr lang="zh-CN" altLang="en-US" sz="2400" dirty="0"/>
                  <a:t>：查找未排序序列</a:t>
                </a:r>
                <a14:m>
                  <m:oMath xmlns:m="http://schemas.openxmlformats.org/officeDocument/2006/math">
                    <m:r>
                      <a:rPr lang="en-US" altLang="zh-CN" sz="2400" i="1" smtClean="0">
                        <a:latin typeface="Cambria Math" panose="02040503050406030204" pitchFamily="18" charset="0"/>
                      </a:rPr>
                      <m:t>&lt;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2</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𝑛</m:t>
                        </m:r>
                      </m:sub>
                    </m:sSub>
                    <m:r>
                      <a:rPr lang="en-US" altLang="zh-CN" sz="2400" i="1" smtClean="0">
                        <a:latin typeface="Cambria Math" panose="02040503050406030204" pitchFamily="18" charset="0"/>
                      </a:rPr>
                      <m:t>&gt;</m:t>
                    </m:r>
                  </m:oMath>
                </a14:m>
                <a:r>
                  <a:rPr lang="zh-CN" altLang="en-US" sz="2400" dirty="0"/>
                  <a:t>中的第</a:t>
                </a:r>
                <a:r>
                  <a:rPr lang="en-US" altLang="zh-CN" sz="2400" dirty="0"/>
                  <a:t>k</a:t>
                </a:r>
                <a:r>
                  <a:rPr lang="zh-CN" altLang="en-US" sz="2400" dirty="0"/>
                  <a:t>小元素 </a:t>
                </a:r>
                <a14:m>
                  <m:oMath xmlns:m="http://schemas.openxmlformats.org/officeDocument/2006/math">
                    <m:r>
                      <a:rPr lang="en-US" altLang="zh-CN" sz="240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𝑘</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𝑛</m:t>
                    </m:r>
                    <m:r>
                      <a:rPr lang="en-US" altLang="zh-CN" sz="2400" i="1" smtClean="0">
                        <a:latin typeface="Cambria Math" panose="02040503050406030204" pitchFamily="18" charset="0"/>
                      </a:rPr>
                      <m:t>)</m:t>
                    </m:r>
                    <m:r>
                      <a:rPr lang="zh-CN" altLang="en-US" sz="2400" smtClean="0">
                        <a:latin typeface="Cambria Math" panose="02040503050406030204" pitchFamily="18" charset="0"/>
                      </a:rPr>
                      <m:t> </m:t>
                    </m:r>
                  </m:oMath>
                </a14:m>
                <a:r>
                  <a:rPr lang="zh-CN" altLang="en-US" sz="2400" dirty="0"/>
                  <a:t>。</a:t>
                </a:r>
                <a:endParaRPr lang="en-US" altLang="zh-CN" sz="2400" dirty="0"/>
              </a:p>
              <a:p>
                <a:pPr>
                  <a:lnSpc>
                    <a:spcPct val="110000"/>
                  </a:lnSpc>
                </a:pPr>
                <a:r>
                  <a:rPr lang="zh-CN" altLang="en-US" sz="2400" b="1" dirty="0"/>
                  <a:t>算法</a:t>
                </a:r>
                <a:r>
                  <a:rPr lang="zh-CN" altLang="en-US" sz="2400" dirty="0"/>
                  <a:t>：</a:t>
                </a:r>
                <a:endParaRPr lang="en-US" altLang="zh-CN" sz="2400" dirty="0"/>
              </a:p>
              <a:p>
                <a:pPr>
                  <a:lnSpc>
                    <a:spcPct val="110000"/>
                  </a:lnSpc>
                </a:pPr>
                <a:r>
                  <a:rPr lang="zh-CN" altLang="en-US" sz="2400" b="1" dirty="0"/>
                  <a:t>时间复杂度：</a:t>
                </a:r>
                <a:endParaRPr lang="en-US" altLang="zh-CN" sz="2400" b="1" dirty="0"/>
              </a:p>
              <a:p>
                <a:pPr>
                  <a:lnSpc>
                    <a:spcPct val="110000"/>
                  </a:lnSpc>
                </a:pPr>
                <a:endParaRPr lang="en-US" altLang="zh-CN" sz="2400" dirty="0"/>
              </a:p>
              <a:p>
                <a:pPr>
                  <a:lnSpc>
                    <a:spcPct val="110000"/>
                  </a:lnSpc>
                </a:pPr>
                <a:endParaRPr lang="en-US" altLang="zh-CN" sz="2400" dirty="0"/>
              </a:p>
            </p:txBody>
          </p:sp>
        </mc:Choice>
        <mc:Fallback>
          <p:sp>
            <p:nvSpPr>
              <p:cNvPr id="2" name="内容占位符 5"/>
              <p:cNvSpPr txBox="1">
                <a:spLocks noRot="1" noChangeAspect="1" noMove="1" noResize="1" noEditPoints="1" noAdjustHandles="1" noChangeArrowheads="1" noChangeShapeType="1" noTextEdit="1"/>
              </p:cNvSpPr>
              <p:nvPr/>
            </p:nvSpPr>
            <p:spPr>
              <a:xfrm>
                <a:off x="545767" y="1529021"/>
                <a:ext cx="3336916" cy="5057775"/>
              </a:xfrm>
              <a:prstGeom prst="rect">
                <a:avLst/>
              </a:prstGeom>
              <a:blipFill rotWithShape="1">
                <a:blip r:embed="rId1"/>
                <a:stretch>
                  <a:fillRect l="-9" t="-11" r="9"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任意多边形: 形状 6"/>
              <p:cNvSpPr/>
              <p:nvPr/>
            </p:nvSpPr>
            <p:spPr>
              <a:xfrm>
                <a:off x="3882683" y="1083906"/>
                <a:ext cx="8125208" cy="56589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算法：</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QuickSearch</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输入：序列</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 整数</a:t>
                </a:r>
                <a:r>
                  <a:rPr lang="en-US" altLang="zh-CN" sz="2000" dirty="0">
                    <a:latin typeface="微软雅黑" panose="020B0503020204020204" pitchFamily="34" charset="-122"/>
                    <a:ea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，满足</a:t>
                </a:r>
                <a14:m>
                  <m:oMath xmlns:m="http://schemas.openxmlformats.org/officeDocument/2006/math">
                    <m:r>
                      <a:rPr lang="en-US" altLang="zh-CN" sz="2000" b="0" i="1" smtClean="0">
                        <a:solidFill>
                          <a:srgbClr val="FFFF00"/>
                        </a:solidFill>
                        <a:latin typeface="Cambria Math" panose="02040503050406030204" pitchFamily="18" charset="0"/>
                        <a:ea typeface="微软雅黑" panose="020B0503020204020204" pitchFamily="34" charset="-122"/>
                      </a:rPr>
                      <m:t>1</m:t>
                    </m:r>
                    <m:r>
                      <a:rPr lang="en-US" altLang="zh-CN" sz="2000" b="0" i="1" smtClean="0">
                        <a:solidFill>
                          <a:srgbClr val="FFFF00"/>
                        </a:solidFill>
                        <a:latin typeface="Cambria Math" panose="02040503050406030204" pitchFamily="18" charset="0"/>
                        <a:ea typeface="微软雅黑" panose="020B0503020204020204" pitchFamily="34" charset="-122"/>
                      </a:rPr>
                      <m:t>≤</m:t>
                    </m:r>
                    <m:r>
                      <a:rPr lang="en-US" altLang="zh-CN" sz="2000" b="0" i="1" smtClean="0">
                        <a:solidFill>
                          <a:srgbClr val="FFFF00"/>
                        </a:solidFill>
                        <a:latin typeface="Cambria Math" panose="02040503050406030204" pitchFamily="18" charset="0"/>
                        <a:ea typeface="微软雅黑" panose="020B0503020204020204" pitchFamily="34" charset="-122"/>
                      </a:rPr>
                      <m:t>𝑙</m:t>
                    </m:r>
                    <m:r>
                      <a:rPr lang="en-US" altLang="zh-CN" sz="2000" b="0" i="1" smtClean="0">
                        <a:solidFill>
                          <a:srgbClr val="FFFF00"/>
                        </a:solidFill>
                        <a:latin typeface="Cambria Math" panose="02040503050406030204" pitchFamily="18" charset="0"/>
                        <a:ea typeface="微软雅黑" panose="020B0503020204020204" pitchFamily="34" charset="-122"/>
                      </a:rPr>
                      <m:t>≤</m:t>
                    </m:r>
                    <m:r>
                      <a:rPr lang="en-US" altLang="zh-CN" sz="2000" b="0" i="1" smtClean="0">
                        <a:solidFill>
                          <a:srgbClr val="FFFF00"/>
                        </a:solidFill>
                        <a:latin typeface="Cambria Math" panose="02040503050406030204" pitchFamily="18" charset="0"/>
                        <a:ea typeface="微软雅黑" panose="020B0503020204020204" pitchFamily="34" charset="-122"/>
                      </a:rPr>
                      <m:t>𝑘</m:t>
                    </m:r>
                    <m:r>
                      <a:rPr lang="en-US" altLang="zh-CN" sz="2000" b="0" i="1" smtClean="0">
                        <a:solidFill>
                          <a:srgbClr val="FFFF00"/>
                        </a:solidFill>
                        <a:latin typeface="Cambria Math" panose="02040503050406030204" pitchFamily="18" charset="0"/>
                        <a:ea typeface="微软雅黑" panose="020B0503020204020204" pitchFamily="34" charset="-122"/>
                      </a:rPr>
                      <m:t>≤</m:t>
                    </m:r>
                    <m:r>
                      <a:rPr lang="en-US" altLang="zh-CN" sz="2000" b="0" i="1" smtClean="0">
                        <a:solidFill>
                          <a:srgbClr val="FFFF00"/>
                        </a:solidFill>
                        <a:latin typeface="Cambria Math" panose="02040503050406030204" pitchFamily="18" charset="0"/>
                        <a:ea typeface="微软雅黑" panose="020B0503020204020204" pitchFamily="34" charset="-122"/>
                      </a:rPr>
                      <m:t>𝑟</m:t>
                    </m:r>
                  </m:oMath>
                </a14:m>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en-US" sz="2000" dirty="0">
                    <a:latin typeface="微软雅黑" panose="020B0503020204020204" pitchFamily="34" charset="-122"/>
                    <a:ea typeface="微软雅黑" panose="020B0503020204020204" pitchFamily="34" charset="-122"/>
                  </a:rPr>
                  <a:t>输出：在子串</a:t>
                </a:r>
                <a:r>
                  <a:rPr lang="en-US" altLang="zh-CN" sz="2000" dirty="0">
                    <a:latin typeface="微软雅黑" panose="020B0503020204020204" pitchFamily="34" charset="-122"/>
                    <a:ea typeface="微软雅黑" panose="020B0503020204020204" pitchFamily="34" charset="-122"/>
                  </a:rPr>
                  <a:t>A[l…r]</a:t>
                </a:r>
                <a:r>
                  <a:rPr lang="zh-CN" altLang="en-US" sz="2000" dirty="0">
                    <a:latin typeface="微软雅黑" panose="020B0503020204020204" pitchFamily="34" charset="-122"/>
                    <a:ea typeface="微软雅黑" panose="020B0503020204020204" pitchFamily="34" charset="-122"/>
                  </a:rPr>
                  <a:t>中查找</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的第</a:t>
                </a:r>
                <a:r>
                  <a:rPr lang="en-US" altLang="zh-CN" sz="2000" dirty="0">
                    <a:latin typeface="微软雅黑" panose="020B0503020204020204" pitchFamily="34" charset="-122"/>
                    <a:ea typeface="微软雅黑" panose="020B0503020204020204" pitchFamily="34" charset="-122"/>
                  </a:rPr>
                  <a:t>k</a:t>
                </a:r>
                <a:r>
                  <a:rPr lang="zh-CN" altLang="en-US" sz="2000" dirty="0">
                    <a:latin typeface="微软雅黑" panose="020B0503020204020204" pitchFamily="34" charset="-122"/>
                    <a:ea typeface="微软雅黑" panose="020B0503020204020204" pitchFamily="34" charset="-122"/>
                  </a:rPr>
                  <a:t>小元素</a:t>
                </a: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子串</a:t>
                </a:r>
                <a:r>
                  <a:rPr lang="en-US" altLang="zh-CN" sz="2000" dirty="0">
                    <a:solidFill>
                      <a:schemeClr val="bg1"/>
                    </a:solidFill>
                    <a:latin typeface="微软雅黑" panose="020B0503020204020204" pitchFamily="34" charset="-122"/>
                    <a:ea typeface="微软雅黑" panose="020B0503020204020204" pitchFamily="34" charset="-122"/>
                  </a:rPr>
                  <a:t>A[l…r]</a:t>
                </a:r>
                <a:r>
                  <a:rPr lang="zh-CN" altLang="en-US" sz="2000" dirty="0">
                    <a:solidFill>
                      <a:schemeClr val="bg1"/>
                    </a:solidFill>
                    <a:latin typeface="微软雅黑" panose="020B0503020204020204" pitchFamily="34" charset="-122"/>
                    <a:ea typeface="微软雅黑" panose="020B0503020204020204" pitchFamily="34" charset="-122"/>
                  </a:rPr>
                  <a:t>含多个元素</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a:t>
                </a:r>
                <a:r>
                  <a:rPr lang="zh-CN" altLang="en-US" sz="2000" dirty="0">
                    <a:solidFill>
                      <a:schemeClr val="bg1"/>
                    </a:solidFill>
                    <a:latin typeface="微软雅黑" panose="020B0503020204020204" pitchFamily="34" charset="-122"/>
                    <a:ea typeface="微软雅黑" panose="020B0503020204020204" pitchFamily="34" charset="-122"/>
                  </a:rPr>
                  <a:t> </a:t>
                </a:r>
                <a:r>
                  <a:rPr lang="zh-CN"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Partition(A,</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选</a:t>
                </a:r>
                <a:r>
                  <a:rPr lang="en-US" altLang="zh-CN" sz="2000" dirty="0">
                    <a:solidFill>
                      <a:schemeClr val="bg1"/>
                    </a:solidFill>
                    <a:latin typeface="微软雅黑" panose="020B0503020204020204" pitchFamily="34" charset="-122"/>
                    <a:ea typeface="微软雅黑" panose="020B0503020204020204" pitchFamily="34" charset="-122"/>
                  </a:rPr>
                  <a:t>A[r]</a:t>
                </a:r>
                <a:r>
                  <a:rPr lang="zh-CN" altLang="en-US" sz="2000" dirty="0">
                    <a:solidFill>
                      <a:schemeClr val="bg1"/>
                    </a:solidFill>
                    <a:latin typeface="微软雅黑" panose="020B0503020204020204" pitchFamily="34" charset="-122"/>
                    <a:ea typeface="微软雅黑" panose="020B0503020204020204" pitchFamily="34" charset="-122"/>
                  </a:rPr>
                  <a:t>为</a:t>
                </a:r>
                <a:r>
                  <a:rPr lang="en-US" altLang="zh-CN" sz="2000" dirty="0">
                    <a:solidFill>
                      <a:schemeClr val="bg1"/>
                    </a:solidFill>
                    <a:latin typeface="微软雅黑" panose="020B0503020204020204" pitchFamily="34" charset="-122"/>
                    <a:ea typeface="微软雅黑" panose="020B0503020204020204" pitchFamily="34" charset="-122"/>
                  </a:rPr>
                  <a:t>pivot</a:t>
                </a:r>
                <a:r>
                  <a:rPr lang="zh-CN" altLang="en-US" sz="2000" dirty="0">
                    <a:solidFill>
                      <a:schemeClr val="bg1"/>
                    </a:solidFill>
                    <a:latin typeface="微软雅黑" panose="020B0503020204020204" pitchFamily="34" charset="-122"/>
                    <a:ea typeface="微软雅黑" panose="020B0503020204020204" pitchFamily="34" charset="-122"/>
                  </a:rPr>
                  <a:t>进行划分，</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返回基准值的排位 </a:t>
                </a:r>
                <a:r>
                  <a:rPr lang="en-US" altLang="zh-CN" sz="2000" dirty="0">
                    <a:solidFill>
                      <a:schemeClr val="bg1"/>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latin typeface="Cambria Math" panose="02040503050406030204" pitchFamily="18" charset="0"/>
                        <a:ea typeface="微软雅黑" panose="020B0503020204020204" pitchFamily="34" charset="-122"/>
                      </a:rPr>
                      <m:t>𝑙</m:t>
                    </m:r>
                    <m:r>
                      <a:rPr lang="en-US" altLang="zh-CN" sz="2000" i="1">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𝑚</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𝑟</m:t>
                    </m:r>
                  </m:oMath>
                </a14:m>
                <a:r>
                  <a:rPr lang="en-US" altLang="zh-CN"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A[m]</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chemeClr val="bg1"/>
                        </a:solidFill>
                        <a:latin typeface="Cambria Math" panose="02040503050406030204" pitchFamily="18" charset="0"/>
                        <a:ea typeface="微软雅黑" panose="020B0503020204020204" pitchFamily="34" charset="-122"/>
                      </a:rPr>
                      <m:t>𝑚</m:t>
                    </m:r>
                    <m:r>
                      <a:rPr lang="en-US" altLang="zh-CN" sz="2000" b="0" i="1" smtClean="0">
                        <a:solidFill>
                          <a:schemeClr val="bg1"/>
                        </a:solidFill>
                        <a:latin typeface="Cambria Math" panose="02040503050406030204" pitchFamily="18" charset="0"/>
                        <a:ea typeface="微软雅黑" panose="020B0503020204020204" pitchFamily="34" charset="-122"/>
                      </a:rPr>
                      <m:t>&lt;</m:t>
                    </m:r>
                    <m:r>
                      <a:rPr lang="en-US" altLang="zh-CN" sz="2000" b="0" i="1" smtClean="0">
                        <a:solidFill>
                          <a:schemeClr val="bg1"/>
                        </a:solidFill>
                        <a:latin typeface="Cambria Math" panose="02040503050406030204" pitchFamily="18" charset="0"/>
                        <a:ea typeface="微软雅黑" panose="020B0503020204020204" pitchFamily="34" charset="-122"/>
                      </a:rPr>
                      <m:t>𝑘</m:t>
                    </m:r>
                    <m:r>
                      <a:rPr lang="en-US" altLang="zh-CN" sz="2000" b="0" i="1" smtClean="0">
                        <a:solidFill>
                          <a:schemeClr val="bg1"/>
                        </a:solidFill>
                        <a:latin typeface="Cambria Math" panose="02040503050406030204" pitchFamily="18" charset="0"/>
                        <a:ea typeface="微软雅黑" panose="020B0503020204020204" pitchFamily="34" charset="-122"/>
                      </a:rPr>
                      <m:t>≤</m:t>
                    </m:r>
                    <m:r>
                      <a:rPr lang="en-US" altLang="zh-CN" sz="2000" b="0" i="1" smtClean="0">
                        <a:solidFill>
                          <a:schemeClr val="bg1"/>
                        </a:solidFill>
                        <a:latin typeface="Cambria Math" panose="02040503050406030204" pitchFamily="18" charset="0"/>
                        <a:ea typeface="微软雅黑" panose="020B0503020204020204" pitchFamily="34" charset="-122"/>
                      </a:rPr>
                      <m:t>𝑟</m:t>
                    </m:r>
                  </m:oMath>
                </a14:m>
                <a:r>
                  <a:rPr lang="zh-CN" altLang="en-US" sz="2000" dirty="0">
                    <a:solidFill>
                      <a:schemeClr val="bg1"/>
                    </a:solidFill>
                    <a:latin typeface="微软雅黑" panose="020B0503020204020204" pitchFamily="34" charset="-122"/>
                    <a:ea typeface="微软雅黑" panose="020B0503020204020204" pitchFamily="34" charset="-122"/>
                  </a:rPr>
                  <a:t> 成立</a:t>
                </a:r>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QuickSearch</a:t>
                </a:r>
                <a:r>
                  <a:rPr lang="en-US" altLang="zh-CN" sz="2000" dirty="0">
                    <a:solidFill>
                      <a:schemeClr val="bg1"/>
                    </a:solidFill>
                    <a:latin typeface="微软雅黑" panose="020B0503020204020204" pitchFamily="34" charset="-122"/>
                    <a:ea typeface="微软雅黑" panose="020B0503020204020204" pitchFamily="34" charset="-122"/>
                  </a:rPr>
                  <a:t>(A,</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rgbClr val="FFFF00"/>
                    </a:solidFill>
                    <a:latin typeface="微软雅黑" panose="020B0503020204020204" pitchFamily="34" charset="-122"/>
                    <a:ea typeface="微软雅黑" panose="020B0503020204020204" pitchFamily="34" charset="-122"/>
                  </a:rPr>
                  <a:t>A[m+1…r]</a:t>
                </a:r>
                <a:r>
                  <a:rPr lang="zh-CN" altLang="en-US" sz="2000" dirty="0">
                    <a:solidFill>
                      <a:srgbClr val="FFFF00"/>
                    </a:solidFill>
                    <a:latin typeface="微软雅黑" panose="020B0503020204020204" pitchFamily="34" charset="-122"/>
                    <a:ea typeface="微软雅黑" panose="020B0503020204020204" pitchFamily="34" charset="-122"/>
                  </a:rPr>
                  <a:t>中查找</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else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chemeClr val="bg1"/>
                        </a:solidFill>
                        <a:latin typeface="Cambria Math" panose="02040503050406030204" pitchFamily="18" charset="0"/>
                        <a:ea typeface="微软雅黑" panose="020B0503020204020204" pitchFamily="34" charset="-122"/>
                      </a:rPr>
                      <m:t>𝑙</m:t>
                    </m:r>
                    <m:r>
                      <a:rPr lang="en-US" altLang="zh-CN" sz="2000" b="0" i="1" smtClean="0">
                        <a:solidFill>
                          <a:schemeClr val="bg1"/>
                        </a:solidFill>
                        <a:latin typeface="Cambria Math" panose="02040503050406030204" pitchFamily="18" charset="0"/>
                        <a:ea typeface="微软雅黑" panose="020B0503020204020204" pitchFamily="34" charset="-122"/>
                      </a:rPr>
                      <m:t>≤</m:t>
                    </m:r>
                    <m:r>
                      <a:rPr lang="en-US" altLang="zh-CN" sz="2000" b="0" i="1" smtClean="0">
                        <a:solidFill>
                          <a:schemeClr val="bg1"/>
                        </a:solidFill>
                        <a:latin typeface="Cambria Math" panose="02040503050406030204" pitchFamily="18" charset="0"/>
                        <a:ea typeface="微软雅黑" panose="020B0503020204020204" pitchFamily="34" charset="-122"/>
                      </a:rPr>
                      <m:t>𝑘</m:t>
                    </m:r>
                    <m:r>
                      <a:rPr lang="en-US" altLang="zh-CN" sz="2000" b="0" i="1" smtClean="0">
                        <a:solidFill>
                          <a:schemeClr val="bg1"/>
                        </a:solidFill>
                        <a:latin typeface="Cambria Math" panose="02040503050406030204" pitchFamily="18" charset="0"/>
                        <a:ea typeface="微软雅黑" panose="020B0503020204020204" pitchFamily="34" charset="-122"/>
                      </a:rPr>
                      <m:t>&lt;</m:t>
                    </m:r>
                    <m:r>
                      <a:rPr lang="en-US" altLang="zh-CN" sz="2000" b="0" i="1" smtClean="0">
                        <a:solidFill>
                          <a:schemeClr val="bg1"/>
                        </a:solidFill>
                        <a:latin typeface="Cambria Math" panose="02040503050406030204" pitchFamily="18" charset="0"/>
                        <a:ea typeface="微软雅黑" panose="020B0503020204020204" pitchFamily="34" charset="-122"/>
                      </a:rPr>
                      <m:t>𝑚</m:t>
                    </m:r>
                  </m:oMath>
                </a14:m>
                <a:endParaRPr lang="en-US" altLang="zh-CN" sz="2000"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QuichSearch</a:t>
                </a:r>
                <a:r>
                  <a:rPr lang="en-US" altLang="zh-CN" sz="2000" dirty="0">
                    <a:solidFill>
                      <a:schemeClr val="bg1"/>
                    </a:solidFill>
                    <a:latin typeface="微软雅黑" panose="020B0503020204020204" pitchFamily="34" charset="-122"/>
                    <a:ea typeface="微软雅黑" panose="020B0503020204020204" pitchFamily="34" charset="-122"/>
                  </a:rPr>
                  <a:t>(A,</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l,</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m-1,</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rgbClr val="FFFF00"/>
                    </a:solidFill>
                    <a:latin typeface="微软雅黑" panose="020B0503020204020204" pitchFamily="34" charset="-122"/>
                    <a:ea typeface="微软雅黑" panose="020B0503020204020204" pitchFamily="34" charset="-122"/>
                  </a:rPr>
                  <a:t>A[l…m-1]</a:t>
                </a:r>
                <a:r>
                  <a:rPr lang="zh-CN" altLang="en-US" sz="2000" dirty="0">
                    <a:solidFill>
                      <a:srgbClr val="FFFF00"/>
                    </a:solidFill>
                    <a:latin typeface="微软雅黑" panose="020B0503020204020204" pitchFamily="34" charset="-122"/>
                    <a:ea typeface="微软雅黑" panose="020B0503020204020204" pitchFamily="34" charset="-122"/>
                  </a:rPr>
                  <a:t>中查找</a:t>
                </a:r>
                <a:endParaRPr lang="en-US" altLang="zh-CN" sz="2000"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end</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spcBef>
                    <a:spcPct val="0"/>
                  </a:spcBef>
                  <a:spcAft>
                    <a:spcPct val="0"/>
                  </a:spcAft>
                  <a:buFont typeface="+mj-lt"/>
                  <a:buAutoNum type="arabicPeriod"/>
                </a:pPr>
                <a:r>
                  <a:rPr lang="en-US" altLang="zh-CN" sz="2000" b="1" dirty="0">
                    <a:solidFill>
                      <a:schemeClr val="bg1"/>
                    </a:solidFill>
                    <a:latin typeface="微软雅黑" panose="020B0503020204020204" pitchFamily="34" charset="-122"/>
                    <a:ea typeface="微软雅黑" panose="020B0503020204020204" pitchFamily="34" charset="-122"/>
                  </a:rPr>
                  <a:t>return</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A[l]</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子串只含一个元素，即 </a:t>
                </a:r>
                <a:r>
                  <a:rPr lang="en-US" altLang="zh-CN" sz="2000" dirty="0">
                    <a:solidFill>
                      <a:schemeClr val="bg1"/>
                    </a:solidFill>
                    <a:latin typeface="微软雅黑" panose="020B0503020204020204" pitchFamily="34" charset="-122"/>
                    <a:ea typeface="微软雅黑" panose="020B0503020204020204" pitchFamily="34" charset="-122"/>
                  </a:rPr>
                  <a:t>l</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r</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a:t>
                </a:r>
                <a:endParaRPr lang="en-US" altLang="zh-CN" sz="2000" dirty="0">
                  <a:solidFill>
                    <a:schemeClr val="bg1"/>
                  </a:solidFill>
                  <a:latin typeface="微软雅黑" panose="020B0503020204020204" pitchFamily="34" charset="-122"/>
                  <a:ea typeface="微软雅黑" panose="020B0503020204020204" pitchFamily="34" charset="-122"/>
                </a:endParaRPr>
              </a:p>
              <a:p>
                <a:pPr marL="71755" lvl="0" eaLnBrk="0" fontAlgn="base" hangingPunct="0">
                  <a:spcBef>
                    <a:spcPct val="0"/>
                  </a:spcBef>
                  <a:spcAft>
                    <a:spcPct val="0"/>
                  </a:spcAft>
                </a:pP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p:txBody>
          </p:sp>
        </mc:Choice>
        <mc:Fallback>
          <p:sp>
            <p:nvSpPr>
              <p:cNvPr id="7" name="任意多边形: 形状 6"/>
              <p:cNvSpPr>
                <a:spLocks noRot="1" noChangeAspect="1" noMove="1" noResize="1" noEditPoints="1" noAdjustHandles="1" noChangeArrowheads="1" noChangeShapeType="1" noTextEdit="1"/>
              </p:cNvSpPr>
              <p:nvPr/>
            </p:nvSpPr>
            <p:spPr>
              <a:xfrm>
                <a:off x="3882683" y="1083906"/>
                <a:ext cx="8125208" cy="565892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82" t="-123" r="-78" b="-105"/>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
        <p:nvSpPr>
          <p:cNvPr id="11" name="文本框 10"/>
          <p:cNvSpPr txBox="1"/>
          <p:nvPr/>
        </p:nvSpPr>
        <p:spPr>
          <a:xfrm>
            <a:off x="584225" y="4557932"/>
            <a:ext cx="2193925" cy="39878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t>最好情况：</a:t>
            </a:r>
            <a:r>
              <a:rPr kumimoji="1" lang="en-US" altLang="zh-CN" sz="2000" dirty="0"/>
              <a:t>O(</a:t>
            </a:r>
            <a:r>
              <a:rPr kumimoji="1" lang="en-US" altLang="zh-CN" sz="2000" dirty="0"/>
              <a:t>n)</a:t>
            </a:r>
            <a:endParaRPr kumimoji="1" lang="zh-CN" altLang="en-US" sz="2000" dirty="0"/>
          </a:p>
        </p:txBody>
      </p:sp>
      <p:sp>
        <p:nvSpPr>
          <p:cNvPr id="12" name="文本框 11"/>
          <p:cNvSpPr txBox="1"/>
          <p:nvPr/>
        </p:nvSpPr>
        <p:spPr>
          <a:xfrm>
            <a:off x="584225" y="5128924"/>
            <a:ext cx="2347117" cy="40011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t>最坏情况：</a:t>
            </a:r>
            <a:r>
              <a:rPr kumimoji="1" lang="en-US" altLang="zh-CN" sz="2000" dirty="0">
                <a:solidFill>
                  <a:srgbClr val="C00000"/>
                </a:solidFill>
              </a:rPr>
              <a:t>O(n</a:t>
            </a:r>
            <a:r>
              <a:rPr kumimoji="1" lang="en-US" altLang="zh-CN" sz="2000" baseline="30000" dirty="0">
                <a:solidFill>
                  <a:srgbClr val="C00000"/>
                </a:solidFill>
              </a:rPr>
              <a:t>2</a:t>
            </a:r>
            <a:r>
              <a:rPr kumimoji="1" lang="en-US" altLang="zh-CN" sz="2000" dirty="0">
                <a:solidFill>
                  <a:srgbClr val="C00000"/>
                </a:solidFill>
              </a:rPr>
              <a:t>)</a:t>
            </a:r>
            <a:endParaRPr kumimoji="1" lang="zh-CN" altLang="en-US" sz="2000" dirty="0">
              <a:solidFill>
                <a:srgbClr val="C00000"/>
              </a:solidFill>
            </a:endParaRPr>
          </a:p>
        </p:txBody>
      </p:sp>
      <p:sp>
        <p:nvSpPr>
          <p:cNvPr id="13" name="文本框 12"/>
          <p:cNvSpPr txBox="1"/>
          <p:nvPr/>
        </p:nvSpPr>
        <p:spPr>
          <a:xfrm>
            <a:off x="584224" y="5702417"/>
            <a:ext cx="2268570" cy="40011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solidFill>
                  <a:srgbClr val="00B0F0"/>
                </a:solidFill>
              </a:rPr>
              <a:t>平均情况：？？</a:t>
            </a:r>
            <a:endParaRPr kumimoji="1" lang="zh-CN" altLang="en-US" sz="20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二分查找的应用：快速查找</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2" name="内容占位符 5"/>
              <p:cNvSpPr txBox="1"/>
              <p:nvPr/>
            </p:nvSpPr>
            <p:spPr>
              <a:xfrm>
                <a:off x="545767" y="1529021"/>
                <a:ext cx="3336916" cy="5057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400" b="1" dirty="0"/>
                  <a:t>问题描述</a:t>
                </a:r>
                <a:r>
                  <a:rPr lang="zh-CN" altLang="en-US" sz="2400" dirty="0"/>
                  <a:t>：查找未排序序列</a:t>
                </a:r>
                <a14:m>
                  <m:oMath xmlns:m="http://schemas.openxmlformats.org/officeDocument/2006/math">
                    <m:r>
                      <a:rPr lang="en-US" altLang="zh-CN" sz="2400" i="1" smtClean="0">
                        <a:latin typeface="Cambria Math" panose="02040503050406030204" pitchFamily="18" charset="0"/>
                      </a:rPr>
                      <m:t>&lt;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1</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2</m:t>
                        </m:r>
                      </m:sub>
                    </m:sSub>
                    <m:r>
                      <a:rPr lang="en-US" altLang="zh-CN" sz="2400" i="1" smtClean="0">
                        <a:latin typeface="Cambria Math" panose="02040503050406030204" pitchFamily="18" charset="0"/>
                      </a:rPr>
                      <m:t>,…,</m:t>
                    </m:r>
                    <m:r>
                      <a:rPr lang="zh-CN" altLang="en-US" sz="2400" i="1"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𝑎</m:t>
                        </m:r>
                      </m:e>
                      <m:sub>
                        <m:r>
                          <a:rPr lang="en-US" altLang="zh-CN" sz="2400" i="1" smtClean="0">
                            <a:latin typeface="Cambria Math" panose="02040503050406030204" pitchFamily="18" charset="0"/>
                          </a:rPr>
                          <m:t>𝑛</m:t>
                        </m:r>
                      </m:sub>
                    </m:sSub>
                    <m:r>
                      <a:rPr lang="en-US" altLang="zh-CN" sz="2400" i="1" smtClean="0">
                        <a:latin typeface="Cambria Math" panose="02040503050406030204" pitchFamily="18" charset="0"/>
                      </a:rPr>
                      <m:t>&gt;</m:t>
                    </m:r>
                  </m:oMath>
                </a14:m>
                <a:r>
                  <a:rPr lang="zh-CN" altLang="en-US" sz="2400" dirty="0"/>
                  <a:t>中的第</a:t>
                </a:r>
                <a:r>
                  <a:rPr lang="en-US" altLang="zh-CN" sz="2400" dirty="0"/>
                  <a:t>k</a:t>
                </a:r>
                <a:r>
                  <a:rPr lang="zh-CN" altLang="en-US" sz="2400" dirty="0"/>
                  <a:t>小元素 </a:t>
                </a:r>
                <a14:m>
                  <m:oMath xmlns:m="http://schemas.openxmlformats.org/officeDocument/2006/math">
                    <m:r>
                      <a:rPr lang="en-US" altLang="zh-CN" sz="2400" i="1" smtClean="0">
                        <a:latin typeface="Cambria Math" panose="02040503050406030204" pitchFamily="18" charset="0"/>
                      </a:rPr>
                      <m:t>(</m:t>
                    </m:r>
                    <m:r>
                      <a:rPr lang="en-US" altLang="zh-CN" sz="2400" i="1" smtClean="0">
                        <a:latin typeface="Cambria Math" panose="02040503050406030204" pitchFamily="18" charset="0"/>
                      </a:rPr>
                      <m:t>1</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𝑘</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𝑛</m:t>
                    </m:r>
                    <m:r>
                      <a:rPr lang="en-US" altLang="zh-CN" sz="2400" i="1" smtClean="0">
                        <a:latin typeface="Cambria Math" panose="02040503050406030204" pitchFamily="18" charset="0"/>
                      </a:rPr>
                      <m:t>)</m:t>
                    </m:r>
                    <m:r>
                      <a:rPr lang="zh-CN" altLang="en-US" sz="2400" smtClean="0">
                        <a:latin typeface="Cambria Math" panose="02040503050406030204" pitchFamily="18" charset="0"/>
                      </a:rPr>
                      <m:t> </m:t>
                    </m:r>
                  </m:oMath>
                </a14:m>
                <a:r>
                  <a:rPr lang="zh-CN" altLang="en-US" sz="2400" dirty="0"/>
                  <a:t>。</a:t>
                </a:r>
                <a:endParaRPr lang="en-US" altLang="zh-CN" sz="2400" dirty="0"/>
              </a:p>
              <a:p>
                <a:pPr>
                  <a:lnSpc>
                    <a:spcPct val="110000"/>
                  </a:lnSpc>
                </a:pPr>
                <a:r>
                  <a:rPr lang="zh-CN" altLang="en-US" sz="2400" b="1" dirty="0"/>
                  <a:t>算法</a:t>
                </a:r>
                <a:r>
                  <a:rPr lang="zh-CN" altLang="en-US" sz="2400" dirty="0"/>
                  <a:t>：</a:t>
                </a:r>
                <a:endParaRPr lang="en-US" altLang="zh-CN" sz="2400" dirty="0"/>
              </a:p>
              <a:p>
                <a:pPr>
                  <a:lnSpc>
                    <a:spcPct val="110000"/>
                  </a:lnSpc>
                </a:pPr>
                <a:r>
                  <a:rPr lang="zh-CN" altLang="en-US" sz="2400" b="1" dirty="0"/>
                  <a:t>时间复杂度：</a:t>
                </a:r>
                <a:endParaRPr lang="en-US" altLang="zh-CN" sz="2400" b="1" dirty="0"/>
              </a:p>
              <a:p>
                <a:pPr>
                  <a:lnSpc>
                    <a:spcPct val="110000"/>
                  </a:lnSpc>
                </a:pPr>
                <a:endParaRPr lang="en-US" altLang="zh-CN" sz="2400" dirty="0"/>
              </a:p>
              <a:p>
                <a:pPr>
                  <a:lnSpc>
                    <a:spcPct val="110000"/>
                  </a:lnSpc>
                </a:pPr>
                <a:endParaRPr lang="en-US" altLang="zh-CN" sz="2400" dirty="0"/>
              </a:p>
            </p:txBody>
          </p:sp>
        </mc:Choice>
        <mc:Fallback>
          <p:sp>
            <p:nvSpPr>
              <p:cNvPr id="2" name="内容占位符 5"/>
              <p:cNvSpPr txBox="1">
                <a:spLocks noRot="1" noChangeAspect="1" noMove="1" noResize="1" noEditPoints="1" noAdjustHandles="1" noChangeArrowheads="1" noChangeShapeType="1" noTextEdit="1"/>
              </p:cNvSpPr>
              <p:nvPr/>
            </p:nvSpPr>
            <p:spPr>
              <a:xfrm>
                <a:off x="545767" y="1529021"/>
                <a:ext cx="3336916" cy="5057775"/>
              </a:xfrm>
              <a:prstGeom prst="rect">
                <a:avLst/>
              </a:prstGeom>
              <a:blipFill rotWithShape="1">
                <a:blip r:embed="rId1"/>
                <a:stretch>
                  <a:fillRect l="-9" t="-11" r="9" b="11"/>
                </a:stretch>
              </a:blipFill>
            </p:spPr>
            <p:txBody>
              <a:bodyPr/>
              <a:lstStyle/>
              <a:p>
                <a:r>
                  <a:rPr lang="zh-CN" altLang="en-US">
                    <a:noFill/>
                  </a:rPr>
                  <a:t> </a:t>
                </a:r>
              </a:p>
            </p:txBody>
          </p:sp>
        </mc:Fallback>
      </mc:AlternateContent>
      <p:sp>
        <p:nvSpPr>
          <p:cNvPr id="11" name="文本框 10"/>
          <p:cNvSpPr txBox="1"/>
          <p:nvPr/>
        </p:nvSpPr>
        <p:spPr>
          <a:xfrm>
            <a:off x="584225" y="4557932"/>
            <a:ext cx="2217274" cy="40011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t>最好情况：</a:t>
            </a:r>
            <a:r>
              <a:rPr kumimoji="1" lang="en-US" altLang="zh-CN" sz="2000" dirty="0"/>
              <a:t>O(n)</a:t>
            </a:r>
            <a:endParaRPr kumimoji="1" lang="zh-CN" altLang="en-US" sz="2000" dirty="0"/>
          </a:p>
        </p:txBody>
      </p:sp>
      <p:sp>
        <p:nvSpPr>
          <p:cNvPr id="12" name="文本框 11"/>
          <p:cNvSpPr txBox="1"/>
          <p:nvPr/>
        </p:nvSpPr>
        <p:spPr>
          <a:xfrm>
            <a:off x="584225" y="5128924"/>
            <a:ext cx="2347117" cy="40011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t>最坏情况：</a:t>
            </a:r>
            <a:r>
              <a:rPr kumimoji="1" lang="en-US" altLang="zh-CN" sz="2000" dirty="0">
                <a:solidFill>
                  <a:srgbClr val="C00000"/>
                </a:solidFill>
              </a:rPr>
              <a:t>O(n</a:t>
            </a:r>
            <a:r>
              <a:rPr kumimoji="1" lang="en-US" altLang="zh-CN" sz="2000" baseline="30000" dirty="0">
                <a:solidFill>
                  <a:srgbClr val="C00000"/>
                </a:solidFill>
              </a:rPr>
              <a:t>2</a:t>
            </a:r>
            <a:r>
              <a:rPr kumimoji="1" lang="en-US" altLang="zh-CN" sz="2000" dirty="0">
                <a:solidFill>
                  <a:srgbClr val="C00000"/>
                </a:solidFill>
              </a:rPr>
              <a:t>)</a:t>
            </a:r>
            <a:endParaRPr kumimoji="1" lang="zh-CN" altLang="en-US" sz="2000" dirty="0">
              <a:solidFill>
                <a:srgbClr val="C00000"/>
              </a:solidFill>
            </a:endParaRPr>
          </a:p>
        </p:txBody>
      </p:sp>
      <p:sp>
        <p:nvSpPr>
          <p:cNvPr id="13" name="文本框 12"/>
          <p:cNvSpPr txBox="1"/>
          <p:nvPr/>
        </p:nvSpPr>
        <p:spPr>
          <a:xfrm>
            <a:off x="584224" y="5702417"/>
            <a:ext cx="2268570" cy="400110"/>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2000" dirty="0">
                <a:solidFill>
                  <a:srgbClr val="00B0F0"/>
                </a:solidFill>
              </a:rPr>
              <a:t>平均情况：？？</a:t>
            </a:r>
            <a:endParaRPr kumimoji="1" lang="zh-CN" altLang="en-US" sz="2000" dirty="0">
              <a:solidFill>
                <a:srgbClr val="00B0F0"/>
              </a:solidFill>
            </a:endParaRPr>
          </a:p>
        </p:txBody>
      </p:sp>
      <p:sp>
        <p:nvSpPr>
          <p:cNvPr id="3" name="文本框 2"/>
          <p:cNvSpPr txBox="1"/>
          <p:nvPr/>
        </p:nvSpPr>
        <p:spPr>
          <a:xfrm>
            <a:off x="4714292" y="1440257"/>
            <a:ext cx="7241848"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随机选择基准值对序列划分，两个子序列的平均长度比为</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3</a:t>
            </a:r>
            <a:endParaRPr kumimoji="1"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714292" y="1884205"/>
            <a:ext cx="7086600"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并且</a:t>
            </a:r>
            <a:r>
              <a:rPr kumimoji="1" lang="en-US" altLang="zh-CN" dirty="0">
                <a:latin typeface="微软雅黑" panose="020B0503020204020204" pitchFamily="34" charset="-122"/>
                <a:ea typeface="微软雅黑" panose="020B0503020204020204" pitchFamily="34" charset="-122"/>
              </a:rPr>
              <a:t>90%</a:t>
            </a:r>
            <a:r>
              <a:rPr kumimoji="1" lang="zh-CN" altLang="en-US" dirty="0">
                <a:latin typeface="微软雅黑" panose="020B0503020204020204" pitchFamily="34" charset="-122"/>
                <a:ea typeface="微软雅黑" panose="020B0503020204020204" pitchFamily="34" charset="-122"/>
              </a:rPr>
              <a:t>以上的概率，子序列的长度比不低于</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19</a:t>
            </a:r>
            <a:r>
              <a:rPr kumimoji="1" lang="zh-CN" altLang="en-US" dirty="0">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714292" y="2367246"/>
            <a:ext cx="7086600"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因此，</a:t>
            </a:r>
            <a:r>
              <a:rPr kumimoji="1" lang="en-US" altLang="zh-CN" dirty="0">
                <a:latin typeface="微软雅黑" panose="020B0503020204020204" pitchFamily="34" charset="-122"/>
                <a:ea typeface="微软雅黑" panose="020B0503020204020204" pitchFamily="34" charset="-122"/>
              </a:rPr>
              <a:t>90%</a:t>
            </a:r>
            <a:r>
              <a:rPr kumimoji="1" lang="zh-CN" altLang="en-US" dirty="0">
                <a:latin typeface="微软雅黑" panose="020B0503020204020204" pitchFamily="34" charset="-122"/>
                <a:ea typeface="微软雅黑" panose="020B0503020204020204" pitchFamily="34" charset="-122"/>
              </a:rPr>
              <a:t>以上的概率，查找的时间</a:t>
            </a:r>
            <a:r>
              <a:rPr kumimoji="1" lang="en-US" altLang="zh-CN" dirty="0">
                <a:latin typeface="微软雅黑" panose="020B0503020204020204" pitchFamily="34" charset="-122"/>
                <a:ea typeface="微软雅黑" panose="020B0503020204020204" pitchFamily="34" charset="-122"/>
              </a:rPr>
              <a:t>T(n)</a:t>
            </a:r>
            <a:r>
              <a:rPr kumimoji="1" lang="zh-CN" altLang="en-US" dirty="0">
                <a:latin typeface="微软雅黑" panose="020B0503020204020204" pitchFamily="34" charset="-122"/>
                <a:ea typeface="微软雅黑" panose="020B0503020204020204" pitchFamily="34" charset="-122"/>
              </a:rPr>
              <a:t>满足</a:t>
            </a:r>
            <a:endParaRPr kumimoji="1"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文本框 13"/>
              <p:cNvSpPr txBox="1"/>
              <p:nvPr/>
            </p:nvSpPr>
            <p:spPr>
              <a:xfrm>
                <a:off x="5758491" y="2885843"/>
                <a:ext cx="3357006" cy="5262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19</m:t>
                              </m:r>
                            </m:num>
                            <m:den>
                              <m:r>
                                <a:rPr kumimoji="1" lang="en-US" altLang="zh-CN" b="0" i="1" smtClean="0">
                                  <a:latin typeface="Cambria Math" panose="02040503050406030204" pitchFamily="18" charset="0"/>
                                </a:rPr>
                                <m:t>20</m:t>
                              </m:r>
                            </m:den>
                          </m:f>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oMath>
                  </m:oMathPara>
                </a14:m>
                <a:endParaRPr kumimoji="1"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5758491" y="2885843"/>
                <a:ext cx="3357006" cy="526298"/>
              </a:xfrm>
              <a:prstGeom prst="rect">
                <a:avLst/>
              </a:prstGeom>
              <a:blipFill rotWithShape="1">
                <a:blip r:embed="rId2"/>
                <a:stretch>
                  <a:fillRect l="-9" t="-77" r="2"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6799501" y="3460150"/>
                <a:ext cx="3357006" cy="627992"/>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19</m:t>
                                  </m:r>
                                </m:e>
                                <m:sup>
                                  <m:r>
                                    <a:rPr kumimoji="1" lang="en-US" altLang="zh-CN" b="0" i="1" smtClean="0">
                                      <a:latin typeface="Cambria Math" panose="02040503050406030204" pitchFamily="18" charset="0"/>
                                    </a:rPr>
                                    <m:t>2</m:t>
                                  </m:r>
                                </m:sup>
                              </m:sSup>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20</m:t>
                                  </m:r>
                                </m:e>
                                <m:sup>
                                  <m:r>
                                    <a:rPr kumimoji="1" lang="en-US" altLang="zh-CN" b="0" i="1" smtClean="0">
                                      <a:latin typeface="Cambria Math" panose="02040503050406030204" pitchFamily="18" charset="0"/>
                                    </a:rPr>
                                    <m:t>2</m:t>
                                  </m:r>
                                </m:sup>
                              </m:sSup>
                            </m:den>
                          </m:f>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𝑂</m:t>
                      </m:r>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19</m:t>
                              </m:r>
                            </m:num>
                            <m:den>
                              <m:r>
                                <a:rPr kumimoji="1" lang="en-US" altLang="zh-CN" b="0" i="1" smtClean="0">
                                  <a:latin typeface="Cambria Math" panose="02040503050406030204" pitchFamily="18" charset="0"/>
                                </a:rPr>
                                <m:t>20</m:t>
                              </m:r>
                            </m:den>
                          </m:f>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e>
                      </m:d>
                    </m:oMath>
                  </m:oMathPara>
                </a14:m>
                <a:endParaRPr kumimoji="1"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6799501" y="3460150"/>
                <a:ext cx="3357006" cy="627992"/>
              </a:xfrm>
              <a:prstGeom prst="rect">
                <a:avLst/>
              </a:prstGeom>
              <a:blipFill rotWithShape="1">
                <a:blip r:embed="rId3"/>
                <a:stretch>
                  <a:fillRect l="-17" t="-6" r="9"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799501" y="4221713"/>
                <a:ext cx="4680154" cy="652486"/>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f>
                            <m:fPr>
                              <m:ctrlPr>
                                <a:rPr kumimoji="1" lang="en-US" altLang="zh-CN" b="0" i="1" smtClean="0">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19</m:t>
                                  </m:r>
                                </m:e>
                                <m:sup>
                                  <m:r>
                                    <a:rPr kumimoji="1" lang="en-US" altLang="zh-CN" b="0" i="1" smtClean="0">
                                      <a:latin typeface="Cambria Math" panose="02040503050406030204" pitchFamily="18" charset="0"/>
                                    </a:rPr>
                                    <m:t>𝑘</m:t>
                                  </m:r>
                                </m:sup>
                              </m:sSup>
                            </m:num>
                            <m:den>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20</m:t>
                                  </m:r>
                                </m:e>
                                <m:sup>
                                  <m:r>
                                    <a:rPr kumimoji="1" lang="en-US" altLang="zh-CN" b="0" i="1" smtClean="0">
                                      <a:latin typeface="Cambria Math" panose="02040503050406030204" pitchFamily="18" charset="0"/>
                                    </a:rPr>
                                    <m:t>𝑘</m:t>
                                  </m:r>
                                </m:sup>
                              </m:sSup>
                            </m:den>
                          </m:f>
                          <m:r>
                            <a:rPr kumimoji="1" lang="en-US" altLang="zh-CN" b="0" i="1" smtClean="0">
                              <a:latin typeface="Cambria Math" panose="02040503050406030204" pitchFamily="18" charset="0"/>
                            </a:rPr>
                            <m:t>𝑛</m:t>
                          </m:r>
                        </m:e>
                      </m:d>
                      <m:r>
                        <a:rPr kumimoji="1" lang="en-US" altLang="zh-CN" b="0" i="1" smtClean="0">
                          <a:latin typeface="Cambria Math" panose="02040503050406030204" pitchFamily="18" charset="0"/>
                        </a:rPr>
                        <m:t>+</m:t>
                      </m:r>
                      <m:r>
                        <a:rPr kumimoji="1" lang="en-US" altLang="zh-CN" i="1">
                          <a:latin typeface="Cambria Math" panose="02040503050406030204" pitchFamily="18" charset="0"/>
                        </a:rPr>
                        <m:t>𝑂</m:t>
                      </m:r>
                      <m:d>
                        <m:dPr>
                          <m:ctrlPr>
                            <a:rPr kumimoji="1" lang="en-US" altLang="zh-CN" i="1">
                              <a:latin typeface="Cambria Math" panose="02040503050406030204" pitchFamily="18" charset="0"/>
                            </a:rPr>
                          </m:ctrlPr>
                        </m:dPr>
                        <m:e>
                          <m:f>
                            <m:fPr>
                              <m:ctrlPr>
                                <a:rPr kumimoji="1" lang="en-US" altLang="zh-CN" i="1">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19</m:t>
                                  </m:r>
                                </m:e>
                                <m:sup>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p>
                            </m:num>
                            <m:den>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20</m:t>
                                  </m:r>
                                </m:e>
                                <m:sup>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1</m:t>
                                  </m:r>
                                </m:sup>
                              </m:sSup>
                            </m:den>
                          </m:f>
                          <m:r>
                            <a:rPr kumimoji="1" lang="en-US" altLang="zh-CN" i="1">
                              <a:latin typeface="Cambria Math" panose="02040503050406030204" pitchFamily="18" charset="0"/>
                            </a:rPr>
                            <m:t>𝑛</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19</m:t>
                              </m:r>
                            </m:num>
                            <m:den>
                              <m:r>
                                <a:rPr kumimoji="1" lang="en-US" altLang="zh-CN" b="0" i="1" smtClean="0">
                                  <a:latin typeface="Cambria Math" panose="02040503050406030204" pitchFamily="18" charset="0"/>
                                </a:rPr>
                                <m:t>20</m:t>
                              </m:r>
                            </m:den>
                          </m:f>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e>
                      </m:d>
                    </m:oMath>
                  </m:oMathPara>
                </a14:m>
                <a:endParaRPr kumimoji="1"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6799501" y="4221713"/>
                <a:ext cx="4680154" cy="652486"/>
              </a:xfrm>
              <a:prstGeom prst="rect">
                <a:avLst/>
              </a:prstGeom>
              <a:blipFill rotWithShape="1">
                <a:blip r:embed="rId4"/>
                <a:stretch>
                  <a:fillRect l="-12" t="-36" r="3"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6799501" y="4991025"/>
                <a:ext cx="4680154" cy="652486"/>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i="1">
                          <a:latin typeface="Cambria Math" panose="02040503050406030204" pitchFamily="18" charset="0"/>
                        </a:rPr>
                        <m:t>𝑂</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19</m:t>
                                  </m:r>
                                </m:e>
                                <m:sup>
                                  <m:r>
                                    <a:rPr kumimoji="1" lang="en-US" altLang="zh-CN" b="0" i="1" smtClean="0">
                                      <a:latin typeface="Cambria Math" panose="02040503050406030204" pitchFamily="18" charset="0"/>
                                    </a:rPr>
                                    <m:t>𝑘</m:t>
                                  </m:r>
                                </m:sup>
                              </m:sSup>
                            </m:num>
                            <m:den>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20</m:t>
                                  </m:r>
                                </m:e>
                                <m:sup>
                                  <m:r>
                                    <a:rPr kumimoji="1" lang="en-US" altLang="zh-CN" b="0" i="1" smtClean="0">
                                      <a:latin typeface="Cambria Math" panose="02040503050406030204" pitchFamily="18" charset="0"/>
                                    </a:rPr>
                                    <m:t>𝑘</m:t>
                                  </m:r>
                                </m:sup>
                              </m:sSup>
                            </m:den>
                          </m:f>
                          <m:r>
                            <a:rPr kumimoji="1" lang="en-US" altLang="zh-CN" i="1" smtClean="0">
                              <a:latin typeface="Cambria Math" panose="02040503050406030204" pitchFamily="18" charset="0"/>
                            </a:rPr>
                            <m:t>𝑛</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19</m:t>
                              </m:r>
                            </m:num>
                            <m:den>
                              <m:r>
                                <a:rPr kumimoji="1" lang="en-US" altLang="zh-CN" b="0" i="1" smtClean="0">
                                  <a:latin typeface="Cambria Math" panose="02040503050406030204" pitchFamily="18" charset="0"/>
                                </a:rPr>
                                <m:t>20</m:t>
                              </m:r>
                            </m:den>
                          </m:f>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e>
                      </m:d>
                    </m:oMath>
                  </m:oMathPara>
                </a14:m>
                <a:endParaRPr kumimoji="1"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6799501" y="4991025"/>
                <a:ext cx="4680154" cy="652486"/>
              </a:xfrm>
              <a:prstGeom prst="rect">
                <a:avLst/>
              </a:prstGeom>
              <a:blipFill rotWithShape="1">
                <a:blip r:embed="rId5"/>
                <a:stretch>
                  <a:fillRect l="-12" t="-86" r="3" b="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6799501" y="5774089"/>
                <a:ext cx="4680154" cy="276999"/>
              </a:xfrm>
              <a:prstGeom prst="rect">
                <a:avLst/>
              </a:prstGeom>
              <a:noFill/>
            </p:spPr>
            <p:txBody>
              <a:bodyPr wrap="square" lIns="0" tIns="0" rIns="0" bIns="0" rtlCol="0">
                <a:spAutoFit/>
              </a:bodyPr>
              <a:lstStyle/>
              <a:p>
                <a14:m>
                  <m:oMathPara xmlns:m="http://schemas.openxmlformats.org/officeDocument/2006/math">
                    <m:oMathParaPr>
                      <m:jc m:val="left"/>
                    </m:oMathParaPr>
                    <m:oMath xmlns:m="http://schemas.openxmlformats.org/officeDocument/2006/math">
                      <m:r>
                        <a:rPr kumimoji="1" lang="en-US" altLang="zh-CN" i="1" smtClean="0">
                          <a:latin typeface="Cambria Math" panose="02040503050406030204" pitchFamily="18" charset="0"/>
                        </a:rPr>
                        <m:t>=</m:t>
                      </m:r>
                      <m:r>
                        <a:rPr kumimoji="1" lang="en-US" altLang="zh-CN" i="1">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oMath>
                  </m:oMathPara>
                </a14:m>
                <a:endParaRPr kumimoji="1"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6799501" y="5774089"/>
                <a:ext cx="4680154" cy="276999"/>
              </a:xfrm>
              <a:prstGeom prst="rect">
                <a:avLst/>
              </a:prstGeom>
              <a:blipFill rotWithShape="1">
                <a:blip r:embed="rId6"/>
                <a:stretch>
                  <a:fillRect l="-12" t="-12" r="3" b="62"/>
                </a:stretch>
              </a:blipFill>
            </p:spPr>
            <p:txBody>
              <a:bodyPr/>
              <a:lstStyle/>
              <a:p>
                <a:r>
                  <a:rPr lang="zh-CN" altLang="en-US">
                    <a:noFill/>
                  </a:rPr>
                  <a:t> </a:t>
                </a:r>
              </a:p>
            </p:txBody>
          </p:sp>
        </mc:Fallback>
      </mc:AlternateContent>
      <p:cxnSp>
        <p:nvCxnSpPr>
          <p:cNvPr id="20" name="直线连接符 19"/>
          <p:cNvCxnSpPr/>
          <p:nvPr/>
        </p:nvCxnSpPr>
        <p:spPr>
          <a:xfrm>
            <a:off x="8047138" y="5731885"/>
            <a:ext cx="257438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任意多边形: 形状 13"/>
          <p:cNvSpPr/>
          <p:nvPr/>
        </p:nvSpPr>
        <p:spPr>
          <a:xfrm>
            <a:off x="8404597" y="6083248"/>
            <a:ext cx="1623741"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线性时间</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P spid="14" grpId="0"/>
      <p:bldP spid="15" grpId="0"/>
      <p:bldP spid="16" grpId="0"/>
      <p:bldP spid="17" grpId="0"/>
      <p:bldP spid="18" grpId="0"/>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65222" name="Text Box 6"/>
          <p:cNvSpPr txBox="1">
            <a:spLocks noChangeArrowheads="1"/>
          </p:cNvSpPr>
          <p:nvPr/>
        </p:nvSpPr>
        <p:spPr bwMode="auto">
          <a:xfrm>
            <a:off x="991571" y="787636"/>
            <a:ext cx="61013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例如</a:t>
            </a:r>
            <a:r>
              <a:rPr kumimoji="1" lang="en-US" altLang="zh-CN"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a:t>
            </a:r>
            <a:r>
              <a:rPr kumimoji="1" lang="zh-CN" altLang="en-US" sz="3000" b="1"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 </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查找第</a:t>
            </a:r>
            <a:r>
              <a:rPr kumimoji="1" lang="en-US" altLang="zh-CN"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4</a:t>
            </a:r>
            <a:r>
              <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rPr>
              <a:t>小元素的过程如下：</a:t>
            </a:r>
            <a:endParaRPr kumimoji="1" lang="zh-CN" altLang="en-US" sz="3000" b="0" i="0" u="none" strike="noStrike" kern="1200" cap="none" spc="0" normalizeH="0" baseline="0" noProof="0" dirty="0">
              <a:ln>
                <a:noFill/>
              </a:ln>
              <a:solidFill>
                <a:srgbClr val="01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8" name="表格 17"/>
          <p:cNvGraphicFramePr>
            <a:graphicFrameLocks noGrp="1"/>
          </p:cNvGraphicFramePr>
          <p:nvPr/>
        </p:nvGraphicFramePr>
        <p:xfrm>
          <a:off x="3729951" y="1419678"/>
          <a:ext cx="3862360" cy="370840"/>
        </p:xfrm>
        <a:graphic>
          <a:graphicData uri="http://schemas.openxmlformats.org/drawingml/2006/table">
            <a:tbl>
              <a:tblPr firstRow="1" bandRow="1">
                <a:tableStyleId>{5C22544A-7EE6-4342-B048-85BDC9FD1C3A}</a:tableStyleId>
              </a:tblPr>
              <a:tblGrid>
                <a:gridCol w="482795"/>
                <a:gridCol w="482795"/>
                <a:gridCol w="482795"/>
                <a:gridCol w="482795"/>
                <a:gridCol w="482795"/>
                <a:gridCol w="482795"/>
                <a:gridCol w="482795"/>
                <a:gridCol w="482795"/>
              </a:tblGrid>
              <a:tr h="370840">
                <a:tc>
                  <a:txBody>
                    <a:bodyPr/>
                    <a:lstStyle/>
                    <a:p>
                      <a:pPr algn="ctr"/>
                      <a:r>
                        <a:rPr lang="en-US" altLang="zh-CN" dirty="0"/>
                        <a:t>6</a:t>
                      </a:r>
                      <a:endParaRPr lang="zh-CN" altLang="en-US" dirty="0"/>
                    </a:p>
                  </a:txBody>
                  <a:tcPr anchor="ctr"/>
                </a:tc>
                <a:tc>
                  <a:txBody>
                    <a:bodyPr/>
                    <a:lstStyle/>
                    <a:p>
                      <a:pPr algn="ctr"/>
                      <a:r>
                        <a:rPr lang="en-US" altLang="zh-CN" dirty="0"/>
                        <a:t>8</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3</a:t>
                      </a:r>
                      <a:endParaRPr lang="zh-CN" altLang="en-US" dirty="0"/>
                    </a:p>
                  </a:txBody>
                  <a:tcPr anchor="ctr">
                    <a:solidFill>
                      <a:srgbClr val="0070C0"/>
                    </a:solidFill>
                  </a:tcPr>
                </a:tc>
              </a:tr>
            </a:tbl>
          </a:graphicData>
        </a:graphic>
      </p:graphicFrame>
      <p:sp>
        <p:nvSpPr>
          <p:cNvPr id="19" name="文本框 18"/>
          <p:cNvSpPr txBox="1"/>
          <p:nvPr/>
        </p:nvSpPr>
        <p:spPr>
          <a:xfrm>
            <a:off x="5785359" y="1882430"/>
            <a:ext cx="994183" cy="369332"/>
          </a:xfrm>
          <a:prstGeom prst="rect">
            <a:avLst/>
          </a:prstGeom>
          <a:noFill/>
        </p:spPr>
        <p:txBody>
          <a:bodyPr wrap="none" rtlCol="0">
            <a:spAutoFit/>
          </a:bodyPr>
          <a:lstStyle/>
          <a:p>
            <a:r>
              <a:rPr kumimoji="1" lang="zh-CN" altLang="en-US" dirty="0"/>
              <a:t>用</a:t>
            </a:r>
            <a:r>
              <a:rPr kumimoji="1" lang="en-US" altLang="zh-CN" dirty="0"/>
              <a:t>3</a:t>
            </a:r>
            <a:r>
              <a:rPr kumimoji="1" lang="zh-CN" altLang="en-US" dirty="0"/>
              <a:t>划分</a:t>
            </a:r>
            <a:endParaRPr kumimoji="1" lang="zh-CN" altLang="en-US" dirty="0"/>
          </a:p>
        </p:txBody>
      </p:sp>
      <p:graphicFrame>
        <p:nvGraphicFramePr>
          <p:cNvPr id="20" name="表格 19"/>
          <p:cNvGraphicFramePr>
            <a:graphicFrameLocks noGrp="1"/>
          </p:cNvGraphicFramePr>
          <p:nvPr/>
        </p:nvGraphicFramePr>
        <p:xfrm>
          <a:off x="3729951" y="2390630"/>
          <a:ext cx="3862360" cy="370840"/>
        </p:xfrm>
        <a:graphic>
          <a:graphicData uri="http://schemas.openxmlformats.org/drawingml/2006/table">
            <a:tbl>
              <a:tblPr firstRow="1" bandRow="1">
                <a:tableStyleId>{5C22544A-7EE6-4342-B048-85BDC9FD1C3A}</a:tableStyleId>
              </a:tblPr>
              <a:tblGrid>
                <a:gridCol w="482795"/>
                <a:gridCol w="482795"/>
                <a:gridCol w="482795"/>
                <a:gridCol w="482795"/>
                <a:gridCol w="482795"/>
                <a:gridCol w="482795"/>
                <a:gridCol w="482795"/>
                <a:gridCol w="482795"/>
              </a:tblGrid>
              <a:tr h="370840">
                <a:tc>
                  <a:txBody>
                    <a:bodyPr/>
                    <a:lstStyle/>
                    <a:p>
                      <a:pPr algn="ctr"/>
                      <a:r>
                        <a:rPr lang="en-US" altLang="zh-CN" dirty="0"/>
                        <a:t>2</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a:t>
                      </a:r>
                      <a:endParaRPr lang="zh-CN" altLang="en-US" dirty="0"/>
                    </a:p>
                  </a:txBody>
                  <a:tcPr anchor="ctr">
                    <a:solidFill>
                      <a:schemeClr val="accent2">
                        <a:lumMod val="75000"/>
                      </a:schemeClr>
                    </a:solidFill>
                  </a:tcPr>
                </a:tc>
                <a:tc>
                  <a:txBody>
                    <a:bodyPr/>
                    <a:lstStyle/>
                    <a:p>
                      <a:pPr algn="ctr"/>
                      <a:r>
                        <a:rPr lang="en-US" altLang="zh-CN" dirty="0"/>
                        <a:t>6</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5</a:t>
                      </a:r>
                      <a:endParaRPr lang="zh-CN" altLang="en-US" dirty="0"/>
                    </a:p>
                  </a:txBody>
                  <a:tcPr anchor="ctr"/>
                </a:tc>
                <a:tc>
                  <a:txBody>
                    <a:bodyPr/>
                    <a:lstStyle/>
                    <a:p>
                      <a:pPr algn="ctr"/>
                      <a:r>
                        <a:rPr lang="en-US" altLang="zh-CN" dirty="0"/>
                        <a:t>8</a:t>
                      </a:r>
                      <a:endParaRPr lang="zh-CN" altLang="en-US" dirty="0"/>
                    </a:p>
                  </a:txBody>
                  <a:tcPr anchor="ctr">
                    <a:solidFill>
                      <a:schemeClr val="accent1">
                        <a:lumMod val="75000"/>
                      </a:schemeClr>
                    </a:solidFill>
                  </a:tcPr>
                </a:tc>
              </a:tr>
            </a:tbl>
          </a:graphicData>
        </a:graphic>
      </p:graphicFrame>
      <p:cxnSp>
        <p:nvCxnSpPr>
          <p:cNvPr id="29" name="直线连接符 28"/>
          <p:cNvCxnSpPr/>
          <p:nvPr/>
        </p:nvCxnSpPr>
        <p:spPr>
          <a:xfrm>
            <a:off x="5233182" y="2891055"/>
            <a:ext cx="23591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394994" y="3020641"/>
            <a:ext cx="994183" cy="369332"/>
          </a:xfrm>
          <a:prstGeom prst="rect">
            <a:avLst/>
          </a:prstGeom>
          <a:noFill/>
        </p:spPr>
        <p:txBody>
          <a:bodyPr wrap="none" rtlCol="0">
            <a:spAutoFit/>
          </a:bodyPr>
          <a:lstStyle/>
          <a:p>
            <a:r>
              <a:rPr kumimoji="1" lang="zh-CN" altLang="en-US" dirty="0"/>
              <a:t>用</a:t>
            </a:r>
            <a:r>
              <a:rPr kumimoji="1" lang="en-US" altLang="zh-CN" dirty="0"/>
              <a:t>8</a:t>
            </a:r>
            <a:r>
              <a:rPr kumimoji="1" lang="zh-CN" altLang="en-US" dirty="0"/>
              <a:t>划分</a:t>
            </a:r>
            <a:endParaRPr kumimoji="1" lang="zh-CN" altLang="en-US" dirty="0"/>
          </a:p>
        </p:txBody>
      </p:sp>
      <p:graphicFrame>
        <p:nvGraphicFramePr>
          <p:cNvPr id="31" name="表格 30"/>
          <p:cNvGraphicFramePr>
            <a:graphicFrameLocks noGrp="1"/>
          </p:cNvGraphicFramePr>
          <p:nvPr/>
        </p:nvGraphicFramePr>
        <p:xfrm>
          <a:off x="3729951" y="3580863"/>
          <a:ext cx="3862360" cy="370840"/>
        </p:xfrm>
        <a:graphic>
          <a:graphicData uri="http://schemas.openxmlformats.org/drawingml/2006/table">
            <a:tbl>
              <a:tblPr firstRow="1" bandRow="1">
                <a:tableStyleId>{5C22544A-7EE6-4342-B048-85BDC9FD1C3A}</a:tableStyleId>
              </a:tblPr>
              <a:tblGrid>
                <a:gridCol w="482795"/>
                <a:gridCol w="482795"/>
                <a:gridCol w="482795"/>
                <a:gridCol w="482795"/>
                <a:gridCol w="482795"/>
                <a:gridCol w="482795"/>
                <a:gridCol w="482795"/>
                <a:gridCol w="482795"/>
              </a:tblGrid>
              <a:tr h="370840">
                <a:tc>
                  <a:txBody>
                    <a:bodyPr/>
                    <a:lstStyle/>
                    <a:p>
                      <a:pPr algn="ctr"/>
                      <a:r>
                        <a:rPr lang="en-US" altLang="zh-CN" dirty="0"/>
                        <a:t>2</a:t>
                      </a:r>
                      <a:endParaRPr lang="zh-CN" altLang="en-US" dirty="0"/>
                    </a:p>
                  </a:txBody>
                  <a:tcPr anchor="ctr">
                    <a:solidFill>
                      <a:schemeClr val="tx2">
                        <a:lumMod val="40000"/>
                        <a:lumOff val="60000"/>
                      </a:schemeClr>
                    </a:solidFill>
                  </a:tcPr>
                </a:tc>
                <a:tc>
                  <a:txBody>
                    <a:bodyPr/>
                    <a:lstStyle/>
                    <a:p>
                      <a:pPr algn="ctr"/>
                      <a:r>
                        <a:rPr lang="en-US" altLang="zh-CN" dirty="0"/>
                        <a:t>1</a:t>
                      </a:r>
                      <a:endParaRPr lang="zh-CN" altLang="en-US" dirty="0"/>
                    </a:p>
                  </a:txBody>
                  <a:tcPr anchor="ctr">
                    <a:solidFill>
                      <a:schemeClr val="tx2">
                        <a:lumMod val="40000"/>
                        <a:lumOff val="60000"/>
                      </a:schemeClr>
                    </a:solidFill>
                  </a:tcPr>
                </a:tc>
                <a:tc>
                  <a:txBody>
                    <a:bodyPr/>
                    <a:lstStyle/>
                    <a:p>
                      <a:pPr algn="ctr"/>
                      <a:r>
                        <a:rPr lang="en-US" altLang="zh-CN" dirty="0"/>
                        <a:t>3</a:t>
                      </a:r>
                      <a:endParaRPr lang="zh-CN" altLang="en-US" dirty="0"/>
                    </a:p>
                  </a:txBody>
                  <a:tcPr anchor="ctr">
                    <a:solidFill>
                      <a:schemeClr val="tx2">
                        <a:lumMod val="40000"/>
                        <a:lumOff val="60000"/>
                      </a:schemeClr>
                    </a:solidFill>
                  </a:tcPr>
                </a:tc>
                <a:tc>
                  <a:txBody>
                    <a:bodyPr/>
                    <a:lstStyle/>
                    <a:p>
                      <a:pPr algn="ctr"/>
                      <a:r>
                        <a:rPr lang="en-US" altLang="zh-CN" dirty="0"/>
                        <a:t>6</a:t>
                      </a:r>
                      <a:endParaRPr lang="zh-CN" altLang="en-US" dirty="0"/>
                    </a:p>
                  </a:txBody>
                  <a:tcPr anchor="ctr"/>
                </a:tc>
                <a:tc>
                  <a:txBody>
                    <a:bodyPr/>
                    <a:lstStyle/>
                    <a:p>
                      <a:pPr algn="ctr"/>
                      <a:r>
                        <a:rPr lang="en-US" altLang="zh-CN" dirty="0"/>
                        <a:t>4</a:t>
                      </a:r>
                      <a:endParaRPr lang="zh-CN" altLang="en-US" dirty="0"/>
                    </a:p>
                  </a:txBody>
                  <a:tcPr anchor="ctr"/>
                </a:tc>
                <a:tc>
                  <a:txBody>
                    <a:bodyPr/>
                    <a:lstStyle/>
                    <a:p>
                      <a:pPr algn="ctr"/>
                      <a:r>
                        <a:rPr lang="en-US" altLang="zh-CN" dirty="0"/>
                        <a:t>7</a:t>
                      </a:r>
                      <a:endParaRPr lang="zh-CN" altLang="en-US" dirty="0"/>
                    </a:p>
                  </a:txBody>
                  <a:tcPr anchor="ctr"/>
                </a:tc>
                <a:tc>
                  <a:txBody>
                    <a:bodyPr/>
                    <a:lstStyle/>
                    <a:p>
                      <a:pPr algn="ctr"/>
                      <a:r>
                        <a:rPr lang="en-US" altLang="zh-CN" dirty="0"/>
                        <a:t>5</a:t>
                      </a:r>
                      <a:endParaRPr lang="zh-CN" altLang="en-US" dirty="0"/>
                    </a:p>
                  </a:txBody>
                  <a:tcPr anchor="ctr">
                    <a:solidFill>
                      <a:schemeClr val="accent1">
                        <a:lumMod val="75000"/>
                      </a:schemeClr>
                    </a:solidFill>
                  </a:tcPr>
                </a:tc>
                <a:tc>
                  <a:txBody>
                    <a:bodyPr/>
                    <a:lstStyle/>
                    <a:p>
                      <a:pPr algn="ctr"/>
                      <a:r>
                        <a:rPr lang="en-US" altLang="zh-CN" dirty="0"/>
                        <a:t>8</a:t>
                      </a:r>
                      <a:endParaRPr lang="zh-CN" altLang="en-US" dirty="0"/>
                    </a:p>
                  </a:txBody>
                  <a:tcPr anchor="ctr">
                    <a:solidFill>
                      <a:schemeClr val="accent2">
                        <a:lumMod val="75000"/>
                      </a:schemeClr>
                    </a:solidFill>
                  </a:tcPr>
                </a:tc>
              </a:tr>
            </a:tbl>
          </a:graphicData>
        </a:graphic>
      </p:graphicFrame>
      <p:cxnSp>
        <p:nvCxnSpPr>
          <p:cNvPr id="32" name="直线连接符 31"/>
          <p:cNvCxnSpPr/>
          <p:nvPr/>
        </p:nvCxnSpPr>
        <p:spPr>
          <a:xfrm>
            <a:off x="5233181" y="4084465"/>
            <a:ext cx="1871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3785402" y="1882430"/>
            <a:ext cx="380690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282449" y="4213711"/>
            <a:ext cx="994183" cy="369332"/>
          </a:xfrm>
          <a:prstGeom prst="rect">
            <a:avLst/>
          </a:prstGeom>
          <a:noFill/>
        </p:spPr>
        <p:txBody>
          <a:bodyPr wrap="none" rtlCol="0">
            <a:spAutoFit/>
          </a:bodyPr>
          <a:lstStyle/>
          <a:p>
            <a:r>
              <a:rPr kumimoji="1" lang="zh-CN" altLang="en-US" dirty="0"/>
              <a:t>用</a:t>
            </a:r>
            <a:r>
              <a:rPr kumimoji="1" lang="en-US" altLang="zh-CN" dirty="0"/>
              <a:t>5</a:t>
            </a:r>
            <a:r>
              <a:rPr kumimoji="1" lang="zh-CN" altLang="en-US" dirty="0"/>
              <a:t>划分</a:t>
            </a:r>
            <a:endParaRPr kumimoji="1" lang="zh-CN" altLang="en-US" dirty="0"/>
          </a:p>
        </p:txBody>
      </p:sp>
      <p:graphicFrame>
        <p:nvGraphicFramePr>
          <p:cNvPr id="37" name="表格 36"/>
          <p:cNvGraphicFramePr>
            <a:graphicFrameLocks noGrp="1"/>
          </p:cNvGraphicFramePr>
          <p:nvPr/>
        </p:nvGraphicFramePr>
        <p:xfrm>
          <a:off x="3729951" y="4698171"/>
          <a:ext cx="3862360" cy="370840"/>
        </p:xfrm>
        <a:graphic>
          <a:graphicData uri="http://schemas.openxmlformats.org/drawingml/2006/table">
            <a:tbl>
              <a:tblPr firstRow="1" bandRow="1">
                <a:tableStyleId>{5C22544A-7EE6-4342-B048-85BDC9FD1C3A}</a:tableStyleId>
              </a:tblPr>
              <a:tblGrid>
                <a:gridCol w="482795"/>
                <a:gridCol w="482795"/>
                <a:gridCol w="482795"/>
                <a:gridCol w="482795"/>
                <a:gridCol w="482795"/>
                <a:gridCol w="482795"/>
                <a:gridCol w="482795"/>
                <a:gridCol w="482795"/>
              </a:tblGrid>
              <a:tr h="370840">
                <a:tc>
                  <a:txBody>
                    <a:bodyPr/>
                    <a:lstStyle/>
                    <a:p>
                      <a:pPr algn="ctr"/>
                      <a:r>
                        <a:rPr lang="en-US" altLang="zh-CN" dirty="0"/>
                        <a:t>2</a:t>
                      </a:r>
                      <a:endParaRPr lang="zh-CN" altLang="en-US" dirty="0"/>
                    </a:p>
                  </a:txBody>
                  <a:tcPr anchor="ctr">
                    <a:solidFill>
                      <a:schemeClr val="tx2">
                        <a:lumMod val="40000"/>
                        <a:lumOff val="60000"/>
                      </a:schemeClr>
                    </a:solidFill>
                  </a:tcPr>
                </a:tc>
                <a:tc>
                  <a:txBody>
                    <a:bodyPr/>
                    <a:lstStyle/>
                    <a:p>
                      <a:pPr algn="ctr"/>
                      <a:r>
                        <a:rPr lang="en-US" altLang="zh-CN" dirty="0"/>
                        <a:t>1</a:t>
                      </a:r>
                      <a:endParaRPr lang="zh-CN" altLang="en-US" dirty="0"/>
                    </a:p>
                  </a:txBody>
                  <a:tcPr anchor="ctr">
                    <a:solidFill>
                      <a:schemeClr val="tx2">
                        <a:lumMod val="40000"/>
                        <a:lumOff val="60000"/>
                      </a:schemeClr>
                    </a:solidFill>
                  </a:tcPr>
                </a:tc>
                <a:tc>
                  <a:txBody>
                    <a:bodyPr/>
                    <a:lstStyle/>
                    <a:p>
                      <a:pPr algn="ctr"/>
                      <a:r>
                        <a:rPr lang="en-US" altLang="zh-CN" dirty="0"/>
                        <a:t>3</a:t>
                      </a:r>
                      <a:endParaRPr lang="zh-CN" altLang="en-US" dirty="0"/>
                    </a:p>
                  </a:txBody>
                  <a:tcPr anchor="ctr">
                    <a:solidFill>
                      <a:schemeClr val="tx2">
                        <a:lumMod val="40000"/>
                        <a:lumOff val="60000"/>
                      </a:schemeClr>
                    </a:solidFill>
                  </a:tcPr>
                </a:tc>
                <a:tc>
                  <a:txBody>
                    <a:bodyPr/>
                    <a:lstStyle/>
                    <a:p>
                      <a:pPr algn="ctr"/>
                      <a:r>
                        <a:rPr lang="en-US" altLang="zh-CN" dirty="0"/>
                        <a:t>4</a:t>
                      </a:r>
                      <a:endParaRPr lang="zh-CN" altLang="en-US" dirty="0"/>
                    </a:p>
                  </a:txBody>
                  <a:tcPr anchor="ctr">
                    <a:solidFill>
                      <a:schemeClr val="accent1">
                        <a:lumMod val="75000"/>
                      </a:schemeClr>
                    </a:solidFill>
                  </a:tcPr>
                </a:tc>
                <a:tc>
                  <a:txBody>
                    <a:bodyPr/>
                    <a:lstStyle/>
                    <a:p>
                      <a:pPr algn="ctr"/>
                      <a:r>
                        <a:rPr lang="en-US" altLang="zh-CN" dirty="0"/>
                        <a:t>5</a:t>
                      </a:r>
                      <a:endParaRPr lang="zh-CN" altLang="en-US" dirty="0"/>
                    </a:p>
                  </a:txBody>
                  <a:tcPr anchor="ctr">
                    <a:solidFill>
                      <a:schemeClr val="accent2">
                        <a:lumMod val="75000"/>
                      </a:schemeClr>
                    </a:solidFill>
                  </a:tcPr>
                </a:tc>
                <a:tc>
                  <a:txBody>
                    <a:bodyPr/>
                    <a:lstStyle/>
                    <a:p>
                      <a:pPr algn="ctr"/>
                      <a:r>
                        <a:rPr lang="en-US" altLang="zh-CN" dirty="0"/>
                        <a:t>7</a:t>
                      </a:r>
                      <a:endParaRPr lang="zh-CN" altLang="en-US" dirty="0"/>
                    </a:p>
                  </a:txBody>
                  <a:tcPr anchor="ctr"/>
                </a:tc>
                <a:tc>
                  <a:txBody>
                    <a:bodyPr/>
                    <a:lstStyle/>
                    <a:p>
                      <a:pPr marL="0" algn="ctr" defTabSz="914400" rtl="0" eaLnBrk="1" latinLnBrk="0" hangingPunct="1"/>
                      <a:r>
                        <a:rPr lang="en-US" altLang="zh-CN" sz="1800" b="1" kern="1200" dirty="0">
                          <a:solidFill>
                            <a:schemeClr val="lt1"/>
                          </a:solidFill>
                          <a:latin typeface="+mn-lt"/>
                          <a:ea typeface="+mn-ea"/>
                          <a:cs typeface="+mn-cs"/>
                        </a:rPr>
                        <a:t>6</a:t>
                      </a:r>
                      <a:endParaRPr lang="zh-CN" altLang="en-US" sz="1800" b="1" kern="1200" dirty="0">
                        <a:solidFill>
                          <a:schemeClr val="lt1"/>
                        </a:solidFill>
                        <a:latin typeface="+mn-lt"/>
                        <a:ea typeface="+mn-ea"/>
                        <a:cs typeface="+mn-cs"/>
                      </a:endParaRPr>
                    </a:p>
                  </a:txBody>
                  <a:tcPr anchor="ctr">
                    <a:solidFill>
                      <a:schemeClr val="accent1">
                        <a:lumMod val="60000"/>
                        <a:lumOff val="40000"/>
                      </a:schemeClr>
                    </a:solidFill>
                  </a:tcPr>
                </a:tc>
                <a:tc>
                  <a:txBody>
                    <a:bodyPr/>
                    <a:lstStyle/>
                    <a:p>
                      <a:pPr algn="ctr"/>
                      <a:r>
                        <a:rPr lang="en-US" altLang="zh-CN" dirty="0"/>
                        <a:t>8</a:t>
                      </a:r>
                      <a:endParaRPr lang="zh-CN" altLang="en-US" dirty="0"/>
                    </a:p>
                  </a:txBody>
                  <a:tcPr anchor="ctr">
                    <a:solidFill>
                      <a:schemeClr val="tx2">
                        <a:lumMod val="40000"/>
                        <a:lumOff val="60000"/>
                      </a:schemeClr>
                    </a:solidFill>
                  </a:tcPr>
                </a:tc>
              </a:tr>
            </a:tbl>
          </a:graphicData>
        </a:graphic>
      </p:graphicFrame>
      <p:cxnSp>
        <p:nvCxnSpPr>
          <p:cNvPr id="38" name="直线连接符 37"/>
          <p:cNvCxnSpPr/>
          <p:nvPr/>
        </p:nvCxnSpPr>
        <p:spPr>
          <a:xfrm>
            <a:off x="5195666" y="5221604"/>
            <a:ext cx="465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661131" y="5358692"/>
            <a:ext cx="994183" cy="369332"/>
          </a:xfrm>
          <a:prstGeom prst="rect">
            <a:avLst/>
          </a:prstGeom>
          <a:noFill/>
        </p:spPr>
        <p:txBody>
          <a:bodyPr wrap="none" rtlCol="0">
            <a:spAutoFit/>
          </a:bodyPr>
          <a:lstStyle/>
          <a:p>
            <a:r>
              <a:rPr kumimoji="1" lang="zh-CN" altLang="en-US" dirty="0"/>
              <a:t>用</a:t>
            </a:r>
            <a:r>
              <a:rPr kumimoji="1" lang="en-US" altLang="zh-CN" dirty="0"/>
              <a:t>4</a:t>
            </a:r>
            <a:r>
              <a:rPr kumimoji="1" lang="zh-CN" altLang="en-US" dirty="0"/>
              <a:t>划分</a:t>
            </a:r>
            <a:endParaRPr kumimoji="1" lang="zh-CN" altLang="en-US" dirty="0"/>
          </a:p>
        </p:txBody>
      </p:sp>
      <p:sp>
        <p:nvSpPr>
          <p:cNvPr id="41" name="下箭头 40"/>
          <p:cNvSpPr/>
          <p:nvPr/>
        </p:nvSpPr>
        <p:spPr>
          <a:xfrm>
            <a:off x="5384463" y="1952308"/>
            <a:ext cx="465465" cy="369332"/>
          </a:xfrm>
          <a:prstGeom prst="downArrow">
            <a:avLst/>
          </a:prstGeom>
          <a:solidFill>
            <a:srgbClr val="19A3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下箭头 41"/>
          <p:cNvSpPr/>
          <p:nvPr/>
        </p:nvSpPr>
        <p:spPr>
          <a:xfrm>
            <a:off x="5947281" y="3058938"/>
            <a:ext cx="465465" cy="369332"/>
          </a:xfrm>
          <a:prstGeom prst="downArrow">
            <a:avLst/>
          </a:prstGeom>
          <a:solidFill>
            <a:srgbClr val="19A3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下箭头 42"/>
          <p:cNvSpPr/>
          <p:nvPr/>
        </p:nvSpPr>
        <p:spPr>
          <a:xfrm>
            <a:off x="5935950" y="4173886"/>
            <a:ext cx="465465" cy="369332"/>
          </a:xfrm>
          <a:prstGeom prst="downArrow">
            <a:avLst/>
          </a:prstGeom>
          <a:solidFill>
            <a:srgbClr val="19A3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下箭头 43"/>
          <p:cNvSpPr/>
          <p:nvPr/>
        </p:nvSpPr>
        <p:spPr>
          <a:xfrm>
            <a:off x="5161720" y="5381096"/>
            <a:ext cx="465465" cy="369332"/>
          </a:xfrm>
          <a:prstGeom prst="downArrow">
            <a:avLst/>
          </a:prstGeom>
          <a:solidFill>
            <a:srgbClr val="19A3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45" name="表格 44"/>
          <p:cNvGraphicFramePr>
            <a:graphicFrameLocks noGrp="1"/>
          </p:cNvGraphicFramePr>
          <p:nvPr/>
        </p:nvGraphicFramePr>
        <p:xfrm>
          <a:off x="3729951" y="5887515"/>
          <a:ext cx="3862360" cy="370840"/>
        </p:xfrm>
        <a:graphic>
          <a:graphicData uri="http://schemas.openxmlformats.org/drawingml/2006/table">
            <a:tbl>
              <a:tblPr firstRow="1" bandRow="1">
                <a:tableStyleId>{5C22544A-7EE6-4342-B048-85BDC9FD1C3A}</a:tableStyleId>
              </a:tblPr>
              <a:tblGrid>
                <a:gridCol w="482795"/>
                <a:gridCol w="482795"/>
                <a:gridCol w="482795"/>
                <a:gridCol w="482795"/>
                <a:gridCol w="482795"/>
                <a:gridCol w="482795"/>
                <a:gridCol w="482795"/>
                <a:gridCol w="482795"/>
              </a:tblGrid>
              <a:tr h="370840">
                <a:tc>
                  <a:txBody>
                    <a:bodyPr/>
                    <a:lstStyle/>
                    <a:p>
                      <a:pPr algn="ctr"/>
                      <a:r>
                        <a:rPr lang="en-US" altLang="zh-CN" dirty="0"/>
                        <a:t>2</a:t>
                      </a:r>
                      <a:endParaRPr lang="zh-CN" altLang="en-US" dirty="0"/>
                    </a:p>
                  </a:txBody>
                  <a:tcPr anchor="ctr">
                    <a:solidFill>
                      <a:schemeClr val="tx2">
                        <a:lumMod val="40000"/>
                        <a:lumOff val="60000"/>
                      </a:schemeClr>
                    </a:solidFill>
                  </a:tcPr>
                </a:tc>
                <a:tc>
                  <a:txBody>
                    <a:bodyPr/>
                    <a:lstStyle/>
                    <a:p>
                      <a:pPr algn="ctr"/>
                      <a:r>
                        <a:rPr lang="en-US" altLang="zh-CN" dirty="0"/>
                        <a:t>1</a:t>
                      </a:r>
                      <a:endParaRPr lang="zh-CN" altLang="en-US" dirty="0"/>
                    </a:p>
                  </a:txBody>
                  <a:tcPr anchor="ctr">
                    <a:solidFill>
                      <a:schemeClr val="tx2">
                        <a:lumMod val="40000"/>
                        <a:lumOff val="60000"/>
                      </a:schemeClr>
                    </a:solidFill>
                  </a:tcPr>
                </a:tc>
                <a:tc>
                  <a:txBody>
                    <a:bodyPr/>
                    <a:lstStyle/>
                    <a:p>
                      <a:pPr algn="ctr"/>
                      <a:r>
                        <a:rPr lang="en-US" altLang="zh-CN" dirty="0"/>
                        <a:t>3</a:t>
                      </a:r>
                      <a:endParaRPr lang="zh-CN" altLang="en-US" dirty="0"/>
                    </a:p>
                  </a:txBody>
                  <a:tcPr anchor="ctr">
                    <a:solidFill>
                      <a:schemeClr val="tx2">
                        <a:lumMod val="40000"/>
                        <a:lumOff val="60000"/>
                      </a:schemeClr>
                    </a:solidFill>
                  </a:tcPr>
                </a:tc>
                <a:tc>
                  <a:txBody>
                    <a:bodyPr/>
                    <a:lstStyle/>
                    <a:p>
                      <a:pPr algn="ctr"/>
                      <a:r>
                        <a:rPr lang="en-US" altLang="zh-CN" dirty="0"/>
                        <a:t>4</a:t>
                      </a:r>
                      <a:endParaRPr lang="zh-CN" altLang="en-US" dirty="0"/>
                    </a:p>
                  </a:txBody>
                  <a:tcPr anchor="ctr">
                    <a:solidFill>
                      <a:schemeClr val="accent2">
                        <a:lumMod val="75000"/>
                      </a:schemeClr>
                    </a:solidFill>
                  </a:tcPr>
                </a:tc>
                <a:tc>
                  <a:txBody>
                    <a:bodyPr/>
                    <a:lstStyle/>
                    <a:p>
                      <a:pPr algn="ctr"/>
                      <a:r>
                        <a:rPr lang="en-US" altLang="zh-CN" dirty="0"/>
                        <a:t>5</a:t>
                      </a:r>
                      <a:endParaRPr lang="zh-CN" altLang="en-US" dirty="0"/>
                    </a:p>
                  </a:txBody>
                  <a:tcPr anchor="ctr">
                    <a:solidFill>
                      <a:schemeClr val="tx2">
                        <a:lumMod val="40000"/>
                        <a:lumOff val="60000"/>
                      </a:schemeClr>
                    </a:solidFill>
                  </a:tcPr>
                </a:tc>
                <a:tc>
                  <a:txBody>
                    <a:bodyPr/>
                    <a:lstStyle/>
                    <a:p>
                      <a:pPr algn="ctr"/>
                      <a:r>
                        <a:rPr lang="en-US" altLang="zh-CN" dirty="0"/>
                        <a:t>7</a:t>
                      </a:r>
                      <a:endParaRPr lang="zh-CN" altLang="en-US" dirty="0"/>
                    </a:p>
                  </a:txBody>
                  <a:tcPr anchor="ctr">
                    <a:solidFill>
                      <a:schemeClr val="tx2">
                        <a:lumMod val="40000"/>
                        <a:lumOff val="60000"/>
                      </a:schemeClr>
                    </a:solidFill>
                  </a:tcPr>
                </a:tc>
                <a:tc>
                  <a:txBody>
                    <a:bodyPr/>
                    <a:lstStyle/>
                    <a:p>
                      <a:pPr algn="ctr"/>
                      <a:r>
                        <a:rPr lang="en-US" altLang="zh-CN" dirty="0"/>
                        <a:t>6</a:t>
                      </a:r>
                      <a:endParaRPr lang="zh-CN" altLang="en-US" dirty="0"/>
                    </a:p>
                  </a:txBody>
                  <a:tcPr anchor="ctr">
                    <a:solidFill>
                      <a:schemeClr val="tx2">
                        <a:lumMod val="40000"/>
                        <a:lumOff val="60000"/>
                      </a:schemeClr>
                    </a:solidFill>
                  </a:tcPr>
                </a:tc>
                <a:tc>
                  <a:txBody>
                    <a:bodyPr/>
                    <a:lstStyle/>
                    <a:p>
                      <a:pPr algn="ctr"/>
                      <a:r>
                        <a:rPr lang="en-US" altLang="zh-CN" dirty="0"/>
                        <a:t>8</a:t>
                      </a:r>
                      <a:endParaRPr lang="zh-CN" altLang="en-US" dirty="0"/>
                    </a:p>
                  </a:txBody>
                  <a:tcPr anchor="ctr">
                    <a:solidFill>
                      <a:schemeClr val="tx2">
                        <a:lumMod val="40000"/>
                        <a:lumOff val="60000"/>
                      </a:schemeClr>
                    </a:solidFill>
                  </a:tcPr>
                </a:tc>
              </a:tr>
            </a:tbl>
          </a:graphicData>
        </a:graphic>
      </p:graphicFrame>
      <p:sp>
        <p:nvSpPr>
          <p:cNvPr id="46" name="文本框 45"/>
          <p:cNvSpPr txBox="1"/>
          <p:nvPr/>
        </p:nvSpPr>
        <p:spPr>
          <a:xfrm>
            <a:off x="7779434" y="6257524"/>
            <a:ext cx="2130711" cy="400110"/>
          </a:xfrm>
          <a:prstGeom prst="rect">
            <a:avLst/>
          </a:prstGeom>
          <a:noFill/>
        </p:spPr>
        <p:txBody>
          <a:bodyPr wrap="none" rtlCol="0">
            <a:spAutoFit/>
          </a:bodyPr>
          <a:lstStyle/>
          <a:p>
            <a:r>
              <a:rPr kumimoji="1" lang="zh-CN" altLang="en-US" sz="2000" dirty="0">
                <a:latin typeface="微软雅黑" panose="020B0503020204020204" pitchFamily="34" charset="-122"/>
                <a:ea typeface="微软雅黑" panose="020B0503020204020204" pitchFamily="34" charset="-122"/>
              </a:rPr>
              <a:t>查找成功，返回</a:t>
            </a:r>
            <a:r>
              <a:rPr kumimoji="1" lang="en-US" altLang="zh-CN" sz="2000" dirty="0">
                <a:latin typeface="微软雅黑" panose="020B0503020204020204" pitchFamily="34" charset="-122"/>
                <a:ea typeface="微软雅黑" panose="020B0503020204020204" pitchFamily="34" charset="-122"/>
              </a:rPr>
              <a:t>4</a:t>
            </a:r>
            <a:endParaRPr kumimoji="1"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P spid="36" grpId="0"/>
      <p:bldP spid="40" grpId="0"/>
      <p:bldP spid="41" grpId="0" animBg="1"/>
      <p:bldP spid="42" grpId="0" animBg="1"/>
      <p:bldP spid="43" grpId="0" animBg="1"/>
      <p:bldP spid="44" grpId="0" animBg="1"/>
      <p:bldP spid="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二分查找的应用：疯牛（</a:t>
            </a:r>
            <a:r>
              <a:rPr lang="en-US" altLang="zh-CN" dirty="0"/>
              <a:t>Crazy</a:t>
            </a:r>
            <a:r>
              <a:rPr lang="zh-CN" altLang="en-US" dirty="0"/>
              <a:t> </a:t>
            </a:r>
            <a:r>
              <a:rPr lang="en-US" altLang="zh-CN" dirty="0"/>
              <a:t>Cow)</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pic>
        <p:nvPicPr>
          <p:cNvPr id="24" name="图形 23" descr="居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898900" y="4768486"/>
            <a:ext cx="482600" cy="482600"/>
          </a:xfrm>
          <a:prstGeom prst="rect">
            <a:avLst/>
          </a:prstGeom>
        </p:spPr>
      </p:pic>
      <p:pic>
        <p:nvPicPr>
          <p:cNvPr id="25" name="图形 24" descr="居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610100" y="4768486"/>
            <a:ext cx="482600" cy="482600"/>
          </a:xfrm>
          <a:prstGeom prst="rect">
            <a:avLst/>
          </a:prstGeom>
        </p:spPr>
      </p:pic>
      <p:pic>
        <p:nvPicPr>
          <p:cNvPr id="26" name="图形 25" descr="居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943884" y="4768486"/>
            <a:ext cx="482600" cy="482600"/>
          </a:xfrm>
          <a:prstGeom prst="rect">
            <a:avLst/>
          </a:prstGeom>
        </p:spPr>
      </p:pic>
      <p:pic>
        <p:nvPicPr>
          <p:cNvPr id="27" name="图形 26" descr="居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852453" y="4768486"/>
            <a:ext cx="482600" cy="482600"/>
          </a:xfrm>
          <a:prstGeom prst="rect">
            <a:avLst/>
          </a:prstGeom>
        </p:spPr>
      </p:pic>
      <p:pic>
        <p:nvPicPr>
          <p:cNvPr id="28" name="图形 27" descr="居家"/>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550953" y="4768486"/>
            <a:ext cx="482600" cy="482600"/>
          </a:xfrm>
          <a:prstGeom prst="rect">
            <a:avLst/>
          </a:prstGeom>
        </p:spPr>
      </p:pic>
      <p:sp>
        <p:nvSpPr>
          <p:cNvPr id="30" name="文本框 29"/>
          <p:cNvSpPr txBox="1"/>
          <p:nvPr/>
        </p:nvSpPr>
        <p:spPr>
          <a:xfrm>
            <a:off x="795676" y="1470274"/>
            <a:ext cx="10807700" cy="1384995"/>
          </a:xfrm>
          <a:prstGeom prst="rect">
            <a:avLst/>
          </a:prstGeom>
          <a:noFill/>
        </p:spPr>
        <p:txBody>
          <a:bodyPr wrap="square">
            <a:spAutoFit/>
          </a:bodyPr>
          <a:lstStyle/>
          <a:p>
            <a:pPr algn="l"/>
            <a:r>
              <a:rPr lang="zh-CN" altLang="en-US" sz="2400" b="1" i="0" dirty="0">
                <a:solidFill>
                  <a:srgbClr val="404040"/>
                </a:solidFill>
                <a:effectLst/>
                <a:latin typeface="微软雅黑" panose="020B0503020204020204" pitchFamily="34" charset="-122"/>
                <a:ea typeface="微软雅黑" panose="020B0503020204020204" pitchFamily="34" charset="-122"/>
              </a:rPr>
              <a:t>题目描述</a:t>
            </a:r>
            <a:r>
              <a:rPr lang="zh-CN" altLang="en-US" b="0" i="0" dirty="0">
                <a:solidFill>
                  <a:srgbClr val="404040"/>
                </a:solidFill>
                <a:effectLst/>
                <a:latin typeface="微软雅黑" panose="020B0503020204020204" pitchFamily="34" charset="-122"/>
                <a:ea typeface="微软雅黑" panose="020B0503020204020204" pitchFamily="34" charset="-122"/>
              </a:rPr>
              <a:t>：</a:t>
            </a:r>
            <a:r>
              <a:rPr lang="zh-CN" altLang="en-US" sz="2000" b="0" i="0" dirty="0">
                <a:solidFill>
                  <a:srgbClr val="404040"/>
                </a:solidFill>
                <a:effectLst/>
                <a:latin typeface="微软雅黑" panose="020B0503020204020204" pitchFamily="34" charset="-122"/>
                <a:ea typeface="微软雅黑" panose="020B0503020204020204" pitchFamily="34" charset="-122"/>
              </a:rPr>
              <a:t>农夫约翰建造了一座有</a:t>
            </a:r>
            <a:r>
              <a:rPr lang="en-GB" altLang="zh-CN" sz="2000" b="0" i="1" dirty="0">
                <a:solidFill>
                  <a:srgbClr val="404040"/>
                </a:solidFill>
                <a:effectLst/>
                <a:latin typeface="微软雅黑" panose="020B0503020204020204" pitchFamily="34" charset="-122"/>
                <a:ea typeface="微软雅黑" panose="020B0503020204020204" pitchFamily="34" charset="-122"/>
              </a:rPr>
              <a:t>n</a:t>
            </a:r>
            <a:r>
              <a:rPr lang="zh-CN" altLang="en-US" sz="2000" b="0" i="1" dirty="0">
                <a:solidFill>
                  <a:srgbClr val="404040"/>
                </a:solidFill>
                <a:effectLst/>
                <a:latin typeface="微软雅黑" panose="020B0503020204020204" pitchFamily="34" charset="-122"/>
                <a:ea typeface="微软雅黑" panose="020B0503020204020204" pitchFamily="34" charset="-122"/>
              </a:rPr>
              <a:t> </a:t>
            </a:r>
            <a:r>
              <a:rPr lang="zh-CN" altLang="en-US" sz="2000" b="0" i="0" dirty="0">
                <a:solidFill>
                  <a:srgbClr val="404040"/>
                </a:solidFill>
                <a:effectLst/>
                <a:latin typeface="微软雅黑" panose="020B0503020204020204" pitchFamily="34" charset="-122"/>
                <a:ea typeface="微软雅黑" panose="020B0503020204020204" pitchFamily="34" charset="-122"/>
              </a:rPr>
              <a:t>间牛舍的小屋，牛舍排在一条直线上，第</a:t>
            </a:r>
            <a:r>
              <a:rPr lang="en-GB" altLang="zh-CN" sz="2000" b="0" i="1" dirty="0" err="1">
                <a:solidFill>
                  <a:srgbClr val="404040"/>
                </a:solidFill>
                <a:effectLst/>
                <a:latin typeface="微软雅黑" panose="020B0503020204020204" pitchFamily="34" charset="-122"/>
                <a:ea typeface="微软雅黑" panose="020B0503020204020204" pitchFamily="34" charset="-122"/>
              </a:rPr>
              <a:t>i</a:t>
            </a:r>
            <a:r>
              <a:rPr lang="zh-CN" altLang="en-US" sz="2000" b="0" i="1" dirty="0">
                <a:solidFill>
                  <a:srgbClr val="404040"/>
                </a:solidFill>
                <a:effectLst/>
                <a:latin typeface="微软雅黑" panose="020B0503020204020204" pitchFamily="34" charset="-122"/>
                <a:ea typeface="微软雅黑" panose="020B0503020204020204" pitchFamily="34" charset="-122"/>
              </a:rPr>
              <a:t> </a:t>
            </a:r>
            <a:r>
              <a:rPr lang="zh-CN" altLang="en-US" sz="2000" b="0" i="0" dirty="0">
                <a:solidFill>
                  <a:srgbClr val="404040"/>
                </a:solidFill>
                <a:effectLst/>
                <a:latin typeface="微软雅黑" panose="020B0503020204020204" pitchFamily="34" charset="-122"/>
                <a:ea typeface="微软雅黑" panose="020B0503020204020204" pitchFamily="34" charset="-122"/>
              </a:rPr>
              <a:t>间牛舍在</a:t>
            </a:r>
            <a:r>
              <a:rPr lang="en-GB" altLang="zh-CN" sz="2000" b="0" i="1" dirty="0">
                <a:solidFill>
                  <a:srgbClr val="404040"/>
                </a:solidFill>
                <a:effectLst/>
                <a:latin typeface="微软雅黑" panose="020B0503020204020204" pitchFamily="34" charset="-122"/>
                <a:ea typeface="微软雅黑" panose="020B0503020204020204" pitchFamily="34" charset="-122"/>
              </a:rPr>
              <a:t>x</a:t>
            </a:r>
            <a:r>
              <a:rPr lang="en-GB" altLang="zh-CN" sz="2000" b="0" i="1" baseline="-25000" dirty="0">
                <a:solidFill>
                  <a:srgbClr val="404040"/>
                </a:solidFill>
                <a:effectLst/>
                <a:latin typeface="微软雅黑" panose="020B0503020204020204" pitchFamily="34" charset="-122"/>
                <a:ea typeface="微软雅黑" panose="020B0503020204020204" pitchFamily="34" charset="-122"/>
              </a:rPr>
              <a:t>i</a:t>
            </a:r>
            <a:r>
              <a:rPr lang="en-GB" altLang="zh-CN" sz="2000" b="0" i="0" baseline="-25000" dirty="0">
                <a:solidFill>
                  <a:srgbClr val="404040"/>
                </a:solidFill>
                <a:effectLst/>
                <a:latin typeface="微软雅黑" panose="020B0503020204020204" pitchFamily="34" charset="-122"/>
                <a:ea typeface="微软雅黑" panose="020B0503020204020204" pitchFamily="34" charset="-122"/>
              </a:rPr>
              <a:t>​</a:t>
            </a:r>
            <a:r>
              <a:rPr lang="zh-CN" altLang="en-US" sz="2000" b="0" i="0" dirty="0">
                <a:solidFill>
                  <a:srgbClr val="404040"/>
                </a:solidFill>
                <a:effectLst/>
                <a:latin typeface="微软雅黑" panose="020B0503020204020204" pitchFamily="34" charset="-122"/>
                <a:ea typeface="微软雅黑" panose="020B0503020204020204" pitchFamily="34" charset="-122"/>
              </a:rPr>
              <a:t> 的位置，但是约翰的</a:t>
            </a:r>
            <a:r>
              <a:rPr lang="en-GB" altLang="zh-CN" sz="2000" b="0" i="1" dirty="0">
                <a:solidFill>
                  <a:srgbClr val="404040"/>
                </a:solidFill>
                <a:effectLst/>
                <a:latin typeface="微软雅黑" panose="020B0503020204020204" pitchFamily="34" charset="-122"/>
                <a:ea typeface="微软雅黑" panose="020B0503020204020204" pitchFamily="34" charset="-122"/>
              </a:rPr>
              <a:t>m</a:t>
            </a:r>
            <a:r>
              <a:rPr lang="zh-CN" altLang="en-US" sz="2000" b="0" i="1" dirty="0">
                <a:solidFill>
                  <a:srgbClr val="404040"/>
                </a:solidFill>
                <a:effectLst/>
                <a:latin typeface="微软雅黑" panose="020B0503020204020204" pitchFamily="34" charset="-122"/>
                <a:ea typeface="微软雅黑" panose="020B0503020204020204" pitchFamily="34" charset="-122"/>
              </a:rPr>
              <a:t> </a:t>
            </a:r>
            <a:r>
              <a:rPr lang="zh-CN" altLang="en-US" sz="2000" b="0" i="0" dirty="0">
                <a:solidFill>
                  <a:srgbClr val="404040"/>
                </a:solidFill>
                <a:effectLst/>
                <a:latin typeface="微软雅黑" panose="020B0503020204020204" pitchFamily="34" charset="-122"/>
                <a:ea typeface="微软雅黑" panose="020B0503020204020204" pitchFamily="34" charset="-122"/>
              </a:rPr>
              <a:t>头牛对小屋很不满意，因此经常互相攻击。约翰为了防止牛之间互相伤害，因此决定给</a:t>
            </a:r>
            <a:r>
              <a:rPr lang="zh-CN" altLang="en-US" sz="2000" dirty="0">
                <a:solidFill>
                  <a:srgbClr val="00B0F0"/>
                </a:solidFill>
                <a:latin typeface="微软雅黑" panose="020B0503020204020204" pitchFamily="34" charset="-122"/>
                <a:ea typeface="微软雅黑" panose="020B0503020204020204" pitchFamily="34" charset="-122"/>
              </a:rPr>
              <a:t>每头</a:t>
            </a:r>
            <a:r>
              <a:rPr lang="zh-CN" altLang="en-US" sz="2000" b="0" i="0" dirty="0">
                <a:solidFill>
                  <a:srgbClr val="00B0F0"/>
                </a:solidFill>
                <a:effectLst/>
                <a:latin typeface="微软雅黑" panose="020B0503020204020204" pitchFamily="34" charset="-122"/>
                <a:ea typeface="微软雅黑" panose="020B0503020204020204" pitchFamily="34" charset="-122"/>
              </a:rPr>
              <a:t>牛单独分配一个牛舍</a:t>
            </a:r>
            <a:r>
              <a:rPr lang="zh-CN" altLang="en-US" sz="2000" b="0" i="0" dirty="0">
                <a:solidFill>
                  <a:srgbClr val="404040"/>
                </a:solidFill>
                <a:effectLst/>
                <a:latin typeface="微软雅黑" panose="020B0503020204020204" pitchFamily="34" charset="-122"/>
                <a:ea typeface="微软雅黑" panose="020B0503020204020204" pitchFamily="34" charset="-122"/>
              </a:rPr>
              <a:t>，并把每头牛都放在离其它牛尽可能远的牛舍。也就是要</a:t>
            </a:r>
            <a:r>
              <a:rPr lang="zh-CN" altLang="en-US" sz="2000" b="0" i="0" dirty="0">
                <a:solidFill>
                  <a:srgbClr val="C00000"/>
                </a:solidFill>
                <a:effectLst/>
                <a:latin typeface="微软雅黑" panose="020B0503020204020204" pitchFamily="34" charset="-122"/>
                <a:ea typeface="微软雅黑" panose="020B0503020204020204" pitchFamily="34" charset="-122"/>
              </a:rPr>
              <a:t>最大化</a:t>
            </a:r>
            <a:r>
              <a:rPr lang="zh-CN" altLang="en-US" sz="2000" b="1" i="0" dirty="0">
                <a:solidFill>
                  <a:srgbClr val="C00000"/>
                </a:solidFill>
                <a:effectLst/>
                <a:latin typeface="微软雅黑" panose="020B0503020204020204" pitchFamily="34" charset="-122"/>
                <a:ea typeface="微软雅黑" panose="020B0503020204020204" pitchFamily="34" charset="-122"/>
              </a:rPr>
              <a:t>最近</a:t>
            </a:r>
            <a:r>
              <a:rPr lang="zh-CN" altLang="en-US" sz="2000" b="0" i="0" dirty="0">
                <a:solidFill>
                  <a:srgbClr val="C00000"/>
                </a:solidFill>
                <a:effectLst/>
                <a:latin typeface="微软雅黑" panose="020B0503020204020204" pitchFamily="34" charset="-122"/>
                <a:ea typeface="微软雅黑" panose="020B0503020204020204" pitchFamily="34" charset="-122"/>
              </a:rPr>
              <a:t>的两头牛之间的距离</a:t>
            </a:r>
            <a:r>
              <a:rPr lang="zh-CN" altLang="en-US" sz="2000" b="0" i="0" dirty="0">
                <a:solidFill>
                  <a:srgbClr val="404040"/>
                </a:solidFill>
                <a:effectLst/>
                <a:latin typeface="微软雅黑" panose="020B0503020204020204" pitchFamily="34" charset="-122"/>
                <a:ea typeface="微软雅黑" panose="020B0503020204020204" pitchFamily="34" charset="-122"/>
              </a:rPr>
              <a:t>。那么，这个最大的最小距离是多少呢？</a:t>
            </a:r>
            <a:endParaRPr lang="zh-CN" altLang="en-US" sz="2000" b="0" i="0" dirty="0">
              <a:solidFill>
                <a:srgbClr val="404040"/>
              </a:solidFill>
              <a:effectLst/>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06" t="5941" r="18186" b="3390"/>
          <a:stretch>
            <a:fillRect/>
          </a:stretch>
        </p:blipFill>
        <p:spPr bwMode="auto">
          <a:xfrm>
            <a:off x="5016500" y="3429000"/>
            <a:ext cx="737324" cy="5908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06" t="5941" r="18186" b="3390"/>
          <a:stretch>
            <a:fillRect/>
          </a:stretch>
        </p:blipFill>
        <p:spPr bwMode="auto">
          <a:xfrm>
            <a:off x="6185184" y="3429000"/>
            <a:ext cx="737324" cy="5908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06" t="5941" r="18186" b="3390"/>
          <a:stretch>
            <a:fillRect/>
          </a:stretch>
        </p:blipFill>
        <p:spPr bwMode="auto">
          <a:xfrm>
            <a:off x="7356429" y="3429000"/>
            <a:ext cx="737324" cy="590810"/>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3988108" y="5211856"/>
            <a:ext cx="301686" cy="369332"/>
          </a:xfrm>
          <a:prstGeom prst="rect">
            <a:avLst/>
          </a:prstGeom>
          <a:noFill/>
        </p:spPr>
        <p:txBody>
          <a:bodyPr wrap="none" rtlCol="0">
            <a:spAutoFit/>
          </a:bodyPr>
          <a:lstStyle/>
          <a:p>
            <a:r>
              <a:rPr kumimoji="1" lang="en-US" altLang="zh-CN" dirty="0">
                <a:solidFill>
                  <a:srgbClr val="C00000"/>
                </a:solidFill>
              </a:rPr>
              <a:t>1</a:t>
            </a:r>
            <a:endParaRPr kumimoji="1" lang="zh-CN" altLang="en-US" dirty="0">
              <a:solidFill>
                <a:srgbClr val="C00000"/>
              </a:solidFill>
            </a:endParaRPr>
          </a:p>
        </p:txBody>
      </p:sp>
      <p:sp>
        <p:nvSpPr>
          <p:cNvPr id="36" name="文本框 35"/>
          <p:cNvSpPr txBox="1"/>
          <p:nvPr/>
        </p:nvSpPr>
        <p:spPr>
          <a:xfrm>
            <a:off x="4714814" y="5211856"/>
            <a:ext cx="301686" cy="369332"/>
          </a:xfrm>
          <a:prstGeom prst="rect">
            <a:avLst/>
          </a:prstGeom>
          <a:noFill/>
        </p:spPr>
        <p:txBody>
          <a:bodyPr wrap="none" rtlCol="0">
            <a:spAutoFit/>
          </a:bodyPr>
          <a:lstStyle/>
          <a:p>
            <a:r>
              <a:rPr kumimoji="1" lang="en-US" altLang="zh-CN" dirty="0">
                <a:solidFill>
                  <a:srgbClr val="C00000"/>
                </a:solidFill>
              </a:rPr>
              <a:t>2</a:t>
            </a:r>
            <a:endParaRPr kumimoji="1" lang="zh-CN" altLang="en-US" dirty="0">
              <a:solidFill>
                <a:srgbClr val="C00000"/>
              </a:solidFill>
            </a:endParaRPr>
          </a:p>
        </p:txBody>
      </p:sp>
      <p:sp>
        <p:nvSpPr>
          <p:cNvPr id="37" name="文本框 36"/>
          <p:cNvSpPr txBox="1"/>
          <p:nvPr/>
        </p:nvSpPr>
        <p:spPr>
          <a:xfrm>
            <a:off x="6048683" y="5211856"/>
            <a:ext cx="301686" cy="369332"/>
          </a:xfrm>
          <a:prstGeom prst="rect">
            <a:avLst/>
          </a:prstGeom>
          <a:noFill/>
        </p:spPr>
        <p:txBody>
          <a:bodyPr wrap="none" rtlCol="0">
            <a:spAutoFit/>
          </a:bodyPr>
          <a:lstStyle/>
          <a:p>
            <a:r>
              <a:rPr kumimoji="1" lang="en-US" altLang="zh-CN" dirty="0">
                <a:solidFill>
                  <a:srgbClr val="C00000"/>
                </a:solidFill>
              </a:rPr>
              <a:t>4</a:t>
            </a:r>
            <a:endParaRPr kumimoji="1" lang="zh-CN" altLang="en-US" dirty="0">
              <a:solidFill>
                <a:srgbClr val="C00000"/>
              </a:solidFill>
            </a:endParaRPr>
          </a:p>
        </p:txBody>
      </p:sp>
      <p:sp>
        <p:nvSpPr>
          <p:cNvPr id="38" name="文本框 37"/>
          <p:cNvSpPr txBox="1"/>
          <p:nvPr/>
        </p:nvSpPr>
        <p:spPr>
          <a:xfrm>
            <a:off x="7942910" y="5211856"/>
            <a:ext cx="301686" cy="369332"/>
          </a:xfrm>
          <a:prstGeom prst="rect">
            <a:avLst/>
          </a:prstGeom>
          <a:noFill/>
        </p:spPr>
        <p:txBody>
          <a:bodyPr wrap="none" rtlCol="0">
            <a:spAutoFit/>
          </a:bodyPr>
          <a:lstStyle/>
          <a:p>
            <a:r>
              <a:rPr kumimoji="1" lang="en-US" altLang="zh-CN" dirty="0">
                <a:solidFill>
                  <a:srgbClr val="C00000"/>
                </a:solidFill>
              </a:rPr>
              <a:t>8</a:t>
            </a:r>
            <a:endParaRPr kumimoji="1" lang="zh-CN" altLang="en-US" dirty="0">
              <a:solidFill>
                <a:srgbClr val="C00000"/>
              </a:solidFill>
            </a:endParaRPr>
          </a:p>
        </p:txBody>
      </p:sp>
      <p:sp>
        <p:nvSpPr>
          <p:cNvPr id="39" name="文本框 38"/>
          <p:cNvSpPr txBox="1"/>
          <p:nvPr/>
        </p:nvSpPr>
        <p:spPr>
          <a:xfrm>
            <a:off x="8641410" y="5211856"/>
            <a:ext cx="301686" cy="369332"/>
          </a:xfrm>
          <a:prstGeom prst="rect">
            <a:avLst/>
          </a:prstGeom>
          <a:noFill/>
        </p:spPr>
        <p:txBody>
          <a:bodyPr wrap="none" rtlCol="0">
            <a:spAutoFit/>
          </a:bodyPr>
          <a:lstStyle/>
          <a:p>
            <a:r>
              <a:rPr kumimoji="1" lang="en-US" altLang="zh-CN" dirty="0">
                <a:solidFill>
                  <a:srgbClr val="C00000"/>
                </a:solidFill>
              </a:rPr>
              <a:t>9</a:t>
            </a:r>
            <a:endParaRPr kumimoji="1" lang="zh-CN" altLang="en-US" dirty="0">
              <a:solidFill>
                <a:srgbClr val="C00000"/>
              </a:solidFill>
            </a:endParaRPr>
          </a:p>
        </p:txBody>
      </p:sp>
      <p:sp>
        <p:nvSpPr>
          <p:cNvPr id="40" name="文本框 39"/>
          <p:cNvSpPr txBox="1"/>
          <p:nvPr/>
        </p:nvSpPr>
        <p:spPr>
          <a:xfrm>
            <a:off x="3164051" y="3650478"/>
            <a:ext cx="707245" cy="369332"/>
          </a:xfrm>
          <a:prstGeom prst="rect">
            <a:avLst/>
          </a:prstGeom>
          <a:noFill/>
        </p:spPr>
        <p:txBody>
          <a:bodyPr wrap="none" rtlCol="0">
            <a:spAutoFit/>
          </a:bodyPr>
          <a:lstStyle/>
          <a:p>
            <a:r>
              <a:rPr kumimoji="1" lang="en-US" altLang="zh-CN" dirty="0"/>
              <a:t>m</a:t>
            </a:r>
            <a:r>
              <a:rPr kumimoji="1" lang="zh-CN" altLang="en-US" dirty="0"/>
              <a:t> </a:t>
            </a:r>
            <a:r>
              <a:rPr kumimoji="1" lang="en-US" altLang="zh-CN" dirty="0"/>
              <a:t>=</a:t>
            </a:r>
            <a:r>
              <a:rPr kumimoji="1" lang="zh-CN" altLang="en-US" dirty="0"/>
              <a:t> </a:t>
            </a:r>
            <a:r>
              <a:rPr kumimoji="1" lang="en-US" altLang="zh-CN" dirty="0"/>
              <a:t>3</a:t>
            </a:r>
            <a:endParaRPr kumimoji="1" lang="zh-CN" altLang="en-US" dirty="0"/>
          </a:p>
        </p:txBody>
      </p:sp>
      <p:sp>
        <p:nvSpPr>
          <p:cNvPr id="41" name="文本框 40"/>
          <p:cNvSpPr txBox="1"/>
          <p:nvPr/>
        </p:nvSpPr>
        <p:spPr>
          <a:xfrm>
            <a:off x="3226568" y="4881754"/>
            <a:ext cx="644728" cy="369332"/>
          </a:xfrm>
          <a:prstGeom prst="rect">
            <a:avLst/>
          </a:prstGeom>
          <a:noFill/>
        </p:spPr>
        <p:txBody>
          <a:bodyPr wrap="none" rtlCol="0">
            <a:spAutoFit/>
          </a:bodyPr>
          <a:lstStyle/>
          <a:p>
            <a:r>
              <a:rPr kumimoji="1" lang="en-US" altLang="zh-CN" dirty="0"/>
              <a:t>n</a:t>
            </a:r>
            <a:r>
              <a:rPr kumimoji="1" lang="zh-CN" altLang="en-US" dirty="0"/>
              <a:t> </a:t>
            </a:r>
            <a:r>
              <a:rPr kumimoji="1" lang="en-US" altLang="zh-CN" dirty="0"/>
              <a:t>=</a:t>
            </a:r>
            <a:r>
              <a:rPr kumimoji="1" lang="zh-CN" altLang="en-US" dirty="0"/>
              <a:t> </a:t>
            </a:r>
            <a:r>
              <a:rPr kumimoji="1" lang="en-US" altLang="zh-CN" dirty="0"/>
              <a:t>5</a:t>
            </a:r>
            <a:endParaRPr kumimoji="1" lang="zh-CN" altLang="en-US" dirty="0"/>
          </a:p>
        </p:txBody>
      </p:sp>
      <p:sp>
        <p:nvSpPr>
          <p:cNvPr id="42" name="文本框 41"/>
          <p:cNvSpPr txBox="1"/>
          <p:nvPr/>
        </p:nvSpPr>
        <p:spPr>
          <a:xfrm>
            <a:off x="3506282" y="5186456"/>
            <a:ext cx="538930" cy="400110"/>
          </a:xfrm>
          <a:prstGeom prst="rect">
            <a:avLst/>
          </a:prstGeom>
          <a:noFill/>
        </p:spPr>
        <p:txBody>
          <a:bodyPr wrap="none" rtlCol="0">
            <a:spAutoFit/>
          </a:bodyPr>
          <a:lstStyle/>
          <a:p>
            <a:r>
              <a:rPr kumimoji="1" lang="en-US" altLang="zh-CN" sz="2000" dirty="0">
                <a:solidFill>
                  <a:srgbClr val="C00000"/>
                </a:solidFill>
              </a:rPr>
              <a:t>x</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endParaRPr kumimoji="1" lang="zh-CN" altLang="en-US" sz="2000" dirty="0">
              <a:solidFill>
                <a:srgbClr val="C00000"/>
              </a:solidFill>
            </a:endParaRPr>
          </a:p>
        </p:txBody>
      </p:sp>
      <p:cxnSp>
        <p:nvCxnSpPr>
          <p:cNvPr id="44" name="直线箭头连接符 43"/>
          <p:cNvCxnSpPr>
            <a:stCxn id="1026" idx="2"/>
            <a:endCxn id="24" idx="0"/>
          </p:cNvCxnSpPr>
          <p:nvPr/>
        </p:nvCxnSpPr>
        <p:spPr>
          <a:xfrm flipH="1">
            <a:off x="4140200" y="4019810"/>
            <a:ext cx="1244962" cy="748676"/>
          </a:xfrm>
          <a:prstGeom prst="straightConnector1">
            <a:avLst/>
          </a:prstGeom>
          <a:ln w="28575">
            <a:solidFill>
              <a:srgbClr val="19A38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33" idx="2"/>
            <a:endCxn id="26" idx="0"/>
          </p:cNvCxnSpPr>
          <p:nvPr/>
        </p:nvCxnSpPr>
        <p:spPr>
          <a:xfrm flipH="1">
            <a:off x="6185184" y="4019810"/>
            <a:ext cx="368662" cy="748676"/>
          </a:xfrm>
          <a:prstGeom prst="straightConnector1">
            <a:avLst/>
          </a:prstGeom>
          <a:ln w="28575">
            <a:solidFill>
              <a:srgbClr val="19A38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4" idx="2"/>
            <a:endCxn id="28" idx="0"/>
          </p:cNvCxnSpPr>
          <p:nvPr/>
        </p:nvCxnSpPr>
        <p:spPr>
          <a:xfrm>
            <a:off x="7725091" y="4019810"/>
            <a:ext cx="1067162" cy="748676"/>
          </a:xfrm>
          <a:prstGeom prst="straightConnector1">
            <a:avLst/>
          </a:prstGeom>
          <a:ln w="28575">
            <a:solidFill>
              <a:srgbClr val="19A382"/>
            </a:solidFill>
            <a:tailEnd type="triangle"/>
          </a:ln>
        </p:spPr>
        <p:style>
          <a:lnRef idx="1">
            <a:schemeClr val="accent1"/>
          </a:lnRef>
          <a:fillRef idx="0">
            <a:schemeClr val="accent1"/>
          </a:fillRef>
          <a:effectRef idx="0">
            <a:schemeClr val="accent1"/>
          </a:effectRef>
          <a:fontRef idx="minor">
            <a:schemeClr val="tx1"/>
          </a:fontRef>
        </p:style>
      </p:cxnSp>
      <p:sp>
        <p:nvSpPr>
          <p:cNvPr id="51" name="任意多边形: 形状 13"/>
          <p:cNvSpPr/>
          <p:nvPr/>
        </p:nvSpPr>
        <p:spPr>
          <a:xfrm>
            <a:off x="4294875" y="5824817"/>
            <a:ext cx="4346535"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最大的最小间距为 </a:t>
            </a:r>
            <a:r>
              <a:rPr lang="en-US" altLang="zh-CN" sz="2400" dirty="0">
                <a:latin typeface="微软雅黑" panose="020B0503020204020204" pitchFamily="34" charset="-122"/>
                <a:ea typeface="微软雅黑" panose="020B0503020204020204" pitchFamily="34" charset="-122"/>
              </a:rPr>
              <a:t>4-1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3</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checkerboard(across)">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dissolve">
                                      <p:cBhvr>
                                        <p:cTn id="16" dur="500"/>
                                        <p:tgtEl>
                                          <p:spTgt spid="4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二分查找的应用：疯牛（</a:t>
            </a:r>
            <a:r>
              <a:rPr lang="en-US" altLang="zh-CN" dirty="0"/>
              <a:t>Crazy</a:t>
            </a:r>
            <a:r>
              <a:rPr lang="zh-CN" altLang="en-US" dirty="0"/>
              <a:t> </a:t>
            </a:r>
            <a:r>
              <a:rPr lang="en-US" altLang="zh-CN" dirty="0"/>
              <a:t>Cow)</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30" name="文本框 29"/>
              <p:cNvSpPr txBox="1"/>
              <p:nvPr/>
            </p:nvSpPr>
            <p:spPr>
              <a:xfrm>
                <a:off x="795676" y="1470274"/>
                <a:ext cx="11256624" cy="1778115"/>
              </a:xfrm>
              <a:prstGeom prst="rect">
                <a:avLst/>
              </a:prstGeom>
              <a:noFill/>
            </p:spPr>
            <p:txBody>
              <a:bodyPr wrap="square">
                <a:spAutoFit/>
              </a:bodyPr>
              <a:lstStyle/>
              <a:p>
                <a:pPr algn="l"/>
                <a:r>
                  <a:rPr lang="zh-CN" altLang="en-US" sz="2400" b="1" i="0" dirty="0">
                    <a:solidFill>
                      <a:srgbClr val="404040"/>
                    </a:solidFill>
                    <a:effectLst/>
                    <a:latin typeface="微软雅黑" panose="020B0503020204020204" pitchFamily="34" charset="-122"/>
                    <a:ea typeface="微软雅黑" panose="020B0503020204020204" pitchFamily="34" charset="-122"/>
                  </a:rPr>
                  <a:t>题目描述</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pPr algn="l"/>
                <a:r>
                  <a:rPr lang="zh-CN" altLang="en-US" sz="2000" dirty="0">
                    <a:solidFill>
                      <a:srgbClr val="404040"/>
                    </a:solidFill>
                    <a:latin typeface="微软雅黑" panose="020B0503020204020204" pitchFamily="34" charset="-122"/>
                    <a:ea typeface="微软雅黑" panose="020B0503020204020204" pitchFamily="34" charset="-122"/>
                  </a:rPr>
                  <a:t>      </a:t>
                </a:r>
                <a:r>
                  <a:rPr lang="en-GB" altLang="zh-CN" sz="2000" b="0" dirty="0">
                    <a:solidFill>
                      <a:srgbClr val="404040"/>
                    </a:solidFill>
                    <a:effectLst/>
                    <a:latin typeface="微软雅黑" panose="020B0503020204020204" pitchFamily="34" charset="-122"/>
                    <a:ea typeface="微软雅黑" panose="020B0503020204020204" pitchFamily="34" charset="-122"/>
                  </a:rPr>
                  <a:t>n</a:t>
                </a:r>
                <a:r>
                  <a:rPr lang="zh-CN" altLang="en-US" sz="2000" b="0" dirty="0">
                    <a:solidFill>
                      <a:srgbClr val="404040"/>
                    </a:solidFill>
                    <a:effectLst/>
                    <a:latin typeface="微软雅黑" panose="020B0503020204020204" pitchFamily="34" charset="-122"/>
                    <a:ea typeface="微软雅黑" panose="020B0503020204020204" pitchFamily="34" charset="-122"/>
                  </a:rPr>
                  <a:t> </a:t>
                </a:r>
                <a:r>
                  <a:rPr lang="zh-CN" altLang="en-US" sz="2000" b="0" i="0" dirty="0">
                    <a:solidFill>
                      <a:srgbClr val="404040"/>
                    </a:solidFill>
                    <a:effectLst/>
                    <a:latin typeface="微软雅黑" panose="020B0503020204020204" pitchFamily="34" charset="-122"/>
                    <a:ea typeface="微软雅黑" panose="020B0503020204020204" pitchFamily="34" charset="-122"/>
                  </a:rPr>
                  <a:t>间牛舍</a:t>
                </a:r>
                <a:r>
                  <a:rPr lang="zh-CN" altLang="en-US" sz="2000" dirty="0">
                    <a:solidFill>
                      <a:srgbClr val="404040"/>
                    </a:solidFill>
                    <a:latin typeface="微软雅黑" panose="020B0503020204020204" pitchFamily="34" charset="-122"/>
                    <a:ea typeface="微软雅黑" panose="020B0503020204020204" pitchFamily="34" charset="-122"/>
                  </a:rPr>
                  <a:t>分别位于 </a:t>
                </a:r>
                <a14:m>
                  <m:oMath xmlns:m="http://schemas.openxmlformats.org/officeDocument/2006/math">
                    <m:sSub>
                      <m:sSubPr>
                        <m:ctrlPr>
                          <a:rPr lang="en-US" altLang="zh-CN" sz="2000" i="1" dirty="0" smtClean="0">
                            <a:solidFill>
                              <a:srgbClr val="009999"/>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9999"/>
                            </a:solidFill>
                            <a:latin typeface="Cambria Math" panose="02040503050406030204" pitchFamily="18" charset="0"/>
                            <a:ea typeface="微软雅黑" panose="020B0503020204020204" pitchFamily="34" charset="-122"/>
                          </a:rPr>
                          <m:t>x</m:t>
                        </m:r>
                      </m:e>
                      <m:sub>
                        <m:r>
                          <a:rPr lang="en-US" altLang="zh-CN" sz="2000" i="1" dirty="0">
                            <a:solidFill>
                              <a:srgbClr val="009999"/>
                            </a:solidFill>
                            <a:latin typeface="Cambria Math" panose="02040503050406030204" pitchFamily="18" charset="0"/>
                            <a:ea typeface="微软雅黑" panose="020B0503020204020204" pitchFamily="34" charset="-122"/>
                          </a:rPr>
                          <m:t>1</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2</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𝑖</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𝑛</m:t>
                        </m:r>
                      </m:sub>
                    </m:sSub>
                    <m:r>
                      <a:rPr lang="zh-CN" altLang="en-US" sz="2000" b="0" i="1" dirty="0" smtClean="0">
                        <a:solidFill>
                          <a:srgbClr val="404040"/>
                        </a:solidFill>
                        <a:latin typeface="Cambria Math" panose="02040503050406030204" pitchFamily="18" charset="0"/>
                        <a:ea typeface="微软雅黑" panose="020B0503020204020204" pitchFamily="34" charset="-122"/>
                      </a:rPr>
                      <m:t> </m:t>
                    </m:r>
                    <m:d>
                      <m:dPr>
                        <m:ctrlPr>
                          <a:rPr lang="en-US" altLang="zh-CN" sz="2000" b="0" i="1" dirty="0" smtClean="0">
                            <a:solidFill>
                              <a:srgbClr val="404040"/>
                            </a:solidFill>
                            <a:latin typeface="Cambria Math" panose="02040503050406030204" pitchFamily="18" charset="0"/>
                            <a:ea typeface="微软雅黑" panose="020B0503020204020204" pitchFamily="34" charset="-122"/>
                          </a:rPr>
                        </m:ctrlPr>
                      </m:dPr>
                      <m:e>
                        <m:r>
                          <a:rPr lang="en-US" altLang="zh-CN" sz="2000" b="0" i="1" dirty="0" smtClean="0">
                            <a:solidFill>
                              <a:srgbClr val="404040"/>
                            </a:solidFill>
                            <a:latin typeface="Cambria Math" panose="02040503050406030204" pitchFamily="18" charset="0"/>
                            <a:ea typeface="微软雅黑" panose="020B0503020204020204" pitchFamily="34" charset="-122"/>
                          </a:rPr>
                          <m:t>1</m:t>
                        </m:r>
                        <m:r>
                          <a:rPr lang="en-US" altLang="zh-CN" sz="2000" b="0" i="1" dirty="0" smtClean="0">
                            <a:solidFill>
                              <a:srgbClr val="404040"/>
                            </a:solidFill>
                            <a:latin typeface="Cambria Math" panose="02040503050406030204" pitchFamily="18" charset="0"/>
                            <a:ea typeface="微软雅黑" panose="020B0503020204020204" pitchFamily="34" charset="-122"/>
                          </a:rPr>
                          <m:t>≤</m:t>
                        </m:r>
                        <m:r>
                          <a:rPr lang="en-US" altLang="zh-CN" sz="2000" b="0" i="1" dirty="0" smtClean="0">
                            <a:solidFill>
                              <a:srgbClr val="404040"/>
                            </a:solidFill>
                            <a:latin typeface="Cambria Math" panose="02040503050406030204" pitchFamily="18" charset="0"/>
                            <a:ea typeface="微软雅黑" panose="020B0503020204020204" pitchFamily="34" charset="-122"/>
                          </a:rPr>
                          <m:t>𝑖</m:t>
                        </m:r>
                        <m:r>
                          <a:rPr lang="en-US" altLang="zh-CN" sz="2000" b="0" i="1" dirty="0" smtClean="0">
                            <a:solidFill>
                              <a:srgbClr val="404040"/>
                            </a:solidFill>
                            <a:latin typeface="Cambria Math" panose="02040503050406030204" pitchFamily="18" charset="0"/>
                            <a:ea typeface="微软雅黑" panose="020B0503020204020204" pitchFamily="34" charset="-122"/>
                          </a:rPr>
                          <m:t>≤</m:t>
                        </m:r>
                        <m:r>
                          <a:rPr lang="en-US" altLang="zh-CN" sz="2000" b="0" i="1" dirty="0" smtClean="0">
                            <a:solidFill>
                              <a:srgbClr val="404040"/>
                            </a:solidFill>
                            <a:latin typeface="Cambria Math" panose="02040503050406030204" pitchFamily="18" charset="0"/>
                            <a:ea typeface="微软雅黑" panose="020B0503020204020204" pitchFamily="34" charset="-122"/>
                          </a:rPr>
                          <m:t>𝑛</m:t>
                        </m:r>
                      </m:e>
                    </m:d>
                  </m:oMath>
                </a14:m>
                <a:endParaRPr lang="en-US" altLang="zh-CN" sz="2000" b="0" dirty="0">
                  <a:solidFill>
                    <a:srgbClr val="404040"/>
                  </a:solidFill>
                  <a:latin typeface="微软雅黑" panose="020B0503020204020204" pitchFamily="34" charset="-122"/>
                  <a:ea typeface="微软雅黑" panose="020B0503020204020204" pitchFamily="34" charset="-122"/>
                </a:endParaRPr>
              </a:p>
              <a:p>
                <a:pPr algn="l"/>
                <a:r>
                  <a:rPr lang="zh-CN" altLang="en-US" sz="2000" b="0" i="0" dirty="0">
                    <a:solidFill>
                      <a:srgbClr val="404040"/>
                    </a:solidFill>
                    <a:effectLst/>
                    <a:latin typeface="微软雅黑" panose="020B0503020204020204" pitchFamily="34" charset="-122"/>
                    <a:ea typeface="微软雅黑" panose="020B0503020204020204" pitchFamily="34" charset="-122"/>
                  </a:rPr>
                  <a:t>      </a:t>
                </a:r>
                <a:r>
                  <a:rPr lang="en-US" altLang="zh-CN" sz="2000" b="0" i="0" dirty="0">
                    <a:solidFill>
                      <a:srgbClr val="404040"/>
                    </a:solidFill>
                    <a:effectLst/>
                    <a:latin typeface="微软雅黑" panose="020B0503020204020204" pitchFamily="34" charset="-122"/>
                    <a:ea typeface="微软雅黑" panose="020B0503020204020204" pitchFamily="34" charset="-122"/>
                  </a:rPr>
                  <a:t>m</a:t>
                </a:r>
                <a:r>
                  <a:rPr lang="zh-CN" altLang="en-US" sz="2000" b="0" i="0" dirty="0">
                    <a:solidFill>
                      <a:srgbClr val="404040"/>
                    </a:solidFill>
                    <a:effectLst/>
                    <a:latin typeface="微软雅黑" panose="020B0503020204020204" pitchFamily="34" charset="-122"/>
                    <a:ea typeface="微软雅黑" panose="020B0503020204020204" pitchFamily="34" charset="-122"/>
                  </a:rPr>
                  <a:t>头牛，设</a:t>
                </a:r>
                <a:r>
                  <a:rPr lang="zh-CN" altLang="en-US" sz="2000" dirty="0">
                    <a:solidFill>
                      <a:srgbClr val="404040"/>
                    </a:solidFill>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solidFill>
                          <a:srgbClr val="404040"/>
                        </a:solidFill>
                        <a:latin typeface="Cambria Math" panose="02040503050406030204" pitchFamily="18" charset="0"/>
                        <a:ea typeface="微软雅黑" panose="020B0503020204020204" pitchFamily="34" charset="-122"/>
                      </a:rPr>
                      <m:t>𝑘</m:t>
                    </m:r>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1</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𝑚</m:t>
                    </m:r>
                    <m:r>
                      <a:rPr lang="en-US" altLang="zh-CN" sz="2000" b="0" i="1" smtClean="0">
                        <a:solidFill>
                          <a:srgbClr val="404040"/>
                        </a:solidFill>
                        <a:latin typeface="Cambria Math" panose="02040503050406030204" pitchFamily="18" charset="0"/>
                        <a:ea typeface="微软雅黑" panose="020B0503020204020204" pitchFamily="34" charset="-122"/>
                      </a:rPr>
                      <m:t>)</m:t>
                    </m:r>
                  </m:oMath>
                </a14:m>
                <a:r>
                  <a:rPr lang="zh-CN" altLang="en-US" sz="2000" b="0" i="0" dirty="0">
                    <a:solidFill>
                      <a:srgbClr val="404040"/>
                    </a:solidFill>
                    <a:effectLst/>
                    <a:latin typeface="微软雅黑" panose="020B0503020204020204" pitchFamily="34" charset="-122"/>
                    <a:ea typeface="微软雅黑" panose="020B0503020204020204" pitchFamily="34" charset="-122"/>
                  </a:rPr>
                  <a:t>头牛住牛舍</a:t>
                </a:r>
                <a14:m>
                  <m:oMath xmlns:m="http://schemas.openxmlformats.org/officeDocument/2006/math">
                    <m:sSub>
                      <m:sSubPr>
                        <m:ctrlPr>
                          <a:rPr lang="en-US" altLang="zh-CN" sz="2000" b="0" i="1" smtClean="0">
                            <a:solidFill>
                              <a:srgbClr val="404040"/>
                            </a:solidFill>
                            <a:effectLst/>
                            <a:latin typeface="Cambria Math" panose="02040503050406030204" pitchFamily="18" charset="0"/>
                            <a:ea typeface="微软雅黑" panose="020B0503020204020204" pitchFamily="34" charset="-122"/>
                          </a:rPr>
                        </m:ctrlPr>
                      </m:sSubPr>
                      <m:e>
                        <m:sSub>
                          <m:sSubPr>
                            <m:ctrlPr>
                              <a:rPr lang="en-US" altLang="zh-CN" sz="2000" b="0" i="1" smtClean="0">
                                <a:solidFill>
                                  <a:srgbClr val="404040"/>
                                </a:solidFill>
                                <a:effectLst/>
                                <a:latin typeface="Cambria Math" panose="02040503050406030204" pitchFamily="18" charset="0"/>
                                <a:ea typeface="微软雅黑" panose="020B0503020204020204" pitchFamily="34" charset="-122"/>
                              </a:rPr>
                            </m:ctrlPr>
                          </m:sSubPr>
                          <m:e>
                            <m:r>
                              <a:rPr lang="en-US" altLang="zh-CN" sz="2000" b="0" i="1" smtClean="0">
                                <a:solidFill>
                                  <a:srgbClr val="404040"/>
                                </a:solidFill>
                                <a:effectLst/>
                                <a:latin typeface="Cambria Math" panose="02040503050406030204" pitchFamily="18" charset="0"/>
                                <a:ea typeface="微软雅黑" panose="020B0503020204020204" pitchFamily="34" charset="-122"/>
                              </a:rPr>
                              <m:t>𝑥</m:t>
                            </m:r>
                          </m:e>
                          <m:sub>
                            <m:r>
                              <a:rPr lang="en-US" altLang="zh-CN" sz="2000" b="0" i="1" smtClean="0">
                                <a:solidFill>
                                  <a:srgbClr val="404040"/>
                                </a:solidFill>
                                <a:effectLst/>
                                <a:latin typeface="Cambria Math" panose="02040503050406030204" pitchFamily="18" charset="0"/>
                                <a:ea typeface="微软雅黑" panose="020B0503020204020204" pitchFamily="34" charset="-122"/>
                              </a:rPr>
                              <m:t>𝑖</m:t>
                            </m:r>
                          </m:sub>
                        </m:sSub>
                      </m:e>
                      <m:sub>
                        <m:r>
                          <a:rPr lang="en-US" altLang="zh-CN" sz="2000" b="0" i="1" smtClean="0">
                            <a:solidFill>
                              <a:srgbClr val="404040"/>
                            </a:solidFill>
                            <a:effectLst/>
                            <a:latin typeface="Cambria Math" panose="02040503050406030204" pitchFamily="18" charset="0"/>
                            <a:ea typeface="微软雅黑" panose="020B0503020204020204" pitchFamily="34" charset="-122"/>
                          </a:rPr>
                          <m:t>𝑘</m:t>
                        </m:r>
                      </m:sub>
                    </m:sSub>
                  </m:oMath>
                </a14:m>
                <a:r>
                  <a:rPr lang="zh-CN" altLang="en-US" sz="2000" b="0" i="0" dirty="0">
                    <a:solidFill>
                      <a:srgbClr val="404040"/>
                    </a:solidFill>
                    <a:effectLst/>
                    <a:latin typeface="微软雅黑" panose="020B0503020204020204" pitchFamily="34" charset="-122"/>
                    <a:ea typeface="微软雅黑" panose="020B0503020204020204" pitchFamily="34" charset="-122"/>
                  </a:rPr>
                  <a:t>，</a:t>
                </a:r>
                <a:r>
                  <a:rPr lang="zh-CN" altLang="en-US" sz="2000" dirty="0">
                    <a:solidFill>
                      <a:srgbClr val="404040"/>
                    </a:solidFill>
                    <a:latin typeface="微软雅黑" panose="020B0503020204020204" pitchFamily="34" charset="-122"/>
                    <a:ea typeface="微软雅黑" panose="020B0503020204020204" pitchFamily="34" charset="-122"/>
                  </a:rPr>
                  <a:t>满足 </a:t>
                </a:r>
                <a14:m>
                  <m:oMath xmlns:m="http://schemas.openxmlformats.org/officeDocument/2006/math">
                    <m:r>
                      <a:rPr lang="en-US" altLang="zh-CN" sz="2000" b="0" i="1" smtClean="0">
                        <a:solidFill>
                          <a:srgbClr val="404040"/>
                        </a:solidFill>
                        <a:effectLst/>
                        <a:latin typeface="Cambria Math" panose="02040503050406030204" pitchFamily="18" charset="0"/>
                        <a:ea typeface="微软雅黑" panose="020B0503020204020204" pitchFamily="34" charset="-122"/>
                      </a:rPr>
                      <m:t>1</m:t>
                    </m:r>
                    <m:r>
                      <a:rPr lang="en-US" altLang="zh-CN" sz="2000" b="0" i="1" smtClean="0">
                        <a:solidFill>
                          <a:srgbClr val="404040"/>
                        </a:solidFill>
                        <a:effectLst/>
                        <a:latin typeface="Cambria Math" panose="02040503050406030204" pitchFamily="18" charset="0"/>
                        <a:ea typeface="微软雅黑" panose="020B0503020204020204" pitchFamily="34" charset="-122"/>
                      </a:rPr>
                      <m: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1</m:t>
                        </m:r>
                      </m:sub>
                    </m:sSub>
                    <m:r>
                      <a:rPr lang="en-US" altLang="zh-CN" sz="2000" b="0" i="1" smtClean="0">
                        <a:solidFill>
                          <a:srgbClr val="0070C0"/>
                        </a:solidFill>
                        <a:effectLst/>
                        <a:latin typeface="Cambria Math" panose="02040503050406030204" pitchFamily="18" charset="0"/>
                        <a:ea typeface="微软雅黑" panose="020B0503020204020204" pitchFamily="34" charset="-122"/>
                      </a:rPr>
                      <m:t>&lt;…&lt;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𝑘</m:t>
                        </m:r>
                      </m:sub>
                    </m:sSub>
                    <m:r>
                      <a:rPr lang="en-US" altLang="zh-CN" sz="2000" b="0" i="1" smtClean="0">
                        <a:solidFill>
                          <a:srgbClr val="0070C0"/>
                        </a:solidFill>
                        <a:effectLst/>
                        <a:latin typeface="Cambria Math" panose="02040503050406030204" pitchFamily="18" charset="0"/>
                        <a:ea typeface="微软雅黑" panose="020B0503020204020204" pitchFamily="34" charset="-122"/>
                      </a:rPr>
                      <m:t>&lt;…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𝑚</m:t>
                        </m:r>
                      </m:sub>
                    </m:sSub>
                    <m:r>
                      <a:rPr lang="en-US" altLang="zh-CN" sz="2000" b="0" i="1" smtClean="0">
                        <a:solidFill>
                          <a:srgbClr val="404040"/>
                        </a:solidFill>
                        <a:effectLst/>
                        <a:latin typeface="Cambria Math" panose="02040503050406030204" pitchFamily="18" charset="0"/>
                        <a:ea typeface="微软雅黑" panose="020B0503020204020204" pitchFamily="34" charset="-122"/>
                      </a:rPr>
                      <m:t>≤</m:t>
                    </m:r>
                    <m:r>
                      <a:rPr lang="en-US" altLang="zh-CN" sz="2000" b="0" i="1" smtClean="0">
                        <a:solidFill>
                          <a:srgbClr val="404040"/>
                        </a:solidFill>
                        <a:effectLst/>
                        <a:latin typeface="Cambria Math" panose="02040503050406030204" pitchFamily="18" charset="0"/>
                        <a:ea typeface="微软雅黑" panose="020B0503020204020204" pitchFamily="34" charset="-122"/>
                      </a:rPr>
                      <m:t>𝑛</m:t>
                    </m:r>
                  </m:oMath>
                </a14:m>
                <a:endParaRPr lang="en-US" altLang="zh-CN" sz="2000" b="0" i="0" dirty="0">
                  <a:solidFill>
                    <a:srgbClr val="404040"/>
                  </a:solidFill>
                  <a:effectLst/>
                  <a:latin typeface="微软雅黑" panose="020B0503020204020204" pitchFamily="34" charset="-122"/>
                  <a:ea typeface="微软雅黑" panose="020B0503020204020204" pitchFamily="34" charset="-122"/>
                </a:endParaRPr>
              </a:p>
              <a:p>
                <a:pPr algn="l"/>
                <a:endParaRPr lang="en-US" altLang="zh-CN" sz="2000" b="0" i="0" dirty="0">
                  <a:solidFill>
                    <a:srgbClr val="404040"/>
                  </a:solidFill>
                  <a:effectLst/>
                  <a:latin typeface="微软雅黑" panose="020B0503020204020204" pitchFamily="34" charset="-122"/>
                  <a:ea typeface="微软雅黑" panose="020B0503020204020204" pitchFamily="34" charset="-122"/>
                </a:endParaRPr>
              </a:p>
              <a:p>
                <a:pPr algn="l"/>
                <a:r>
                  <a:rPr lang="zh-CN" altLang="en-US" sz="2000" dirty="0">
                    <a:solidFill>
                      <a:srgbClr val="404040"/>
                    </a:solidFill>
                    <a:latin typeface="微软雅黑" panose="020B0503020204020204" pitchFamily="34" charset="-122"/>
                    <a:ea typeface="微软雅黑" panose="020B0503020204020204" pitchFamily="34" charset="-122"/>
                  </a:rPr>
                  <a:t>      </a:t>
                </a:r>
                <a:r>
                  <a:rPr lang="zh-CN" altLang="en-US" sz="2000" b="1" dirty="0">
                    <a:solidFill>
                      <a:srgbClr val="404040"/>
                    </a:solidFill>
                    <a:latin typeface="微软雅黑" panose="020B0503020204020204" pitchFamily="34" charset="-122"/>
                    <a:ea typeface="微软雅黑" panose="020B0503020204020204" pitchFamily="34" charset="-122"/>
                  </a:rPr>
                  <a:t>目标</a:t>
                </a:r>
                <a:r>
                  <a:rPr lang="zh-CN" altLang="en-US" sz="2000" dirty="0">
                    <a:solidFill>
                      <a:srgbClr val="404040"/>
                    </a:solidFill>
                    <a:latin typeface="微软雅黑" panose="020B0503020204020204" pitchFamily="34" charset="-122"/>
                    <a:ea typeface="微软雅黑" panose="020B0503020204020204" pitchFamily="34" charset="-122"/>
                  </a:rPr>
                  <a:t>：</a:t>
                </a:r>
                <a14:m>
                  <m:oMath xmlns:m="http://schemas.openxmlformats.org/officeDocument/2006/math">
                    <m:func>
                      <m:funcPr>
                        <m:ctrlPr>
                          <a:rPr lang="en-US" altLang="zh-CN" sz="2000" b="0" i="1" smtClean="0">
                            <a:solidFill>
                              <a:srgbClr val="404040"/>
                            </a:solidFill>
                            <a:latin typeface="Cambria Math" panose="02040503050406030204" pitchFamily="18" charset="0"/>
                            <a:ea typeface="微软雅黑" panose="020B0503020204020204" pitchFamily="34" charset="-122"/>
                          </a:rPr>
                        </m:ctrlPr>
                      </m:funcPr>
                      <m:fName>
                        <m:limLow>
                          <m:limLowPr>
                            <m:ctrlPr>
                              <a:rPr lang="en-US" altLang="zh-CN" sz="2000" b="0" i="1" smtClean="0">
                                <a:solidFill>
                                  <a:srgbClr val="404040"/>
                                </a:solidFill>
                                <a:latin typeface="Cambria Math" panose="02040503050406030204" pitchFamily="18" charset="0"/>
                                <a:ea typeface="微软雅黑" panose="020B0503020204020204" pitchFamily="34" charset="-122"/>
                              </a:rPr>
                            </m:ctrlPr>
                          </m:limLowPr>
                          <m:e>
                            <m:r>
                              <m:rPr>
                                <m:sty m:val="p"/>
                              </m:rPr>
                              <a:rPr lang="en-US" altLang="zh-CN" sz="2000" b="0" i="0" smtClean="0">
                                <a:solidFill>
                                  <a:srgbClr val="404040"/>
                                </a:solidFill>
                                <a:latin typeface="Cambria Math" panose="02040503050406030204" pitchFamily="18" charset="0"/>
                                <a:ea typeface="微软雅黑" panose="020B0503020204020204" pitchFamily="34" charset="-122"/>
                              </a:rPr>
                              <m:t>max</m:t>
                            </m:r>
                          </m:e>
                          <m:lim>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1</m:t>
                                </m:r>
                              </m:sub>
                            </m:sSub>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𝑚</m:t>
                                </m:r>
                              </m:sub>
                            </m:sSub>
                            <m:r>
                              <a:rPr lang="en-US" altLang="zh-CN" sz="2000" b="0" i="1" smtClean="0">
                                <a:solidFill>
                                  <a:srgbClr val="404040"/>
                                </a:solidFill>
                                <a:latin typeface="Cambria Math" panose="02040503050406030204" pitchFamily="18" charset="0"/>
                                <a:ea typeface="微软雅黑" panose="020B0503020204020204" pitchFamily="34" charset="-122"/>
                              </a:rPr>
                              <m:t>}</m:t>
                            </m:r>
                          </m:lim>
                        </m:limLow>
                      </m:fName>
                      <m:e>
                        <m:func>
                          <m:funcPr>
                            <m:ctrlPr>
                              <a:rPr lang="en-US" altLang="zh-CN" sz="2000" b="0" i="1" smtClean="0">
                                <a:solidFill>
                                  <a:srgbClr val="404040"/>
                                </a:solidFill>
                                <a:latin typeface="Cambria Math" panose="02040503050406030204" pitchFamily="18" charset="0"/>
                                <a:ea typeface="微软雅黑" panose="020B0503020204020204" pitchFamily="34" charset="-122"/>
                              </a:rPr>
                            </m:ctrlPr>
                          </m:funcPr>
                          <m:fName>
                            <m:r>
                              <m:rPr>
                                <m:sty m:val="p"/>
                              </m:rPr>
                              <a:rPr lang="en-US" altLang="zh-CN" sz="2000" b="0" i="0" smtClean="0">
                                <a:solidFill>
                                  <a:srgbClr val="404040"/>
                                </a:solidFill>
                                <a:latin typeface="Cambria Math" panose="02040503050406030204" pitchFamily="18" charset="0"/>
                                <a:ea typeface="微软雅黑" panose="020B0503020204020204" pitchFamily="34" charset="-122"/>
                              </a:rPr>
                              <m:t>min</m:t>
                            </m:r>
                          </m:fName>
                          <m:e>
                            <m:d>
                              <m:dPr>
                                <m:begChr m:val="{"/>
                                <m:endChr m:val="|"/>
                                <m:ctrlPr>
                                  <a:rPr lang="en-US" altLang="zh-CN" sz="2000" b="0" i="1" smtClean="0">
                                    <a:solidFill>
                                      <a:srgbClr val="404040"/>
                                    </a:solidFill>
                                    <a:latin typeface="Cambria Math" panose="02040503050406030204" pitchFamily="18" charset="0"/>
                                    <a:ea typeface="微软雅黑" panose="020B0503020204020204" pitchFamily="34" charset="-122"/>
                                  </a:rPr>
                                </m:ctrlPr>
                              </m:dPr>
                              <m:e>
                                <m:r>
                                  <a:rPr lang="zh-CN" altLang="en-US" sz="2000" b="0" i="1" smtClean="0">
                                    <a:solidFill>
                                      <a:srgbClr val="404040"/>
                                    </a:solidFill>
                                    <a:latin typeface="Cambria Math" panose="02040503050406030204" pitchFamily="18" charset="0"/>
                                    <a:ea typeface="微软雅黑" panose="020B0503020204020204" pitchFamily="34" charset="-122"/>
                                  </a:rPr>
                                  <m:t> </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𝑥</m:t>
                                    </m:r>
                                  </m:e>
                                  <m:sub>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𝑘</m:t>
                                        </m:r>
                                      </m:sub>
                                    </m:sSub>
                                  </m:sub>
                                </m:sSub>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𝑥</m:t>
                                        </m:r>
                                      </m:e>
                                      <m:sub>
                                        <m:r>
                                          <a:rPr lang="en-US" altLang="zh-CN" sz="2000" b="0" i="1" smtClean="0">
                                            <a:solidFill>
                                              <a:srgbClr val="404040"/>
                                            </a:solidFill>
                                            <a:latin typeface="Cambria Math" panose="02040503050406030204" pitchFamily="18" charset="0"/>
                                            <a:ea typeface="微软雅黑" panose="020B0503020204020204" pitchFamily="34" charset="-122"/>
                                          </a:rPr>
                                          <m:t>𝑖</m:t>
                                        </m:r>
                                      </m:sub>
                                    </m:sSub>
                                  </m:e>
                                  <m:sub>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1</m:t>
                                    </m:r>
                                  </m:sub>
                                </m:sSub>
                                <m:r>
                                  <a:rPr lang="zh-CN" altLang="en-US" sz="2000" b="0" i="1" smtClean="0">
                                    <a:solidFill>
                                      <a:srgbClr val="404040"/>
                                    </a:solidFill>
                                    <a:latin typeface="Cambria Math" panose="02040503050406030204" pitchFamily="18" charset="0"/>
                                    <a:ea typeface="微软雅黑" panose="020B0503020204020204" pitchFamily="34" charset="-122"/>
                                  </a:rPr>
                                  <m:t> </m:t>
                                </m:r>
                              </m:e>
                            </m:d>
                          </m:e>
                        </m:func>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1</m:t>
                        </m:r>
                        <m:r>
                          <a:rPr lang="en-US" altLang="zh-CN" sz="2000" b="0" i="1" smtClean="0">
                            <a:solidFill>
                              <a:srgbClr val="404040"/>
                            </a:solidFill>
                            <a:latin typeface="Cambria Math" panose="02040503050406030204" pitchFamily="18" charset="0"/>
                            <a:ea typeface="微软雅黑" panose="020B0503020204020204" pitchFamily="34" charset="-122"/>
                          </a:rPr>
                          <m:t>&lt;</m:t>
                        </m:r>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𝑚</m:t>
                        </m:r>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m:t>
                        </m:r>
                      </m:e>
                    </m:func>
                  </m:oMath>
                </a14:m>
                <a:endParaRPr lang="zh-CN" altLang="en-US" sz="2000" b="0" i="0" dirty="0">
                  <a:solidFill>
                    <a:srgbClr val="404040"/>
                  </a:solidFill>
                  <a:effectLst/>
                  <a:latin typeface="微软雅黑" panose="020B0503020204020204" pitchFamily="34" charset="-122"/>
                  <a:ea typeface="微软雅黑" panose="020B0503020204020204" pitchFamily="34"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795676" y="1470274"/>
                <a:ext cx="11256624" cy="1778115"/>
              </a:xfrm>
              <a:prstGeom prst="rect">
                <a:avLst/>
              </a:prstGeom>
              <a:blipFill rotWithShape="1">
                <a:blip r:embed="rId1"/>
                <a:stretch>
                  <a:fillRect t="-14" b="-5443"/>
                </a:stretch>
              </a:blipFill>
            </p:spPr>
            <p:txBody>
              <a:bodyPr/>
              <a:lstStyle/>
              <a:p>
                <a:r>
                  <a:rPr lang="zh-CN" altLang="en-US">
                    <a:noFill/>
                  </a:rPr>
                  <a:t> </a:t>
                </a:r>
              </a:p>
            </p:txBody>
          </p:sp>
        </mc:Fallback>
      </mc:AlternateContent>
      <p:sp>
        <p:nvSpPr>
          <p:cNvPr id="5" name="文本框 4"/>
          <p:cNvSpPr txBox="1"/>
          <p:nvPr/>
        </p:nvSpPr>
        <p:spPr>
          <a:xfrm>
            <a:off x="838200" y="3601253"/>
            <a:ext cx="2685351"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方法一：暴力法</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2228061" y="4432706"/>
                <a:ext cx="5241499" cy="307777"/>
              </a:xfrm>
              <a:prstGeom prst="rect">
                <a:avLst/>
              </a:prstGeom>
              <a:noFill/>
            </p:spPr>
            <p:txBody>
              <a:bodyPr wrap="none" lIns="0" tIns="0" rIns="0" bIns="0" rtlCol="0">
                <a:spAutoFit/>
              </a:bodyPr>
              <a:lstStyle/>
              <a:p>
                <a:pPr marL="342900" indent="-34290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第</a:t>
                </a:r>
                <a:r>
                  <a:rPr kumimoji="1" lang="en-US" altLang="zh-CN" sz="2000" dirty="0">
                    <a:latin typeface="微软雅黑" panose="020B0503020204020204" pitchFamily="34" charset="-122"/>
                    <a:ea typeface="微软雅黑" panose="020B0503020204020204" pitchFamily="34" charset="-122"/>
                  </a:rPr>
                  <a:t>1</a:t>
                </a:r>
                <a:r>
                  <a:rPr kumimoji="1" lang="zh-CN" altLang="en-US" sz="2000" dirty="0">
                    <a:latin typeface="微软雅黑" panose="020B0503020204020204" pitchFamily="34" charset="-122"/>
                    <a:ea typeface="微软雅黑" panose="020B0503020204020204" pitchFamily="34" charset="-122"/>
                  </a:rPr>
                  <a:t>头牛放在</a:t>
                </a:r>
                <a14:m>
                  <m:oMath xmlns:m="http://schemas.openxmlformats.org/officeDocument/2006/math">
                    <m:sSub>
                      <m:sSubPr>
                        <m:ctrlPr>
                          <a:rPr lang="en-US" altLang="zh-CN" sz="2000" i="1" dirty="0" smtClean="0">
                            <a:solidFill>
                              <a:srgbClr val="009999"/>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9999"/>
                            </a:solidFill>
                            <a:latin typeface="Cambria Math" panose="02040503050406030204" pitchFamily="18" charset="0"/>
                            <a:ea typeface="微软雅黑" panose="020B0503020204020204" pitchFamily="34" charset="-122"/>
                          </a:rPr>
                          <m:t>x</m:t>
                        </m:r>
                      </m:e>
                      <m:sub>
                        <m:r>
                          <a:rPr lang="en-US" altLang="zh-CN" sz="2000" i="1" dirty="0">
                            <a:solidFill>
                              <a:srgbClr val="009999"/>
                            </a:solidFill>
                            <a:latin typeface="Cambria Math" panose="02040503050406030204" pitchFamily="18" charset="0"/>
                            <a:ea typeface="微软雅黑" panose="020B0503020204020204" pitchFamily="34" charset="-122"/>
                          </a:rPr>
                          <m:t>1</m:t>
                        </m:r>
                      </m:sub>
                    </m:sSub>
                  </m:oMath>
                </a14:m>
                <a:r>
                  <a:rPr kumimoji="1" lang="zh-CN" altLang="en-US" sz="2000" dirty="0">
                    <a:latin typeface="微软雅黑" panose="020B0503020204020204" pitchFamily="34" charset="-122"/>
                    <a:ea typeface="微软雅黑" panose="020B0503020204020204" pitchFamily="34" charset="-122"/>
                  </a:rPr>
                  <a:t>， 第</a:t>
                </a:r>
                <a:r>
                  <a:rPr kumimoji="1" lang="en-US" altLang="zh-CN" sz="2000" dirty="0">
                    <a:latin typeface="微软雅黑" panose="020B0503020204020204" pitchFamily="34" charset="-122"/>
                    <a:ea typeface="微软雅黑" panose="020B0503020204020204" pitchFamily="34" charset="-122"/>
                  </a:rPr>
                  <a:t>m</a:t>
                </a:r>
                <a:r>
                  <a:rPr kumimoji="1" lang="zh-CN" altLang="en-US" sz="2000" dirty="0">
                    <a:latin typeface="微软雅黑" panose="020B0503020204020204" pitchFamily="34" charset="-122"/>
                    <a:ea typeface="微软雅黑" panose="020B0503020204020204" pitchFamily="34" charset="-122"/>
                  </a:rPr>
                  <a:t>头牛放</a:t>
                </a:r>
                <a14:m>
                  <m:oMath xmlns:m="http://schemas.openxmlformats.org/officeDocument/2006/math">
                    <m:sSub>
                      <m:sSubPr>
                        <m:ctrlPr>
                          <a:rPr lang="en-US" altLang="zh-CN" sz="2000" i="1" dirty="0">
                            <a:solidFill>
                              <a:srgbClr val="009999"/>
                            </a:solidFill>
                            <a:latin typeface="Cambria Math" panose="02040503050406030204" pitchFamily="18" charset="0"/>
                            <a:ea typeface="微软雅黑" panose="020B0503020204020204" pitchFamily="34" charset="-122"/>
                          </a:rPr>
                        </m:ctrlPr>
                      </m:sSubPr>
                      <m:e>
                        <m:r>
                          <a:rPr lang="zh-CN" altLang="en-US" sz="2000" i="1" dirty="0" smtClean="0">
                            <a:solidFill>
                              <a:schemeClr val="tx1"/>
                            </a:solidFill>
                            <a:latin typeface="Cambria Math" panose="02040503050406030204" pitchFamily="18" charset="0"/>
                            <a:ea typeface="微软雅黑" panose="020B0503020204020204" pitchFamily="34" charset="-122"/>
                          </a:rPr>
                          <m:t>牛舍</m:t>
                        </m:r>
                        <m:r>
                          <m:rPr>
                            <m:sty m:val="p"/>
                          </m:rPr>
                          <a:rPr lang="en-US" altLang="zh-CN" sz="2000" i="1" dirty="0">
                            <a:solidFill>
                              <a:srgbClr val="009999"/>
                            </a:solidFill>
                            <a:latin typeface="Cambria Math" panose="02040503050406030204" pitchFamily="18" charset="0"/>
                            <a:ea typeface="微软雅黑" panose="020B0503020204020204" pitchFamily="34" charset="-122"/>
                          </a:rPr>
                          <m:t>x</m:t>
                        </m:r>
                      </m:e>
                      <m:sub>
                        <m:r>
                          <a:rPr lang="en-US" altLang="zh-CN" sz="2000" b="0" i="1" dirty="0" smtClean="0">
                            <a:solidFill>
                              <a:srgbClr val="009999"/>
                            </a:solidFill>
                            <a:latin typeface="Cambria Math" panose="02040503050406030204" pitchFamily="18" charset="0"/>
                            <a:ea typeface="微软雅黑" panose="020B0503020204020204" pitchFamily="34" charset="-122"/>
                          </a:rPr>
                          <m:t>𝑛</m:t>
                        </m:r>
                      </m:sub>
                    </m:sSub>
                  </m:oMath>
                </a14:m>
                <a:r>
                  <a:rPr kumimoji="1" lang="zh-CN" altLang="en-US" sz="2000" dirty="0">
                    <a:latin typeface="微软雅黑" panose="020B0503020204020204" pitchFamily="34" charset="-122"/>
                    <a:ea typeface="微软雅黑" panose="020B0503020204020204" pitchFamily="34" charset="-122"/>
                  </a:rPr>
                  <a:t> （？）</a:t>
                </a:r>
                <a:endParaRPr kumimoji="1" lang="zh-CN" altLang="en-US" sz="20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228061" y="4432706"/>
                <a:ext cx="5241499" cy="307777"/>
              </a:xfrm>
              <a:prstGeom prst="rect">
                <a:avLst/>
              </a:prstGeom>
              <a:blipFill rotWithShape="1">
                <a:blip r:embed="rId2"/>
                <a:stretch>
                  <a:fillRect l="-9" t="-5290" r="-1283" b="-2202"/>
                </a:stretch>
              </a:blipFill>
            </p:spPr>
            <p:txBody>
              <a:bodyPr/>
              <a:lstStyle/>
              <a:p>
                <a:r>
                  <a:rPr lang="zh-CN" altLang="en-US">
                    <a:noFill/>
                  </a:rPr>
                  <a:t> </a:t>
                </a:r>
              </a:p>
            </p:txBody>
          </p:sp>
        </mc:Fallback>
      </mc:AlternateContent>
      <p:sp>
        <p:nvSpPr>
          <p:cNvPr id="7" name="文本框 6"/>
          <p:cNvSpPr txBox="1"/>
          <p:nvPr/>
        </p:nvSpPr>
        <p:spPr>
          <a:xfrm>
            <a:off x="2228061" y="5018394"/>
            <a:ext cx="962475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从中间</a:t>
            </a:r>
            <a:r>
              <a:rPr kumimoji="1" lang="en-US" altLang="zh-CN" dirty="0">
                <a:latin typeface="微软雅黑" panose="020B0503020204020204" pitchFamily="34" charset="-122"/>
                <a:ea typeface="微软雅黑" panose="020B0503020204020204" pitchFamily="34" charset="-122"/>
              </a:rPr>
              <a:t>n-2</a:t>
            </a:r>
            <a:r>
              <a:rPr kumimoji="1" lang="zh-CN" altLang="en-US" dirty="0">
                <a:latin typeface="微软雅黑" panose="020B0503020204020204" pitchFamily="34" charset="-122"/>
                <a:ea typeface="微软雅黑" panose="020B0503020204020204" pitchFamily="34" charset="-122"/>
              </a:rPr>
              <a:t>个牛舍中，选出</a:t>
            </a:r>
            <a:r>
              <a:rPr kumimoji="1" lang="en-US" altLang="zh-CN" dirty="0">
                <a:latin typeface="微软雅黑" panose="020B0503020204020204" pitchFamily="34" charset="-122"/>
                <a:ea typeface="微软雅黑" panose="020B0503020204020204" pitchFamily="34" charset="-122"/>
              </a:rPr>
              <a:t>m-2</a:t>
            </a:r>
            <a:r>
              <a:rPr kumimoji="1" lang="zh-CN" altLang="en-US" dirty="0">
                <a:latin typeface="微软雅黑" panose="020B0503020204020204" pitchFamily="34" charset="-122"/>
                <a:ea typeface="微软雅黑" panose="020B0503020204020204" pitchFamily="34" charset="-122"/>
              </a:rPr>
              <a:t>个牛舍分给第</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到第</a:t>
            </a:r>
            <a:r>
              <a:rPr kumimoji="1" lang="en-US" altLang="zh-CN" dirty="0">
                <a:latin typeface="微软雅黑" panose="020B0503020204020204" pitchFamily="34" charset="-122"/>
                <a:ea typeface="微软雅黑" panose="020B0503020204020204" pitchFamily="34" charset="-122"/>
              </a:rPr>
              <a:t>m-1</a:t>
            </a:r>
            <a:r>
              <a:rPr kumimoji="1" lang="zh-CN" altLang="en-US" dirty="0">
                <a:latin typeface="微软雅黑" panose="020B0503020204020204" pitchFamily="34" charset="-122"/>
                <a:ea typeface="微软雅黑" panose="020B0503020204020204" pitchFamily="34" charset="-122"/>
              </a:rPr>
              <a:t>头牛，计算相邻牛舍的最小间距</a:t>
            </a:r>
            <a:endParaRPr kumimoji="1"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28061" y="5665637"/>
            <a:ext cx="5352747"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遍历所有分配方案，查找最小间距最大的安置法</a:t>
            </a:r>
            <a:endParaRPr kumimoji="1"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任意多边形: 形状 13"/>
              <p:cNvSpPr/>
              <p:nvPr/>
            </p:nvSpPr>
            <p:spPr>
              <a:xfrm>
                <a:off x="8056254" y="5524060"/>
                <a:ext cx="3815370"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时间复杂度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400" b="0" i="0" smtClean="0">
                        <a:latin typeface="Cambria Math" panose="02040503050406030204" pitchFamily="18" charset="0"/>
                        <a:ea typeface="微软雅黑" panose="020B0503020204020204" pitchFamily="34" charset="-122"/>
                      </a:rPr>
                      <m:t>O</m:t>
                    </m:r>
                    <m:d>
                      <m:dPr>
                        <m:ctrlPr>
                          <a:rPr lang="en-US" altLang="zh-CN" sz="2400" b="0" i="1" smtClean="0">
                            <a:latin typeface="Cambria Math" panose="02040503050406030204" pitchFamily="18" charset="0"/>
                            <a:ea typeface="微软雅黑" panose="020B0503020204020204" pitchFamily="34" charset="-122"/>
                          </a:rPr>
                        </m:ctrlPr>
                      </m:dPr>
                      <m:e>
                        <m:r>
                          <m:rPr>
                            <m:sty m:val="p"/>
                          </m:rPr>
                          <a:rPr lang="en-US" altLang="zh-CN" sz="2400" b="0" i="0" smtClean="0">
                            <a:latin typeface="Cambria Math" panose="02040503050406030204" pitchFamily="18" charset="0"/>
                            <a:ea typeface="微软雅黑" panose="020B0503020204020204" pitchFamily="34" charset="-122"/>
                          </a:rPr>
                          <m:t>n</m:t>
                        </m:r>
                        <m:d>
                          <m:dPr>
                            <m:ctrlPr>
                              <a:rPr lang="en-GB" altLang="zh-CN" sz="2400" i="1" smtClean="0">
                                <a:latin typeface="Cambria Math" panose="02040503050406030204" pitchFamily="18" charset="0"/>
                                <a:ea typeface="微软雅黑" panose="020B0503020204020204" pitchFamily="34" charset="-122"/>
                              </a:rPr>
                            </m:ctrlPr>
                          </m:dPr>
                          <m:e>
                            <m:f>
                              <m:fPr>
                                <m:type m:val="noBar"/>
                                <m:ctrlPr>
                                  <a:rPr lang="en-GB" altLang="zh-CN" sz="2400" i="1" smtClean="0">
                                    <a:latin typeface="Cambria Math" panose="02040503050406030204" pitchFamily="18" charset="0"/>
                                    <a:ea typeface="微软雅黑" panose="020B0503020204020204" pitchFamily="34" charset="-122"/>
                                  </a:rPr>
                                </m:ctrlPr>
                              </m:fPr>
                              <m:num>
                                <m:r>
                                  <a:rPr lang="en-GB" altLang="zh-CN" sz="2400" i="1" smtClean="0">
                                    <a:latin typeface="Cambria Math" panose="02040503050406030204" pitchFamily="18" charset="0"/>
                                    <a:ea typeface="微软雅黑" panose="020B0503020204020204" pitchFamily="34" charset="-122"/>
                                  </a:rPr>
                                  <m:t>𝑛</m:t>
                                </m:r>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2</m:t>
                                </m:r>
                              </m:num>
                              <m:den>
                                <m:r>
                                  <a:rPr lang="en-GB" altLang="zh-CN" sz="2400" i="1">
                                    <a:latin typeface="Cambria Math" panose="02040503050406030204" pitchFamily="18" charset="0"/>
                                    <a:ea typeface="微软雅黑" panose="020B0503020204020204" pitchFamily="34" charset="-122"/>
                                  </a:rPr>
                                  <m:t>𝑚</m:t>
                                </m:r>
                                <m:r>
                                  <a:rPr lang="en-GB" altLang="zh-CN" sz="2400" i="1">
                                    <a:latin typeface="Cambria Math" panose="02040503050406030204" pitchFamily="18" charset="0"/>
                                    <a:ea typeface="微软雅黑" panose="020B0503020204020204" pitchFamily="34" charset="-122"/>
                                  </a:rPr>
                                  <m:t>−</m:t>
                                </m:r>
                                <m:r>
                                  <a:rPr lang="en-GB" altLang="zh-CN" sz="2400" i="1">
                                    <a:latin typeface="Cambria Math" panose="02040503050406030204" pitchFamily="18" charset="0"/>
                                    <a:ea typeface="微软雅黑" panose="020B0503020204020204" pitchFamily="34" charset="-122"/>
                                  </a:rPr>
                                  <m:t>2</m:t>
                                </m:r>
                              </m:den>
                            </m:f>
                          </m:e>
                        </m:d>
                      </m:e>
                    </m:d>
                  </m:oMath>
                </a14:m>
                <a:endParaRPr lang="en-US" altLang="zh-CN" sz="2400" dirty="0">
                  <a:latin typeface="微软雅黑" panose="020B0503020204020204" pitchFamily="34" charset="-122"/>
                  <a:ea typeface="微软雅黑" panose="020B0503020204020204" pitchFamily="34" charset="-122"/>
                </a:endParaRPr>
              </a:p>
            </p:txBody>
          </p:sp>
        </mc:Choice>
        <mc:Fallback>
          <p:sp>
            <p:nvSpPr>
              <p:cNvPr id="9" name="任意多边形: 形状 13"/>
              <p:cNvSpPr>
                <a:spLocks noRot="1" noChangeAspect="1" noMove="1" noResize="1" noEditPoints="1" noAdjustHandles="1" noChangeArrowheads="1" noChangeShapeType="1" noTextEdit="1"/>
              </p:cNvSpPr>
              <p:nvPr/>
            </p:nvSpPr>
            <p:spPr>
              <a:xfrm>
                <a:off x="8056254" y="5524060"/>
                <a:ext cx="3815370"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3"/>
                <a:stretch>
                  <a:fillRect l="-167" t="-1003" r="-159" b="-891"/>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heckerboard(across)">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二分查找的应用：疯牛（</a:t>
            </a:r>
            <a:r>
              <a:rPr lang="en-US" altLang="zh-CN" dirty="0"/>
              <a:t>Crazy</a:t>
            </a:r>
            <a:r>
              <a:rPr lang="zh-CN" altLang="en-US" dirty="0"/>
              <a:t> </a:t>
            </a:r>
            <a:r>
              <a:rPr lang="en-US" altLang="zh-CN" dirty="0"/>
              <a:t>Cow)</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30" name="文本框 29"/>
              <p:cNvSpPr txBox="1"/>
              <p:nvPr/>
            </p:nvSpPr>
            <p:spPr>
              <a:xfrm>
                <a:off x="838200" y="1165109"/>
                <a:ext cx="11256624" cy="1778115"/>
              </a:xfrm>
              <a:prstGeom prst="rect">
                <a:avLst/>
              </a:prstGeom>
              <a:noFill/>
            </p:spPr>
            <p:txBody>
              <a:bodyPr wrap="square">
                <a:spAutoFit/>
              </a:bodyPr>
              <a:lstStyle/>
              <a:p>
                <a:pPr algn="l"/>
                <a:r>
                  <a:rPr lang="zh-CN" altLang="en-US" sz="2400" b="1" i="0" dirty="0">
                    <a:solidFill>
                      <a:srgbClr val="404040"/>
                    </a:solidFill>
                    <a:effectLst/>
                    <a:latin typeface="微软雅黑" panose="020B0503020204020204" pitchFamily="34" charset="-122"/>
                    <a:ea typeface="微软雅黑" panose="020B0503020204020204" pitchFamily="34" charset="-122"/>
                  </a:rPr>
                  <a:t>题目描述</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pPr algn="l"/>
                <a:r>
                  <a:rPr lang="zh-CN" altLang="en-US" sz="2000" dirty="0">
                    <a:solidFill>
                      <a:srgbClr val="404040"/>
                    </a:solidFill>
                    <a:latin typeface="微软雅黑" panose="020B0503020204020204" pitchFamily="34" charset="-122"/>
                    <a:ea typeface="微软雅黑" panose="020B0503020204020204" pitchFamily="34" charset="-122"/>
                  </a:rPr>
                  <a:t>      </a:t>
                </a:r>
                <a:r>
                  <a:rPr lang="en-GB" altLang="zh-CN" sz="2000" b="0" dirty="0">
                    <a:solidFill>
                      <a:srgbClr val="404040"/>
                    </a:solidFill>
                    <a:effectLst/>
                    <a:latin typeface="微软雅黑" panose="020B0503020204020204" pitchFamily="34" charset="-122"/>
                    <a:ea typeface="微软雅黑" panose="020B0503020204020204" pitchFamily="34" charset="-122"/>
                  </a:rPr>
                  <a:t>n</a:t>
                </a:r>
                <a:r>
                  <a:rPr lang="zh-CN" altLang="en-US" sz="2000" b="0" dirty="0">
                    <a:solidFill>
                      <a:srgbClr val="404040"/>
                    </a:solidFill>
                    <a:effectLst/>
                    <a:latin typeface="微软雅黑" panose="020B0503020204020204" pitchFamily="34" charset="-122"/>
                    <a:ea typeface="微软雅黑" panose="020B0503020204020204" pitchFamily="34" charset="-122"/>
                  </a:rPr>
                  <a:t> </a:t>
                </a:r>
                <a:r>
                  <a:rPr lang="zh-CN" altLang="en-US" sz="2000" b="0" i="0" dirty="0">
                    <a:solidFill>
                      <a:srgbClr val="404040"/>
                    </a:solidFill>
                    <a:effectLst/>
                    <a:latin typeface="微软雅黑" panose="020B0503020204020204" pitchFamily="34" charset="-122"/>
                    <a:ea typeface="微软雅黑" panose="020B0503020204020204" pitchFamily="34" charset="-122"/>
                  </a:rPr>
                  <a:t>间牛舍</a:t>
                </a:r>
                <a:r>
                  <a:rPr lang="zh-CN" altLang="en-US" sz="2000" dirty="0">
                    <a:solidFill>
                      <a:srgbClr val="404040"/>
                    </a:solidFill>
                    <a:latin typeface="微软雅黑" panose="020B0503020204020204" pitchFamily="34" charset="-122"/>
                    <a:ea typeface="微软雅黑" panose="020B0503020204020204" pitchFamily="34" charset="-122"/>
                  </a:rPr>
                  <a:t>分别位于 </a:t>
                </a:r>
                <a14:m>
                  <m:oMath xmlns:m="http://schemas.openxmlformats.org/officeDocument/2006/math">
                    <m:sSub>
                      <m:sSubPr>
                        <m:ctrlPr>
                          <a:rPr lang="en-US" altLang="zh-CN" sz="2000" i="1" dirty="0" smtClean="0">
                            <a:solidFill>
                              <a:srgbClr val="009999"/>
                            </a:solidFill>
                            <a:latin typeface="Cambria Math" panose="02040503050406030204" pitchFamily="18" charset="0"/>
                            <a:ea typeface="微软雅黑" panose="020B0503020204020204" pitchFamily="34" charset="-122"/>
                          </a:rPr>
                        </m:ctrlPr>
                      </m:sSubPr>
                      <m:e>
                        <m:r>
                          <m:rPr>
                            <m:sty m:val="p"/>
                          </m:rPr>
                          <a:rPr lang="en-US" altLang="zh-CN" sz="2000" i="1" dirty="0">
                            <a:solidFill>
                              <a:srgbClr val="009999"/>
                            </a:solidFill>
                            <a:latin typeface="Cambria Math" panose="02040503050406030204" pitchFamily="18" charset="0"/>
                            <a:ea typeface="微软雅黑" panose="020B0503020204020204" pitchFamily="34" charset="-122"/>
                          </a:rPr>
                          <m:t>x</m:t>
                        </m:r>
                      </m:e>
                      <m:sub>
                        <m:r>
                          <a:rPr lang="en-US" altLang="zh-CN" sz="2000" i="1" dirty="0">
                            <a:solidFill>
                              <a:srgbClr val="009999"/>
                            </a:solidFill>
                            <a:latin typeface="Cambria Math" panose="02040503050406030204" pitchFamily="18" charset="0"/>
                            <a:ea typeface="微软雅黑" panose="020B0503020204020204" pitchFamily="34" charset="-122"/>
                          </a:rPr>
                          <m:t>1</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2</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𝑖</m:t>
                        </m:r>
                      </m:sub>
                    </m:sSub>
                    <m:r>
                      <a:rPr lang="en-US" altLang="zh-CN" sz="2000" b="0" i="1" dirty="0" smtClean="0">
                        <a:solidFill>
                          <a:srgbClr val="009999"/>
                        </a:solidFill>
                        <a:latin typeface="Cambria Math" panose="02040503050406030204" pitchFamily="18" charset="0"/>
                        <a:ea typeface="微软雅黑" panose="020B0503020204020204" pitchFamily="34" charset="-122"/>
                      </a:rPr>
                      <m:t>&lt;…&lt;</m:t>
                    </m:r>
                    <m:sSub>
                      <m:sSubPr>
                        <m:ctrlPr>
                          <a:rPr lang="en-US" altLang="zh-CN" sz="2000" b="0" i="1" dirty="0" smtClean="0">
                            <a:solidFill>
                              <a:srgbClr val="009999"/>
                            </a:solidFill>
                            <a:latin typeface="Cambria Math" panose="02040503050406030204" pitchFamily="18" charset="0"/>
                            <a:ea typeface="微软雅黑" panose="020B0503020204020204" pitchFamily="34" charset="-122"/>
                          </a:rPr>
                        </m:ctrlPr>
                      </m:sSubPr>
                      <m:e>
                        <m:r>
                          <a:rPr lang="en-US" altLang="zh-CN" sz="2000" b="0" i="1" dirty="0" smtClean="0">
                            <a:solidFill>
                              <a:srgbClr val="009999"/>
                            </a:solidFill>
                            <a:latin typeface="Cambria Math" panose="02040503050406030204" pitchFamily="18" charset="0"/>
                            <a:ea typeface="微软雅黑" panose="020B0503020204020204" pitchFamily="34" charset="-122"/>
                          </a:rPr>
                          <m:t>𝑥</m:t>
                        </m:r>
                      </m:e>
                      <m:sub>
                        <m:r>
                          <a:rPr lang="en-US" altLang="zh-CN" sz="2000" b="0" i="1" dirty="0" smtClean="0">
                            <a:solidFill>
                              <a:srgbClr val="009999"/>
                            </a:solidFill>
                            <a:latin typeface="Cambria Math" panose="02040503050406030204" pitchFamily="18" charset="0"/>
                            <a:ea typeface="微软雅黑" panose="020B0503020204020204" pitchFamily="34" charset="-122"/>
                          </a:rPr>
                          <m:t>𝑛</m:t>
                        </m:r>
                      </m:sub>
                    </m:sSub>
                    <m:r>
                      <a:rPr lang="zh-CN" altLang="en-US" sz="2000" b="0" i="1" dirty="0" smtClean="0">
                        <a:solidFill>
                          <a:srgbClr val="404040"/>
                        </a:solidFill>
                        <a:latin typeface="Cambria Math" panose="02040503050406030204" pitchFamily="18" charset="0"/>
                        <a:ea typeface="微软雅黑" panose="020B0503020204020204" pitchFamily="34" charset="-122"/>
                      </a:rPr>
                      <m:t> </m:t>
                    </m:r>
                    <m:d>
                      <m:dPr>
                        <m:ctrlPr>
                          <a:rPr lang="en-US" altLang="zh-CN" sz="2000" b="0" i="1" dirty="0" smtClean="0">
                            <a:solidFill>
                              <a:srgbClr val="404040"/>
                            </a:solidFill>
                            <a:latin typeface="Cambria Math" panose="02040503050406030204" pitchFamily="18" charset="0"/>
                            <a:ea typeface="微软雅黑" panose="020B0503020204020204" pitchFamily="34" charset="-122"/>
                          </a:rPr>
                        </m:ctrlPr>
                      </m:dPr>
                      <m:e>
                        <m:r>
                          <a:rPr lang="en-US" altLang="zh-CN" sz="2000" b="0" i="1" dirty="0" smtClean="0">
                            <a:solidFill>
                              <a:srgbClr val="404040"/>
                            </a:solidFill>
                            <a:latin typeface="Cambria Math" panose="02040503050406030204" pitchFamily="18" charset="0"/>
                            <a:ea typeface="微软雅黑" panose="020B0503020204020204" pitchFamily="34" charset="-122"/>
                          </a:rPr>
                          <m:t>1</m:t>
                        </m:r>
                        <m:r>
                          <a:rPr lang="en-US" altLang="zh-CN" sz="2000" b="0" i="1" dirty="0" smtClean="0">
                            <a:solidFill>
                              <a:srgbClr val="404040"/>
                            </a:solidFill>
                            <a:latin typeface="Cambria Math" panose="02040503050406030204" pitchFamily="18" charset="0"/>
                            <a:ea typeface="微软雅黑" panose="020B0503020204020204" pitchFamily="34" charset="-122"/>
                          </a:rPr>
                          <m:t>≤</m:t>
                        </m:r>
                        <m:r>
                          <a:rPr lang="en-US" altLang="zh-CN" sz="2000" b="0" i="1" dirty="0" smtClean="0">
                            <a:solidFill>
                              <a:srgbClr val="404040"/>
                            </a:solidFill>
                            <a:latin typeface="Cambria Math" panose="02040503050406030204" pitchFamily="18" charset="0"/>
                            <a:ea typeface="微软雅黑" panose="020B0503020204020204" pitchFamily="34" charset="-122"/>
                          </a:rPr>
                          <m:t>𝑖</m:t>
                        </m:r>
                        <m:r>
                          <a:rPr lang="en-US" altLang="zh-CN" sz="2000" b="0" i="1" dirty="0" smtClean="0">
                            <a:solidFill>
                              <a:srgbClr val="404040"/>
                            </a:solidFill>
                            <a:latin typeface="Cambria Math" panose="02040503050406030204" pitchFamily="18" charset="0"/>
                            <a:ea typeface="微软雅黑" panose="020B0503020204020204" pitchFamily="34" charset="-122"/>
                          </a:rPr>
                          <m:t>≤</m:t>
                        </m:r>
                        <m:r>
                          <a:rPr lang="en-US" altLang="zh-CN" sz="2000" b="0" i="1" dirty="0" smtClean="0">
                            <a:solidFill>
                              <a:srgbClr val="404040"/>
                            </a:solidFill>
                            <a:latin typeface="Cambria Math" panose="02040503050406030204" pitchFamily="18" charset="0"/>
                            <a:ea typeface="微软雅黑" panose="020B0503020204020204" pitchFamily="34" charset="-122"/>
                          </a:rPr>
                          <m:t>𝑛</m:t>
                        </m:r>
                      </m:e>
                    </m:d>
                  </m:oMath>
                </a14:m>
                <a:endParaRPr lang="en-US" altLang="zh-CN" sz="2000" b="0" dirty="0">
                  <a:solidFill>
                    <a:srgbClr val="404040"/>
                  </a:solidFill>
                  <a:latin typeface="微软雅黑" panose="020B0503020204020204" pitchFamily="34" charset="-122"/>
                  <a:ea typeface="微软雅黑" panose="020B0503020204020204" pitchFamily="34" charset="-122"/>
                </a:endParaRPr>
              </a:p>
              <a:p>
                <a:pPr algn="l"/>
                <a:r>
                  <a:rPr lang="zh-CN" altLang="en-US" sz="2000" b="0" i="0" dirty="0">
                    <a:solidFill>
                      <a:srgbClr val="404040"/>
                    </a:solidFill>
                    <a:effectLst/>
                    <a:latin typeface="微软雅黑" panose="020B0503020204020204" pitchFamily="34" charset="-122"/>
                    <a:ea typeface="微软雅黑" panose="020B0503020204020204" pitchFamily="34" charset="-122"/>
                  </a:rPr>
                  <a:t>      </a:t>
                </a:r>
                <a:r>
                  <a:rPr lang="en-US" altLang="zh-CN" sz="2000" b="0" i="0" dirty="0">
                    <a:solidFill>
                      <a:srgbClr val="404040"/>
                    </a:solidFill>
                    <a:effectLst/>
                    <a:latin typeface="微软雅黑" panose="020B0503020204020204" pitchFamily="34" charset="-122"/>
                    <a:ea typeface="微软雅黑" panose="020B0503020204020204" pitchFamily="34" charset="-122"/>
                  </a:rPr>
                  <a:t>m</a:t>
                </a:r>
                <a:r>
                  <a:rPr lang="zh-CN" altLang="en-US" sz="2000" b="0" i="0" dirty="0">
                    <a:solidFill>
                      <a:srgbClr val="404040"/>
                    </a:solidFill>
                    <a:effectLst/>
                    <a:latin typeface="微软雅黑" panose="020B0503020204020204" pitchFamily="34" charset="-122"/>
                    <a:ea typeface="微软雅黑" panose="020B0503020204020204" pitchFamily="34" charset="-122"/>
                  </a:rPr>
                  <a:t>头牛，设</a:t>
                </a:r>
                <a:r>
                  <a:rPr lang="zh-CN" altLang="en-US" sz="2000" dirty="0">
                    <a:solidFill>
                      <a:srgbClr val="404040"/>
                    </a:solidFill>
                    <a:latin typeface="微软雅黑" panose="020B0503020204020204" pitchFamily="34" charset="-122"/>
                    <a:ea typeface="微软雅黑" panose="020B0503020204020204" pitchFamily="34" charset="-122"/>
                  </a:rPr>
                  <a:t>第</a:t>
                </a:r>
                <a14:m>
                  <m:oMath xmlns:m="http://schemas.openxmlformats.org/officeDocument/2006/math">
                    <m:r>
                      <a:rPr lang="en-US" altLang="zh-CN" sz="2000" b="0" i="1" smtClean="0">
                        <a:solidFill>
                          <a:srgbClr val="404040"/>
                        </a:solidFill>
                        <a:latin typeface="Cambria Math" panose="02040503050406030204" pitchFamily="18" charset="0"/>
                        <a:ea typeface="微软雅黑" panose="020B0503020204020204" pitchFamily="34" charset="-122"/>
                      </a:rPr>
                      <m:t>𝑘</m:t>
                    </m:r>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1</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𝑚</m:t>
                    </m:r>
                    <m:r>
                      <a:rPr lang="en-US" altLang="zh-CN" sz="2000" b="0" i="1" smtClean="0">
                        <a:solidFill>
                          <a:srgbClr val="404040"/>
                        </a:solidFill>
                        <a:latin typeface="Cambria Math" panose="02040503050406030204" pitchFamily="18" charset="0"/>
                        <a:ea typeface="微软雅黑" panose="020B0503020204020204" pitchFamily="34" charset="-122"/>
                      </a:rPr>
                      <m:t>)</m:t>
                    </m:r>
                  </m:oMath>
                </a14:m>
                <a:r>
                  <a:rPr lang="zh-CN" altLang="en-US" sz="2000" b="0" i="0" dirty="0">
                    <a:solidFill>
                      <a:srgbClr val="404040"/>
                    </a:solidFill>
                    <a:effectLst/>
                    <a:latin typeface="微软雅黑" panose="020B0503020204020204" pitchFamily="34" charset="-122"/>
                    <a:ea typeface="微软雅黑" panose="020B0503020204020204" pitchFamily="34" charset="-122"/>
                  </a:rPr>
                  <a:t>头牛住牛舍</a:t>
                </a:r>
                <a14:m>
                  <m:oMath xmlns:m="http://schemas.openxmlformats.org/officeDocument/2006/math">
                    <m:sSub>
                      <m:sSubPr>
                        <m:ctrlPr>
                          <a:rPr lang="en-US" altLang="zh-CN" sz="2000" b="0" i="1" smtClean="0">
                            <a:solidFill>
                              <a:srgbClr val="404040"/>
                            </a:solidFill>
                            <a:effectLst/>
                            <a:latin typeface="Cambria Math" panose="02040503050406030204" pitchFamily="18" charset="0"/>
                            <a:ea typeface="微软雅黑" panose="020B0503020204020204" pitchFamily="34" charset="-122"/>
                          </a:rPr>
                        </m:ctrlPr>
                      </m:sSubPr>
                      <m:e>
                        <m:sSub>
                          <m:sSubPr>
                            <m:ctrlPr>
                              <a:rPr lang="en-US" altLang="zh-CN" sz="2000" b="0" i="1" smtClean="0">
                                <a:solidFill>
                                  <a:srgbClr val="404040"/>
                                </a:solidFill>
                                <a:effectLst/>
                                <a:latin typeface="Cambria Math" panose="02040503050406030204" pitchFamily="18" charset="0"/>
                                <a:ea typeface="微软雅黑" panose="020B0503020204020204" pitchFamily="34" charset="-122"/>
                              </a:rPr>
                            </m:ctrlPr>
                          </m:sSubPr>
                          <m:e>
                            <m:r>
                              <a:rPr lang="en-US" altLang="zh-CN" sz="2000" b="0" i="1" smtClean="0">
                                <a:solidFill>
                                  <a:srgbClr val="404040"/>
                                </a:solidFill>
                                <a:effectLst/>
                                <a:latin typeface="Cambria Math" panose="02040503050406030204" pitchFamily="18" charset="0"/>
                                <a:ea typeface="微软雅黑" panose="020B0503020204020204" pitchFamily="34" charset="-122"/>
                              </a:rPr>
                              <m:t>𝑥</m:t>
                            </m:r>
                          </m:e>
                          <m:sub>
                            <m:r>
                              <a:rPr lang="en-US" altLang="zh-CN" sz="2000" b="0" i="1" smtClean="0">
                                <a:solidFill>
                                  <a:srgbClr val="404040"/>
                                </a:solidFill>
                                <a:effectLst/>
                                <a:latin typeface="Cambria Math" panose="02040503050406030204" pitchFamily="18" charset="0"/>
                                <a:ea typeface="微软雅黑" panose="020B0503020204020204" pitchFamily="34" charset="-122"/>
                              </a:rPr>
                              <m:t>𝑖</m:t>
                            </m:r>
                          </m:sub>
                        </m:sSub>
                      </m:e>
                      <m:sub>
                        <m:r>
                          <a:rPr lang="en-US" altLang="zh-CN" sz="2000" b="0" i="1" smtClean="0">
                            <a:solidFill>
                              <a:srgbClr val="404040"/>
                            </a:solidFill>
                            <a:effectLst/>
                            <a:latin typeface="Cambria Math" panose="02040503050406030204" pitchFamily="18" charset="0"/>
                            <a:ea typeface="微软雅黑" panose="020B0503020204020204" pitchFamily="34" charset="-122"/>
                          </a:rPr>
                          <m:t>𝑘</m:t>
                        </m:r>
                      </m:sub>
                    </m:sSub>
                  </m:oMath>
                </a14:m>
                <a:r>
                  <a:rPr lang="zh-CN" altLang="en-US" sz="2000" b="0" i="0" dirty="0">
                    <a:solidFill>
                      <a:srgbClr val="404040"/>
                    </a:solidFill>
                    <a:effectLst/>
                    <a:latin typeface="微软雅黑" panose="020B0503020204020204" pitchFamily="34" charset="-122"/>
                    <a:ea typeface="微软雅黑" panose="020B0503020204020204" pitchFamily="34" charset="-122"/>
                  </a:rPr>
                  <a:t>，</a:t>
                </a:r>
                <a:r>
                  <a:rPr lang="zh-CN" altLang="en-US" sz="2000" dirty="0">
                    <a:solidFill>
                      <a:srgbClr val="404040"/>
                    </a:solidFill>
                    <a:latin typeface="微软雅黑" panose="020B0503020204020204" pitchFamily="34" charset="-122"/>
                    <a:ea typeface="微软雅黑" panose="020B0503020204020204" pitchFamily="34" charset="-122"/>
                  </a:rPr>
                  <a:t>满足 </a:t>
                </a:r>
                <a14:m>
                  <m:oMath xmlns:m="http://schemas.openxmlformats.org/officeDocument/2006/math">
                    <m:r>
                      <a:rPr lang="en-US" altLang="zh-CN" sz="2000" b="0" i="1" smtClean="0">
                        <a:solidFill>
                          <a:srgbClr val="404040"/>
                        </a:solidFill>
                        <a:effectLst/>
                        <a:latin typeface="Cambria Math" panose="02040503050406030204" pitchFamily="18" charset="0"/>
                        <a:ea typeface="微软雅黑" panose="020B0503020204020204" pitchFamily="34" charset="-122"/>
                      </a:rPr>
                      <m:t>1</m:t>
                    </m:r>
                    <m:r>
                      <a:rPr lang="en-US" altLang="zh-CN" sz="2000" b="0" i="1" smtClean="0">
                        <a:solidFill>
                          <a:srgbClr val="404040"/>
                        </a:solidFill>
                        <a:effectLst/>
                        <a:latin typeface="Cambria Math" panose="02040503050406030204" pitchFamily="18" charset="0"/>
                        <a:ea typeface="微软雅黑" panose="020B0503020204020204" pitchFamily="34" charset="-122"/>
                      </a:rPr>
                      <m: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1</m:t>
                        </m:r>
                      </m:sub>
                    </m:sSub>
                    <m:r>
                      <a:rPr lang="en-US" altLang="zh-CN" sz="2000" b="0" i="1" smtClean="0">
                        <a:solidFill>
                          <a:srgbClr val="0070C0"/>
                        </a:solidFill>
                        <a:effectLst/>
                        <a:latin typeface="Cambria Math" panose="02040503050406030204" pitchFamily="18" charset="0"/>
                        <a:ea typeface="微软雅黑" panose="020B0503020204020204" pitchFamily="34" charset="-122"/>
                      </a:rPr>
                      <m:t>&lt;…&lt;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𝑘</m:t>
                        </m:r>
                      </m:sub>
                    </m:sSub>
                    <m:r>
                      <a:rPr lang="en-US" altLang="zh-CN" sz="2000" b="0" i="1" smtClean="0">
                        <a:solidFill>
                          <a:srgbClr val="0070C0"/>
                        </a:solidFill>
                        <a:effectLst/>
                        <a:latin typeface="Cambria Math" panose="02040503050406030204" pitchFamily="18" charset="0"/>
                        <a:ea typeface="微软雅黑" panose="020B0503020204020204" pitchFamily="34" charset="-122"/>
                      </a:rPr>
                      <m:t>&lt;…</m:t>
                    </m:r>
                    <m:sSub>
                      <m:sSubPr>
                        <m:ctrlPr>
                          <a:rPr lang="en-US" altLang="zh-CN" sz="2000" b="0" i="1" smtClean="0">
                            <a:solidFill>
                              <a:srgbClr val="0070C0"/>
                            </a:solidFill>
                            <a:effectLst/>
                            <a:latin typeface="Cambria Math" panose="02040503050406030204" pitchFamily="18" charset="0"/>
                            <a:ea typeface="微软雅黑" panose="020B0503020204020204" pitchFamily="34" charset="-122"/>
                          </a:rPr>
                        </m:ctrlPr>
                      </m:sSubPr>
                      <m:e>
                        <m:r>
                          <a:rPr lang="en-US" altLang="zh-CN" sz="2000" b="0" i="1" smtClean="0">
                            <a:solidFill>
                              <a:srgbClr val="0070C0"/>
                            </a:solidFill>
                            <a:effectLst/>
                            <a:latin typeface="Cambria Math" panose="02040503050406030204" pitchFamily="18" charset="0"/>
                            <a:ea typeface="微软雅黑" panose="020B0503020204020204" pitchFamily="34" charset="-122"/>
                          </a:rPr>
                          <m:t>𝑖</m:t>
                        </m:r>
                      </m:e>
                      <m:sub>
                        <m:r>
                          <a:rPr lang="en-US" altLang="zh-CN" sz="2000" b="0" i="1" smtClean="0">
                            <a:solidFill>
                              <a:srgbClr val="0070C0"/>
                            </a:solidFill>
                            <a:effectLst/>
                            <a:latin typeface="Cambria Math" panose="02040503050406030204" pitchFamily="18" charset="0"/>
                            <a:ea typeface="微软雅黑" panose="020B0503020204020204" pitchFamily="34" charset="-122"/>
                          </a:rPr>
                          <m:t>𝑚</m:t>
                        </m:r>
                      </m:sub>
                    </m:sSub>
                    <m:r>
                      <a:rPr lang="en-US" altLang="zh-CN" sz="2000" b="0" i="1" smtClean="0">
                        <a:solidFill>
                          <a:srgbClr val="404040"/>
                        </a:solidFill>
                        <a:effectLst/>
                        <a:latin typeface="Cambria Math" panose="02040503050406030204" pitchFamily="18" charset="0"/>
                        <a:ea typeface="微软雅黑" panose="020B0503020204020204" pitchFamily="34" charset="-122"/>
                      </a:rPr>
                      <m:t>≤</m:t>
                    </m:r>
                    <m:r>
                      <a:rPr lang="en-US" altLang="zh-CN" sz="2000" b="0" i="1" smtClean="0">
                        <a:solidFill>
                          <a:srgbClr val="404040"/>
                        </a:solidFill>
                        <a:effectLst/>
                        <a:latin typeface="Cambria Math" panose="02040503050406030204" pitchFamily="18" charset="0"/>
                        <a:ea typeface="微软雅黑" panose="020B0503020204020204" pitchFamily="34" charset="-122"/>
                      </a:rPr>
                      <m:t>𝑛</m:t>
                    </m:r>
                  </m:oMath>
                </a14:m>
                <a:endParaRPr lang="en-US" altLang="zh-CN" sz="2000" b="0" i="0" dirty="0">
                  <a:solidFill>
                    <a:srgbClr val="404040"/>
                  </a:solidFill>
                  <a:effectLst/>
                  <a:latin typeface="微软雅黑" panose="020B0503020204020204" pitchFamily="34" charset="-122"/>
                  <a:ea typeface="微软雅黑" panose="020B0503020204020204" pitchFamily="34" charset="-122"/>
                </a:endParaRPr>
              </a:p>
              <a:p>
                <a:pPr algn="l"/>
                <a:endParaRPr lang="en-US" altLang="zh-CN" sz="2000" b="0" i="0" dirty="0">
                  <a:solidFill>
                    <a:srgbClr val="404040"/>
                  </a:solidFill>
                  <a:effectLst/>
                  <a:latin typeface="微软雅黑" panose="020B0503020204020204" pitchFamily="34" charset="-122"/>
                  <a:ea typeface="微软雅黑" panose="020B0503020204020204" pitchFamily="34" charset="-122"/>
                </a:endParaRPr>
              </a:p>
              <a:p>
                <a:pPr algn="l"/>
                <a:r>
                  <a:rPr lang="zh-CN" altLang="en-US" sz="2000" dirty="0">
                    <a:solidFill>
                      <a:srgbClr val="404040"/>
                    </a:solidFill>
                    <a:latin typeface="微软雅黑" panose="020B0503020204020204" pitchFamily="34" charset="-122"/>
                    <a:ea typeface="微软雅黑" panose="020B0503020204020204" pitchFamily="34" charset="-122"/>
                  </a:rPr>
                  <a:t>      </a:t>
                </a:r>
                <a:r>
                  <a:rPr lang="zh-CN" altLang="en-US" sz="2000" b="1" dirty="0">
                    <a:solidFill>
                      <a:srgbClr val="404040"/>
                    </a:solidFill>
                    <a:latin typeface="微软雅黑" panose="020B0503020204020204" pitchFamily="34" charset="-122"/>
                    <a:ea typeface="微软雅黑" panose="020B0503020204020204" pitchFamily="34" charset="-122"/>
                  </a:rPr>
                  <a:t>目标</a:t>
                </a:r>
                <a:r>
                  <a:rPr lang="zh-CN" altLang="en-US" sz="2000" dirty="0">
                    <a:solidFill>
                      <a:srgbClr val="404040"/>
                    </a:solidFill>
                    <a:latin typeface="微软雅黑" panose="020B0503020204020204" pitchFamily="34" charset="-122"/>
                    <a:ea typeface="微软雅黑" panose="020B0503020204020204" pitchFamily="34" charset="-122"/>
                  </a:rPr>
                  <a:t>：</a:t>
                </a:r>
                <a14:m>
                  <m:oMath xmlns:m="http://schemas.openxmlformats.org/officeDocument/2006/math">
                    <m:func>
                      <m:funcPr>
                        <m:ctrlPr>
                          <a:rPr lang="en-US" altLang="zh-CN" sz="2000" b="0" i="1" smtClean="0">
                            <a:solidFill>
                              <a:srgbClr val="404040"/>
                            </a:solidFill>
                            <a:latin typeface="Cambria Math" panose="02040503050406030204" pitchFamily="18" charset="0"/>
                            <a:ea typeface="微软雅黑" panose="020B0503020204020204" pitchFamily="34" charset="-122"/>
                          </a:rPr>
                        </m:ctrlPr>
                      </m:funcPr>
                      <m:fName>
                        <m:limLow>
                          <m:limLowPr>
                            <m:ctrlPr>
                              <a:rPr lang="en-US" altLang="zh-CN" sz="2000" b="0" i="1" smtClean="0">
                                <a:solidFill>
                                  <a:srgbClr val="404040"/>
                                </a:solidFill>
                                <a:latin typeface="Cambria Math" panose="02040503050406030204" pitchFamily="18" charset="0"/>
                                <a:ea typeface="微软雅黑" panose="020B0503020204020204" pitchFamily="34" charset="-122"/>
                              </a:rPr>
                            </m:ctrlPr>
                          </m:limLowPr>
                          <m:e>
                            <m:r>
                              <m:rPr>
                                <m:sty m:val="p"/>
                              </m:rPr>
                              <a:rPr lang="en-US" altLang="zh-CN" sz="2000" b="0" i="0" smtClean="0">
                                <a:solidFill>
                                  <a:srgbClr val="404040"/>
                                </a:solidFill>
                                <a:latin typeface="Cambria Math" panose="02040503050406030204" pitchFamily="18" charset="0"/>
                                <a:ea typeface="微软雅黑" panose="020B0503020204020204" pitchFamily="34" charset="-122"/>
                              </a:rPr>
                              <m:t>max</m:t>
                            </m:r>
                          </m:e>
                          <m:lim>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1</m:t>
                                </m:r>
                              </m:sub>
                            </m:sSub>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𝑚</m:t>
                                </m:r>
                              </m:sub>
                            </m:sSub>
                            <m:r>
                              <a:rPr lang="en-US" altLang="zh-CN" sz="2000" b="0" i="1" smtClean="0">
                                <a:solidFill>
                                  <a:srgbClr val="404040"/>
                                </a:solidFill>
                                <a:latin typeface="Cambria Math" panose="02040503050406030204" pitchFamily="18" charset="0"/>
                                <a:ea typeface="微软雅黑" panose="020B0503020204020204" pitchFamily="34" charset="-122"/>
                              </a:rPr>
                              <m:t>}</m:t>
                            </m:r>
                          </m:lim>
                        </m:limLow>
                      </m:fName>
                      <m:e>
                        <m:func>
                          <m:funcPr>
                            <m:ctrlPr>
                              <a:rPr lang="en-US" altLang="zh-CN" sz="2000" b="0" i="1" smtClean="0">
                                <a:solidFill>
                                  <a:srgbClr val="404040"/>
                                </a:solidFill>
                                <a:latin typeface="Cambria Math" panose="02040503050406030204" pitchFamily="18" charset="0"/>
                                <a:ea typeface="微软雅黑" panose="020B0503020204020204" pitchFamily="34" charset="-122"/>
                              </a:rPr>
                            </m:ctrlPr>
                          </m:funcPr>
                          <m:fName>
                            <m:r>
                              <m:rPr>
                                <m:sty m:val="p"/>
                              </m:rPr>
                              <a:rPr lang="en-US" altLang="zh-CN" sz="2000" b="0" i="0" smtClean="0">
                                <a:solidFill>
                                  <a:srgbClr val="404040"/>
                                </a:solidFill>
                                <a:latin typeface="Cambria Math" panose="02040503050406030204" pitchFamily="18" charset="0"/>
                                <a:ea typeface="微软雅黑" panose="020B0503020204020204" pitchFamily="34" charset="-122"/>
                              </a:rPr>
                              <m:t>min</m:t>
                            </m:r>
                          </m:fName>
                          <m:e>
                            <m:d>
                              <m:dPr>
                                <m:begChr m:val="{"/>
                                <m:endChr m:val="|"/>
                                <m:ctrlPr>
                                  <a:rPr lang="en-US" altLang="zh-CN" sz="2000" b="0" i="1" smtClean="0">
                                    <a:solidFill>
                                      <a:srgbClr val="404040"/>
                                    </a:solidFill>
                                    <a:latin typeface="Cambria Math" panose="02040503050406030204" pitchFamily="18" charset="0"/>
                                    <a:ea typeface="微软雅黑" panose="020B0503020204020204" pitchFamily="34" charset="-122"/>
                                  </a:rPr>
                                </m:ctrlPr>
                              </m:dPr>
                              <m:e>
                                <m:r>
                                  <a:rPr lang="zh-CN" altLang="en-US" sz="2000" b="0" i="1" smtClean="0">
                                    <a:solidFill>
                                      <a:srgbClr val="404040"/>
                                    </a:solidFill>
                                    <a:latin typeface="Cambria Math" panose="02040503050406030204" pitchFamily="18" charset="0"/>
                                    <a:ea typeface="微软雅黑" panose="020B0503020204020204" pitchFamily="34" charset="-122"/>
                                  </a:rPr>
                                  <m:t> </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𝑥</m:t>
                                    </m:r>
                                  </m:e>
                                  <m:sub>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𝑖</m:t>
                                        </m:r>
                                      </m:e>
                                      <m:sub>
                                        <m:r>
                                          <a:rPr lang="en-US" altLang="zh-CN" sz="2000" b="0" i="1" smtClean="0">
                                            <a:solidFill>
                                              <a:srgbClr val="404040"/>
                                            </a:solidFill>
                                            <a:latin typeface="Cambria Math" panose="02040503050406030204" pitchFamily="18" charset="0"/>
                                            <a:ea typeface="微软雅黑" panose="020B0503020204020204" pitchFamily="34" charset="-122"/>
                                          </a:rPr>
                                          <m:t>𝑘</m:t>
                                        </m:r>
                                      </m:sub>
                                    </m:sSub>
                                  </m:sub>
                                </m:sSub>
                                <m:r>
                                  <a:rPr lang="en-US" altLang="zh-CN" sz="2000" b="0" i="1" smtClean="0">
                                    <a:solidFill>
                                      <a:srgbClr val="404040"/>
                                    </a:solidFill>
                                    <a:latin typeface="Cambria Math" panose="02040503050406030204" pitchFamily="18" charset="0"/>
                                    <a:ea typeface="微软雅黑" panose="020B0503020204020204" pitchFamily="34" charset="-122"/>
                                  </a:rPr>
                                  <m:t>−</m:t>
                                </m:r>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sSub>
                                      <m:sSubPr>
                                        <m:ctrlPr>
                                          <a:rPr lang="en-US" altLang="zh-CN" sz="2000" b="0" i="1" smtClean="0">
                                            <a:solidFill>
                                              <a:srgbClr val="404040"/>
                                            </a:solidFill>
                                            <a:latin typeface="Cambria Math" panose="02040503050406030204" pitchFamily="18" charset="0"/>
                                            <a:ea typeface="微软雅黑" panose="020B0503020204020204" pitchFamily="34" charset="-122"/>
                                          </a:rPr>
                                        </m:ctrlPr>
                                      </m:sSubPr>
                                      <m:e>
                                        <m:r>
                                          <a:rPr lang="en-US" altLang="zh-CN" sz="2000" b="0" i="1" smtClean="0">
                                            <a:solidFill>
                                              <a:srgbClr val="404040"/>
                                            </a:solidFill>
                                            <a:latin typeface="Cambria Math" panose="02040503050406030204" pitchFamily="18" charset="0"/>
                                            <a:ea typeface="微软雅黑" panose="020B0503020204020204" pitchFamily="34" charset="-122"/>
                                          </a:rPr>
                                          <m:t>𝑥</m:t>
                                        </m:r>
                                      </m:e>
                                      <m:sub>
                                        <m:r>
                                          <a:rPr lang="en-US" altLang="zh-CN" sz="2000" b="0" i="1" smtClean="0">
                                            <a:solidFill>
                                              <a:srgbClr val="404040"/>
                                            </a:solidFill>
                                            <a:latin typeface="Cambria Math" panose="02040503050406030204" pitchFamily="18" charset="0"/>
                                            <a:ea typeface="微软雅黑" panose="020B0503020204020204" pitchFamily="34" charset="-122"/>
                                          </a:rPr>
                                          <m:t>𝑖</m:t>
                                        </m:r>
                                      </m:sub>
                                    </m:sSub>
                                  </m:e>
                                  <m:sub>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1</m:t>
                                    </m:r>
                                  </m:sub>
                                </m:sSub>
                                <m:r>
                                  <a:rPr lang="zh-CN" altLang="en-US" sz="2000" b="0" i="1" smtClean="0">
                                    <a:solidFill>
                                      <a:srgbClr val="404040"/>
                                    </a:solidFill>
                                    <a:latin typeface="Cambria Math" panose="02040503050406030204" pitchFamily="18" charset="0"/>
                                    <a:ea typeface="微软雅黑" panose="020B0503020204020204" pitchFamily="34" charset="-122"/>
                                  </a:rPr>
                                  <m:t> </m:t>
                                </m:r>
                              </m:e>
                            </m:d>
                          </m:e>
                        </m:func>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1</m:t>
                        </m:r>
                        <m:r>
                          <a:rPr lang="en-US" altLang="zh-CN" sz="2000" b="0" i="1" smtClean="0">
                            <a:solidFill>
                              <a:srgbClr val="404040"/>
                            </a:solidFill>
                            <a:latin typeface="Cambria Math" panose="02040503050406030204" pitchFamily="18" charset="0"/>
                            <a:ea typeface="微软雅黑" panose="020B0503020204020204" pitchFamily="34" charset="-122"/>
                          </a:rPr>
                          <m:t>&lt;</m:t>
                        </m:r>
                        <m:r>
                          <a:rPr lang="en-US" altLang="zh-CN" sz="2000" b="0" i="1" smtClean="0">
                            <a:solidFill>
                              <a:srgbClr val="404040"/>
                            </a:solidFill>
                            <a:latin typeface="Cambria Math" panose="02040503050406030204" pitchFamily="18" charset="0"/>
                            <a:ea typeface="微软雅黑" panose="020B0503020204020204" pitchFamily="34" charset="-122"/>
                          </a:rPr>
                          <m:t>𝑘</m:t>
                        </m:r>
                        <m:r>
                          <a:rPr lang="en-US" altLang="zh-CN" sz="2000" b="0" i="1" smtClean="0">
                            <a:solidFill>
                              <a:srgbClr val="404040"/>
                            </a:solidFill>
                            <a:latin typeface="Cambria Math" panose="02040503050406030204" pitchFamily="18" charset="0"/>
                            <a:ea typeface="微软雅黑" panose="020B0503020204020204" pitchFamily="34" charset="-122"/>
                          </a:rPr>
                          <m:t>≤</m:t>
                        </m:r>
                        <m:r>
                          <a:rPr lang="en-US" altLang="zh-CN" sz="2000" b="0" i="1" smtClean="0">
                            <a:solidFill>
                              <a:srgbClr val="404040"/>
                            </a:solidFill>
                            <a:latin typeface="Cambria Math" panose="02040503050406030204" pitchFamily="18" charset="0"/>
                            <a:ea typeface="微软雅黑" panose="020B0503020204020204" pitchFamily="34" charset="-122"/>
                          </a:rPr>
                          <m:t>𝑚</m:t>
                        </m:r>
                        <m:r>
                          <a:rPr lang="zh-CN" altLang="en-US" sz="2000" b="0" i="1" smtClean="0">
                            <a:solidFill>
                              <a:srgbClr val="404040"/>
                            </a:solidFill>
                            <a:latin typeface="Cambria Math" panose="02040503050406030204" pitchFamily="18" charset="0"/>
                            <a:ea typeface="微软雅黑" panose="020B0503020204020204" pitchFamily="34" charset="-122"/>
                          </a:rPr>
                          <m:t> </m:t>
                        </m:r>
                        <m:r>
                          <a:rPr lang="en-US" altLang="zh-CN" sz="2000" b="0" i="1" smtClean="0">
                            <a:solidFill>
                              <a:srgbClr val="404040"/>
                            </a:solidFill>
                            <a:latin typeface="Cambria Math" panose="02040503050406030204" pitchFamily="18" charset="0"/>
                            <a:ea typeface="微软雅黑" panose="020B0503020204020204" pitchFamily="34" charset="-122"/>
                          </a:rPr>
                          <m:t>}</m:t>
                        </m:r>
                      </m:e>
                    </m:func>
                  </m:oMath>
                </a14:m>
                <a:endParaRPr lang="zh-CN" altLang="en-US" sz="2000" b="0" i="0" dirty="0">
                  <a:solidFill>
                    <a:srgbClr val="404040"/>
                  </a:solidFill>
                  <a:effectLst/>
                  <a:latin typeface="微软雅黑" panose="020B0503020204020204" pitchFamily="34" charset="-122"/>
                  <a:ea typeface="微软雅黑" panose="020B0503020204020204" pitchFamily="34" charset="-122"/>
                </a:endParaRPr>
              </a:p>
            </p:txBody>
          </p:sp>
        </mc:Choice>
        <mc:Fallback>
          <p:sp>
            <p:nvSpPr>
              <p:cNvPr id="30" name="文本框 29"/>
              <p:cNvSpPr txBox="1">
                <a:spLocks noRot="1" noChangeAspect="1" noMove="1" noResize="1" noEditPoints="1" noAdjustHandles="1" noChangeArrowheads="1" noChangeShapeType="1" noTextEdit="1"/>
              </p:cNvSpPr>
              <p:nvPr/>
            </p:nvSpPr>
            <p:spPr>
              <a:xfrm>
                <a:off x="838200" y="1165109"/>
                <a:ext cx="11256624" cy="1778115"/>
              </a:xfrm>
              <a:prstGeom prst="rect">
                <a:avLst/>
              </a:prstGeom>
              <a:blipFill rotWithShape="1">
                <a:blip r:embed="rId1"/>
                <a:stretch>
                  <a:fillRect t="-29" r="5" b="-5428"/>
                </a:stretch>
              </a:blipFill>
            </p:spPr>
            <p:txBody>
              <a:bodyPr/>
              <a:lstStyle/>
              <a:p>
                <a:r>
                  <a:rPr lang="zh-CN" altLang="en-US">
                    <a:noFill/>
                  </a:rPr>
                  <a:t> </a:t>
                </a:r>
              </a:p>
            </p:txBody>
          </p:sp>
        </mc:Fallback>
      </mc:AlternateContent>
      <p:sp>
        <p:nvSpPr>
          <p:cNvPr id="5" name="文本框 4"/>
          <p:cNvSpPr txBox="1"/>
          <p:nvPr/>
        </p:nvSpPr>
        <p:spPr>
          <a:xfrm>
            <a:off x="838200" y="3231171"/>
            <a:ext cx="2993127"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方法二：二分查找</a:t>
            </a:r>
            <a:endParaRPr kumimoji="1"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539033" y="3866447"/>
            <a:ext cx="2292294" cy="307777"/>
          </a:xfrm>
          <a:prstGeom prst="rect">
            <a:avLst/>
          </a:prstGeom>
          <a:noFill/>
        </p:spPr>
        <p:txBody>
          <a:bodyPr wrap="none" lIns="0" tIns="0" rIns="0" bIns="0" rtlCol="0">
            <a:spAutoFit/>
          </a:bodyPr>
          <a:lstStyle/>
          <a:p>
            <a:pPr marL="342900" indent="-34290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问</a:t>
            </a:r>
            <a:r>
              <a:rPr kumimoji="1" lang="en-US" altLang="zh-CN" sz="2000" dirty="0">
                <a:latin typeface="微软雅黑" panose="020B0503020204020204" pitchFamily="34" charset="-122"/>
                <a:ea typeface="微软雅黑" panose="020B0503020204020204" pitchFamily="34" charset="-122"/>
              </a:rPr>
              <a:t>1</a:t>
            </a:r>
            <a:r>
              <a:rPr kumimoji="1" lang="zh-CN" altLang="en-US" sz="2000" dirty="0">
                <a:latin typeface="微软雅黑" panose="020B0503020204020204" pitchFamily="34" charset="-122"/>
                <a:ea typeface="微软雅黑" panose="020B0503020204020204" pitchFamily="34" charset="-122"/>
              </a:rPr>
              <a:t>：二分什么？</a:t>
            </a:r>
            <a:endParaRPr kumimoji="1" lang="zh-CN" altLang="en-US"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500705" y="4456608"/>
            <a:ext cx="4762842"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问</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：为何能二分查找？即</a:t>
            </a:r>
            <a:r>
              <a:rPr kumimoji="1" lang="zh-CN" altLang="en-US" dirty="0">
                <a:solidFill>
                  <a:srgbClr val="00B0F0"/>
                </a:solidFill>
                <a:latin typeface="微软雅黑" panose="020B0503020204020204" pitchFamily="34" charset="-122"/>
                <a:ea typeface="微软雅黑" panose="020B0503020204020204" pitchFamily="34" charset="-122"/>
              </a:rPr>
              <a:t>单调性</a:t>
            </a:r>
            <a:r>
              <a:rPr kumimoji="1" lang="zh-CN" altLang="en-US" dirty="0">
                <a:latin typeface="微软雅黑" panose="020B0503020204020204" pitchFamily="34" charset="-122"/>
                <a:ea typeface="微软雅黑" panose="020B0503020204020204" pitchFamily="34" charset="-122"/>
              </a:rPr>
              <a:t>在哪儿？</a:t>
            </a:r>
            <a:endParaRPr kumimoji="1" lang="zh-CN" altLang="en-US" dirty="0">
              <a:latin typeface="微软雅黑" panose="020B0503020204020204" pitchFamily="34" charset="-122"/>
              <a:ea typeface="微软雅黑" panose="020B0503020204020204" pitchFamily="34" charset="-122"/>
            </a:endParaRPr>
          </a:p>
        </p:txBody>
      </p:sp>
      <p:sp>
        <p:nvSpPr>
          <p:cNvPr id="9" name="任意多边形: 形状 13"/>
          <p:cNvSpPr/>
          <p:nvPr/>
        </p:nvSpPr>
        <p:spPr>
          <a:xfrm>
            <a:off x="1896184" y="4973900"/>
            <a:ext cx="9140656"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答：显然，相邻牛舍的最小间距越</a:t>
            </a:r>
            <a:r>
              <a:rPr lang="zh-CN" altLang="en-US" sz="2400" b="1" dirty="0">
                <a:solidFill>
                  <a:srgbClr val="FFFF00"/>
                </a:solidFill>
                <a:latin typeface="微软雅黑" panose="020B0503020204020204" pitchFamily="34" charset="-122"/>
                <a:ea typeface="微软雅黑" panose="020B0503020204020204" pitchFamily="34" charset="-122"/>
              </a:rPr>
              <a:t>大</a:t>
            </a:r>
            <a:r>
              <a:rPr lang="zh-CN" altLang="en-US" sz="2400" dirty="0">
                <a:latin typeface="微软雅黑" panose="020B0503020204020204" pitchFamily="34" charset="-122"/>
                <a:ea typeface="微软雅黑" panose="020B0503020204020204" pitchFamily="34" charset="-122"/>
              </a:rPr>
              <a:t>，能够安置的奶牛数量越</a:t>
            </a:r>
            <a:r>
              <a:rPr lang="zh-CN" altLang="en-US" sz="2400" b="1" dirty="0">
                <a:solidFill>
                  <a:srgbClr val="FFFF00"/>
                </a:solidFill>
                <a:latin typeface="微软雅黑" panose="020B0503020204020204" pitchFamily="34" charset="-122"/>
                <a:ea typeface="微软雅黑" panose="020B0503020204020204" pitchFamily="34" charset="-122"/>
              </a:rPr>
              <a:t>少</a:t>
            </a:r>
            <a:endParaRPr lang="en-US" altLang="zh-CN" sz="2400" b="1" dirty="0">
              <a:solidFill>
                <a:srgbClr val="FFFF00"/>
              </a:solidFill>
              <a:latin typeface="微软雅黑" panose="020B0503020204020204" pitchFamily="34" charset="-122"/>
              <a:ea typeface="微软雅黑" panose="020B0503020204020204" pitchFamily="34" charset="-122"/>
            </a:endParaRPr>
          </a:p>
        </p:txBody>
      </p:sp>
      <p:sp>
        <p:nvSpPr>
          <p:cNvPr id="10" name="任意多边形: 形状 13"/>
          <p:cNvSpPr/>
          <p:nvPr/>
        </p:nvSpPr>
        <p:spPr>
          <a:xfrm>
            <a:off x="4155220" y="3648995"/>
            <a:ext cx="5286265" cy="65248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答：二分查找相邻牛舍的</a:t>
            </a:r>
            <a:r>
              <a:rPr lang="zh-CN" altLang="en-US" sz="2400" dirty="0">
                <a:solidFill>
                  <a:srgbClr val="FFFF00"/>
                </a:solidFill>
                <a:latin typeface="微软雅黑" panose="020B0503020204020204" pitchFamily="34" charset="-122"/>
                <a:ea typeface="微软雅黑" panose="020B0503020204020204" pitchFamily="34" charset="-122"/>
              </a:rPr>
              <a:t>最小间距</a:t>
            </a:r>
            <a:endParaRPr lang="en-US" altLang="zh-CN"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489781" y="5892942"/>
            <a:ext cx="7953461" cy="400110"/>
          </a:xfrm>
          <a:prstGeom prst="rect">
            <a:avLst/>
          </a:prstGeom>
          <a:noFill/>
        </p:spPr>
        <p:txBody>
          <a:bodyPr wrap="square" rtlCol="0">
            <a:spAutoFit/>
          </a:bodyPr>
          <a:lstStyle/>
          <a:p>
            <a:r>
              <a:rPr kumimoji="1" lang="zh-CN" altLang="en-US" sz="2000" dirty="0">
                <a:latin typeface="微软雅黑" panose="020B0503020204020204" pitchFamily="34" charset="-122"/>
                <a:ea typeface="微软雅黑" panose="020B0503020204020204" pitchFamily="34" charset="-122"/>
              </a:rPr>
              <a:t>算法：二分查找</a:t>
            </a:r>
            <a:r>
              <a:rPr kumimoji="1" lang="zh-CN" altLang="en-US" sz="2000" b="1" dirty="0">
                <a:solidFill>
                  <a:srgbClr val="C00000"/>
                </a:solidFill>
                <a:latin typeface="微软雅黑" panose="020B0503020204020204" pitchFamily="34" charset="-122"/>
                <a:ea typeface="微软雅黑" panose="020B0503020204020204" pitchFamily="34" charset="-122"/>
              </a:rPr>
              <a:t>最大</a:t>
            </a:r>
            <a:r>
              <a:rPr kumimoji="1" lang="zh-CN" altLang="en-US" sz="2000" dirty="0">
                <a:latin typeface="微软雅黑" panose="020B0503020204020204" pitchFamily="34" charset="-122"/>
                <a:ea typeface="微软雅黑" panose="020B0503020204020204" pitchFamily="34" charset="-122"/>
              </a:rPr>
              <a:t>的最小间距，使得</a:t>
            </a:r>
            <a:r>
              <a:rPr kumimoji="1" lang="en-US" altLang="zh-CN" sz="2000" dirty="0">
                <a:latin typeface="微软雅黑" panose="020B0503020204020204" pitchFamily="34" charset="-122"/>
                <a:ea typeface="微软雅黑" panose="020B0503020204020204" pitchFamily="34" charset="-122"/>
              </a:rPr>
              <a:t>n</a:t>
            </a:r>
            <a:r>
              <a:rPr kumimoji="1" lang="zh-CN" altLang="en-US" sz="2000" dirty="0">
                <a:latin typeface="微软雅黑" panose="020B0503020204020204" pitchFamily="34" charset="-122"/>
                <a:ea typeface="微软雅黑" panose="020B0503020204020204" pitchFamily="34" charset="-122"/>
              </a:rPr>
              <a:t>间牛舍</a:t>
            </a:r>
            <a:r>
              <a:rPr kumimoji="1" lang="zh-CN" altLang="en-US" sz="2000" b="1" dirty="0">
                <a:solidFill>
                  <a:srgbClr val="C00000"/>
                </a:solidFill>
                <a:latin typeface="微软雅黑" panose="020B0503020204020204" pitchFamily="34" charset="-122"/>
                <a:ea typeface="微软雅黑" panose="020B0503020204020204" pitchFamily="34" charset="-122"/>
              </a:rPr>
              <a:t>刚好</a:t>
            </a:r>
            <a:r>
              <a:rPr kumimoji="1" lang="zh-CN" altLang="en-US" sz="2000" dirty="0">
                <a:latin typeface="微软雅黑" panose="020B0503020204020204" pitchFamily="34" charset="-122"/>
                <a:ea typeface="微软雅黑" panose="020B0503020204020204" pitchFamily="34" charset="-122"/>
              </a:rPr>
              <a:t>能安置完</a:t>
            </a:r>
            <a:r>
              <a:rPr kumimoji="1" lang="en-US" altLang="zh-CN" sz="2000" dirty="0">
                <a:latin typeface="微软雅黑" panose="020B0503020204020204" pitchFamily="34" charset="-122"/>
                <a:ea typeface="微软雅黑" panose="020B0503020204020204" pitchFamily="34" charset="-122"/>
              </a:rPr>
              <a:t>m</a:t>
            </a:r>
            <a:r>
              <a:rPr kumimoji="1" lang="zh-CN" altLang="en-US" sz="2000" dirty="0">
                <a:latin typeface="微软雅黑" panose="020B0503020204020204" pitchFamily="34" charset="-122"/>
                <a:ea typeface="微软雅黑" panose="020B0503020204020204" pitchFamily="34" charset="-122"/>
              </a:rPr>
              <a:t>头牛</a:t>
            </a:r>
            <a:endParaRPr kumimoji="1"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animBg="1"/>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5" name="文本框 4"/>
          <p:cNvSpPr txBox="1"/>
          <p:nvPr/>
        </p:nvSpPr>
        <p:spPr>
          <a:xfrm>
            <a:off x="-134489" y="3136668"/>
            <a:ext cx="2993127"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方法二：二分查找</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任意多边形: 形状 6"/>
              <p:cNvSpPr/>
              <p:nvPr/>
            </p:nvSpPr>
            <p:spPr>
              <a:xfrm>
                <a:off x="3442863" y="82550"/>
                <a:ext cx="8749137" cy="670767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lnSpc>
                    <a:spcPts val="2200"/>
                  </a:lnSpc>
                  <a:spcBef>
                    <a:spcPct val="0"/>
                  </a:spcBef>
                  <a:spcAft>
                    <a:spcPct val="0"/>
                  </a:spcAft>
                </a:pPr>
                <a:r>
                  <a:rPr lang="zh-CN" altLang="en-US" dirty="0">
                    <a:latin typeface="微软雅黑" panose="020B0503020204020204" pitchFamily="34" charset="-122"/>
                    <a:ea typeface="微软雅黑" panose="020B0503020204020204" pitchFamily="34" charset="-122"/>
                  </a:rPr>
                  <a:t>算法：</a:t>
                </a:r>
                <a:r>
                  <a:rPr lang="en-US" altLang="zh-CN" dirty="0" err="1">
                    <a:latin typeface="微软雅黑" panose="020B0503020204020204" pitchFamily="34" charset="-122"/>
                    <a:ea typeface="微软雅黑" panose="020B0503020204020204" pitchFamily="34" charset="-122"/>
                  </a:rPr>
                  <a:t>MaximalSpaceForPlacingCrazyCows</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a:t>
                </a:r>
                <a:endParaRPr lang="en-US" altLang="zh-CN" dirty="0">
                  <a:latin typeface="微软雅黑" panose="020B0503020204020204" pitchFamily="34" charset="-122"/>
                  <a:ea typeface="微软雅黑" panose="020B0503020204020204" pitchFamily="34" charset="-122"/>
                </a:endParaRPr>
              </a:p>
              <a:p>
                <a:pPr lvl="0" eaLnBrk="0" fontAlgn="base" hangingPunct="0">
                  <a:lnSpc>
                    <a:spcPts val="2200"/>
                  </a:lnSpc>
                  <a:spcBef>
                    <a:spcPct val="0"/>
                  </a:spcBef>
                  <a:spcAft>
                    <a:spcPct val="0"/>
                  </a:spcAft>
                </a:pPr>
                <a:r>
                  <a:rPr lang="zh-CN" altLang="en-US" dirty="0">
                    <a:latin typeface="微软雅黑" panose="020B0503020204020204" pitchFamily="34" charset="-122"/>
                    <a:ea typeface="微软雅黑" panose="020B0503020204020204" pitchFamily="34" charset="-122"/>
                  </a:rPr>
                  <a:t>输入：</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间牛舍的位置序列</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 按升序排列；奶牛数量</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&gt;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lvl="0" eaLnBrk="0" fontAlgn="base" hangingPunct="0">
                  <a:lnSpc>
                    <a:spcPts val="2200"/>
                  </a:lnSpc>
                  <a:spcBef>
                    <a:spcPct val="0"/>
                  </a:spcBef>
                  <a:spcAft>
                    <a:spcPct val="0"/>
                  </a:spcAft>
                </a:pPr>
                <a:r>
                  <a:rPr lang="zh-CN" altLang="en-US" dirty="0">
                    <a:latin typeface="微软雅黑" panose="020B0503020204020204" pitchFamily="34" charset="-122"/>
                    <a:ea typeface="微软雅黑" panose="020B0503020204020204" pitchFamily="34" charset="-122"/>
                  </a:rPr>
                  <a:t>输出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安置</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头奶牛的最小间距的最大值</a:t>
                </a:r>
                <a:endParaRPr lang="en-US" altLang="zh-CN" dirty="0">
                  <a:latin typeface="微软雅黑" panose="020B0503020204020204" pitchFamily="34" charset="-122"/>
                  <a:ea typeface="微软雅黑" panose="020B0503020204020204" pitchFamily="34" charset="-122"/>
                </a:endParaRPr>
              </a:p>
              <a:p>
                <a:pPr lvl="0" eaLnBrk="0" fontAlgn="base" hangingPunct="0">
                  <a:lnSpc>
                    <a:spcPts val="2200"/>
                  </a:lnSpc>
                  <a:spcBef>
                    <a:spcPct val="0"/>
                  </a:spcBef>
                  <a:spcAft>
                    <a:spcPct val="0"/>
                  </a:spcAft>
                </a:pP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min_sep</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0</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max_sep</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𝑋</m:t>
                    </m:r>
                    <m:d>
                      <m:dPr>
                        <m:begChr m:val="["/>
                        <m:endChr m:val="]"/>
                        <m:ctrlPr>
                          <a:rPr lang="en-US" altLang="zh-CN" b="0" i="1" smtClean="0">
                            <a:solidFill>
                              <a:schemeClr val="bg1"/>
                            </a:solidFill>
                            <a:latin typeface="Cambria Math" panose="02040503050406030204" pitchFamily="18" charset="0"/>
                            <a:ea typeface="微软雅黑" panose="020B0503020204020204" pitchFamily="34" charset="-122"/>
                          </a:rPr>
                        </m:ctrlPr>
                      </m:dPr>
                      <m:e>
                        <m:r>
                          <a:rPr lang="en-US" altLang="zh-CN" b="0" i="1" smtClean="0">
                            <a:solidFill>
                              <a:schemeClr val="bg1"/>
                            </a:solidFill>
                            <a:latin typeface="Cambria Math" panose="02040503050406030204" pitchFamily="18" charset="0"/>
                            <a:ea typeface="微软雅黑" panose="020B0503020204020204" pitchFamily="34" charset="-122"/>
                          </a:rPr>
                          <m:t>𝑛</m:t>
                        </m:r>
                      </m:e>
                    </m:d>
                    <m:r>
                      <a:rPr lang="en-US" altLang="zh-CN" b="0" i="1" smtClean="0">
                        <a:solidFill>
                          <a:schemeClr val="bg1"/>
                        </a:solidFill>
                        <a:latin typeface="Cambria Math" panose="02040503050406030204" pitchFamily="18" charset="0"/>
                        <a:ea typeface="微软雅黑" panose="020B0503020204020204" pitchFamily="34" charset="-122"/>
                      </a:rPr>
                      <m:t>−</m:t>
                    </m:r>
                    <m:r>
                      <a:rPr lang="en-US" altLang="zh-CN" b="0" i="1" smtClean="0">
                        <a:solidFill>
                          <a:schemeClr val="bg1"/>
                        </a:solidFill>
                        <a:latin typeface="Cambria Math" panose="02040503050406030204" pitchFamily="18" charset="0"/>
                        <a:ea typeface="微软雅黑" panose="020B0503020204020204" pitchFamily="34" charset="-122"/>
                      </a:rPr>
                      <m:t>𝑋</m:t>
                    </m:r>
                    <m:d>
                      <m:dPr>
                        <m:begChr m:val="["/>
                        <m:endChr m:val="]"/>
                        <m:ctrlPr>
                          <a:rPr lang="en-US" altLang="zh-CN" b="0" i="1" smtClean="0">
                            <a:solidFill>
                              <a:schemeClr val="bg1"/>
                            </a:solidFill>
                            <a:latin typeface="Cambria Math" panose="02040503050406030204" pitchFamily="18" charset="0"/>
                            <a:ea typeface="微软雅黑" panose="020B0503020204020204" pitchFamily="34" charset="-122"/>
                          </a:rPr>
                        </m:ctrlPr>
                      </m:dPr>
                      <m:e>
                        <m:r>
                          <a:rPr lang="en-US" altLang="zh-CN" b="0" i="1" smtClean="0">
                            <a:solidFill>
                              <a:schemeClr val="bg1"/>
                            </a:solidFill>
                            <a:latin typeface="Cambria Math" panose="02040503050406030204" pitchFamily="18" charset="0"/>
                            <a:ea typeface="微软雅黑" panose="020B0503020204020204" pitchFamily="34" charset="-122"/>
                          </a:rPr>
                          <m:t>1</m:t>
                        </m:r>
                      </m:e>
                    </m:d>
                    <m:r>
                      <a:rPr lang="en-US" altLang="zh-CN" b="0" i="1" smtClean="0">
                        <a:solidFill>
                          <a:schemeClr val="bg1"/>
                        </a:solidFill>
                        <a:latin typeface="Cambria Math" panose="02040503050406030204" pitchFamily="18" charset="0"/>
                        <a:ea typeface="微软雅黑" panose="020B0503020204020204" pitchFamily="34" charset="-122"/>
                      </a:rPr>
                      <m:t>+</m:t>
                    </m:r>
                    <m:r>
                      <a:rPr lang="en-US" altLang="zh-CN" b="0" i="1" smtClean="0">
                        <a:solidFill>
                          <a:schemeClr val="bg1"/>
                        </a:solidFill>
                        <a:latin typeface="Cambria Math" panose="02040503050406030204" pitchFamily="18" charset="0"/>
                        <a:ea typeface="微软雅黑" panose="020B0503020204020204" pitchFamily="34" charset="-122"/>
                      </a:rPr>
                      <m:t>1</m:t>
                    </m:r>
                  </m:oMath>
                </a14:m>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while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&gt;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mid_sep</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min_sep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max_sep</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pre</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第</a:t>
                </a:r>
                <a:r>
                  <a:rPr lang="en-US" altLang="zh-CN" dirty="0">
                    <a:solidFill>
                      <a:srgbClr val="FFFF00"/>
                    </a:solidFill>
                    <a:latin typeface="微软雅黑" panose="020B0503020204020204" pitchFamily="34" charset="-122"/>
                    <a:ea typeface="微软雅黑" panose="020B0503020204020204" pitchFamily="34" charset="-122"/>
                  </a:rPr>
                  <a:t>1</a:t>
                </a:r>
                <a:r>
                  <a:rPr lang="zh-CN" altLang="en-US" dirty="0">
                    <a:solidFill>
                      <a:srgbClr val="FFFF00"/>
                    </a:solidFill>
                    <a:latin typeface="微软雅黑" panose="020B0503020204020204" pitchFamily="34" charset="-122"/>
                    <a:ea typeface="微软雅黑" panose="020B0503020204020204" pitchFamily="34" charset="-122"/>
                  </a:rPr>
                  <a:t>头奶牛安置在</a:t>
                </a:r>
                <a:r>
                  <a:rPr lang="en-US" altLang="zh-CN" dirty="0">
                    <a:solidFill>
                      <a:srgbClr val="FFFF00"/>
                    </a:solidFill>
                    <a:latin typeface="微软雅黑" panose="020B0503020204020204" pitchFamily="34" charset="-122"/>
                    <a:ea typeface="微软雅黑" panose="020B0503020204020204" pitchFamily="34" charset="-122"/>
                  </a:rPr>
                  <a:t>X[1]</a:t>
                </a:r>
                <a:r>
                  <a:rPr lang="zh-CN" altLang="en-US" dirty="0">
                    <a:solidFill>
                      <a:srgbClr val="FFFF00"/>
                    </a:solidFill>
                    <a:latin typeface="微软雅黑" panose="020B0503020204020204" pitchFamily="34" charset="-122"/>
                    <a:ea typeface="微软雅黑" panose="020B0503020204020204" pitchFamily="34" charset="-122"/>
                  </a:rPr>
                  <a:t>的位置</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num</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对安置好的奶牛计数</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for</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do</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X[k]</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X[pre]</a:t>
                </a:r>
                <a:r>
                  <a:rPr lang="zh-CN" altLang="en-US"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m:t>
                    </m:r>
                  </m:oMath>
                </a14:m>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err="1">
                    <a:solidFill>
                      <a:srgbClr val="FFFF00"/>
                    </a:solidFill>
                    <a:latin typeface="微软雅黑" panose="020B0503020204020204" pitchFamily="34" charset="-122"/>
                    <a:ea typeface="微软雅黑" panose="020B0503020204020204" pitchFamily="34" charset="-122"/>
                  </a:rPr>
                  <a:t>mid_sep</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与前头奶牛的间距不低于</a:t>
                </a:r>
                <a:r>
                  <a:rPr lang="en-US" altLang="zh-CN" dirty="0" err="1">
                    <a:solidFill>
                      <a:srgbClr val="FFFF00"/>
                    </a:solidFill>
                    <a:latin typeface="微软雅黑" panose="020B0503020204020204" pitchFamily="34" charset="-122"/>
                    <a:ea typeface="微软雅黑" panose="020B0503020204020204" pitchFamily="34" charset="-122"/>
                  </a:rPr>
                  <a:t>mid_sep</a:t>
                </a:r>
                <a:endParaRPr lang="en-US" altLang="zh-CN" dirty="0">
                  <a:solidFill>
                    <a:srgbClr val="FFFF00"/>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num</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num</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安置第</a:t>
                </a:r>
                <a:r>
                  <a:rPr lang="en-US" altLang="zh-CN" dirty="0">
                    <a:solidFill>
                      <a:schemeClr val="bg1"/>
                    </a:solidFill>
                    <a:latin typeface="微软雅黑" panose="020B0503020204020204" pitchFamily="34" charset="-122"/>
                    <a:ea typeface="微软雅黑" panose="020B0503020204020204" pitchFamily="34" charset="-122"/>
                  </a:rPr>
                  <a:t>num+1</a:t>
                </a:r>
                <a:r>
                  <a:rPr lang="zh-CN" altLang="en-US" dirty="0">
                    <a:solidFill>
                      <a:schemeClr val="bg1"/>
                    </a:solidFill>
                    <a:latin typeface="微软雅黑" panose="020B0503020204020204" pitchFamily="34" charset="-122"/>
                    <a:ea typeface="微软雅黑" panose="020B0503020204020204" pitchFamily="34" charset="-122"/>
                  </a:rPr>
                  <a:t>头奶牛</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pre</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第</a:t>
                </a:r>
                <a:r>
                  <a:rPr lang="en-US" altLang="zh-CN" dirty="0">
                    <a:solidFill>
                      <a:schemeClr val="bg1"/>
                    </a:solidFill>
                    <a:latin typeface="微软雅黑" panose="020B0503020204020204" pitchFamily="34" charset="-122"/>
                    <a:ea typeface="微软雅黑" panose="020B0503020204020204" pitchFamily="34" charset="-122"/>
                  </a:rPr>
                  <a:t>num+1</a:t>
                </a:r>
                <a:r>
                  <a:rPr lang="zh-CN" altLang="en-US" dirty="0">
                    <a:solidFill>
                      <a:schemeClr val="bg1"/>
                    </a:solidFill>
                    <a:latin typeface="微软雅黑" panose="020B0503020204020204" pitchFamily="34" charset="-122"/>
                    <a:ea typeface="微软雅黑" panose="020B0503020204020204" pitchFamily="34" charset="-122"/>
                  </a:rPr>
                  <a:t>头奶牛的牛舍位置</a:t>
                </a:r>
                <a:r>
                  <a:rPr lang="en-US" altLang="zh-CN" dirty="0">
                    <a:solidFill>
                      <a:schemeClr val="bg1"/>
                    </a:solidFill>
                    <a:latin typeface="微软雅黑" panose="020B0503020204020204" pitchFamily="34" charset="-122"/>
                    <a:ea typeface="微软雅黑" panose="020B0503020204020204" pitchFamily="34" charset="-122"/>
                  </a:rPr>
                  <a:t>X[k]</a:t>
                </a:r>
                <a:r>
                  <a:rPr lang="zh-CN" altLang="en-US" dirty="0">
                    <a:solidFill>
                      <a:schemeClr val="bg1"/>
                    </a:solidFill>
                    <a:latin typeface="微软雅黑" panose="020B0503020204020204" pitchFamily="34" charset="-122"/>
                    <a:ea typeface="微软雅黑" panose="020B0503020204020204" pitchFamily="34" charset="-122"/>
                  </a:rPr>
                  <a:t>，继续安排下一头牛</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if</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num</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&gt;</m:t>
                    </m:r>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then</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min_sep</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mid_sep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能安置的牛数量大于</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，间距太小</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else</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//num</a:t>
                </a:r>
                <a:r>
                  <a:rPr lang="zh-CN" altLang="en-US"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bg1"/>
                        </a:solidFill>
                        <a:latin typeface="Cambria Math" panose="02040503050406030204" pitchFamily="18" charset="0"/>
                        <a:ea typeface="微软雅黑" panose="020B0503020204020204" pitchFamily="34" charset="-122"/>
                      </a:rPr>
                      <m:t>≤</m:t>
                    </m:r>
                  </m:oMath>
                </a14:m>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m</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max_sep</a:t>
                </a:r>
                <a:r>
                  <a:rPr lang="zh-CN" altLang="en-US"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mid_sep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牛数量小于等于</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，间距可能太大</a:t>
                </a:r>
                <a:endParaRPr lang="en-US" altLang="zh-CN"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end</a:t>
                </a:r>
                <a:endParaRPr lang="en-US" altLang="zh-CN" b="1" dirty="0">
                  <a:solidFill>
                    <a:schemeClr val="bg1"/>
                  </a:solidFill>
                  <a:latin typeface="微软雅黑" panose="020B0503020204020204" pitchFamily="34" charset="-122"/>
                  <a:ea typeface="微软雅黑" panose="020B0503020204020204" pitchFamily="34" charset="-122"/>
                </a:endParaRPr>
              </a:p>
              <a:p>
                <a:pPr marL="360045" lvl="0" indent="-288290" eaLnBrk="0" fontAlgn="base" hangingPunct="0">
                  <a:lnSpc>
                    <a:spcPts val="2200"/>
                  </a:lnSpc>
                  <a:spcBef>
                    <a:spcPct val="0"/>
                  </a:spcBef>
                  <a:spcAft>
                    <a:spcPct val="0"/>
                  </a:spcAft>
                  <a:buFont typeface="+mj-lt"/>
                  <a:buAutoNum type="arabicPeriod"/>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return</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max_sep</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返回安置</a:t>
                </a:r>
                <a:r>
                  <a:rPr lang="en-US" altLang="zh-CN" dirty="0">
                    <a:solidFill>
                      <a:schemeClr val="bg1"/>
                    </a:solidFill>
                    <a:latin typeface="微软雅黑" panose="020B0503020204020204" pitchFamily="34" charset="-122"/>
                    <a:ea typeface="微软雅黑" panose="020B0503020204020204" pitchFamily="34" charset="-122"/>
                  </a:rPr>
                  <a:t>m</a:t>
                </a:r>
                <a:r>
                  <a:rPr lang="zh-CN" altLang="en-US" dirty="0">
                    <a:solidFill>
                      <a:schemeClr val="bg1"/>
                    </a:solidFill>
                    <a:latin typeface="微软雅黑" panose="020B0503020204020204" pitchFamily="34" charset="-122"/>
                    <a:ea typeface="微软雅黑" panose="020B0503020204020204" pitchFamily="34" charset="-122"/>
                  </a:rPr>
                  <a:t>头牛的最大最小间距</a:t>
                </a:r>
                <a:endParaRPr lang="zh-CN" altLang="zh-CN" dirty="0">
                  <a:latin typeface="微软雅黑" panose="020B0503020204020204" pitchFamily="34" charset="-122"/>
                  <a:ea typeface="微软雅黑" panose="020B0503020204020204" pitchFamily="34" charset="-122"/>
                </a:endParaRPr>
              </a:p>
            </p:txBody>
          </p:sp>
        </mc:Choice>
        <mc:Fallback>
          <p:sp>
            <p:nvSpPr>
              <p:cNvPr id="8" name="任意多边形: 形状 6"/>
              <p:cNvSpPr>
                <a:spLocks noRot="1" noChangeAspect="1" noMove="1" noResize="1" noEditPoints="1" noAdjustHandles="1" noChangeArrowheads="1" noChangeShapeType="1" noTextEdit="1"/>
              </p:cNvSpPr>
              <p:nvPr/>
            </p:nvSpPr>
            <p:spPr>
              <a:xfrm>
                <a:off x="3442863" y="82550"/>
                <a:ext cx="8749137" cy="6707673"/>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1"/>
                <a:stretch>
                  <a:fillRect l="-79" t="-95" r="-73" b="-92"/>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任意多边形: 形状 13"/>
              <p:cNvSpPr/>
              <p:nvPr/>
            </p:nvSpPr>
            <p:spPr>
              <a:xfrm>
                <a:off x="184150" y="4588933"/>
                <a:ext cx="3048000" cy="1208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defTabSz="1155700">
                  <a:spcBef>
                    <a:spcPct val="0"/>
                  </a:spcBef>
                  <a:spcAft>
                    <a:spcPct val="35000"/>
                  </a:spcAft>
                </a:pPr>
                <a:r>
                  <a:rPr lang="zh-CN" altLang="en-US" sz="2400" dirty="0">
                    <a:latin typeface="微软雅黑" panose="020B0503020204020204" pitchFamily="34" charset="-122"/>
                    <a:ea typeface="微软雅黑" panose="020B0503020204020204" pitchFamily="34" charset="-122"/>
                  </a:rPr>
                  <a:t>时间复杂度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400" b="0" i="0" smtClean="0">
                        <a:latin typeface="Cambria Math" panose="02040503050406030204" pitchFamily="18" charset="0"/>
                        <a:ea typeface="微软雅黑" panose="020B0503020204020204" pitchFamily="34" charset="-122"/>
                      </a:rPr>
                      <m:t>O</m:t>
                    </m:r>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func>
                          <m:funcPr>
                            <m:ctrlPr>
                              <a:rPr lang="zh-CN" altLang="en-US" sz="2400" b="0" i="1" smtClean="0">
                                <a:latin typeface="Cambria Math" panose="02040503050406030204" pitchFamily="18" charset="0"/>
                                <a:ea typeface="微软雅黑" panose="020B0503020204020204" pitchFamily="34" charset="-122"/>
                              </a:rPr>
                            </m:ctrlPr>
                          </m:funcPr>
                          <m:fName>
                            <m:r>
                              <m:rPr>
                                <m:sty m:val="p"/>
                              </m:rPr>
                              <a:rPr lang="en-US" altLang="zh-CN" sz="2400" b="0" i="0" smtClean="0">
                                <a:latin typeface="Cambria Math" panose="02040503050406030204" pitchFamily="18" charset="0"/>
                                <a:ea typeface="微软雅黑" panose="020B0503020204020204" pitchFamily="34" charset="-122"/>
                              </a:rPr>
                              <m:t>log</m:t>
                            </m:r>
                          </m:fName>
                          <m:e>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𝑋</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𝑛</m:t>
                                </m:r>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𝑋</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pitchFamily="18" charset="0"/>
                                    <a:ea typeface="微软雅黑" panose="020B0503020204020204" pitchFamily="34" charset="-122"/>
                                  </a:rPr>
                                  <m:t>1</m:t>
                                </m:r>
                              </m:e>
                            </m:d>
                            <m:r>
                              <a:rPr lang="en-US" altLang="zh-CN" sz="2400" b="0" i="1" smtClean="0">
                                <a:latin typeface="Cambria Math" panose="02040503050406030204" pitchFamily="18" charset="0"/>
                                <a:ea typeface="微软雅黑" panose="020B0503020204020204" pitchFamily="34" charset="-122"/>
                              </a:rPr>
                              <m:t>)</m:t>
                            </m:r>
                          </m:e>
                        </m:func>
                      </m:e>
                    </m:d>
                  </m:oMath>
                </a14:m>
                <a:endParaRPr lang="en-US" altLang="zh-CN" sz="2400" dirty="0">
                  <a:latin typeface="微软雅黑" panose="020B0503020204020204" pitchFamily="34" charset="-122"/>
                  <a:ea typeface="微软雅黑" panose="020B0503020204020204" pitchFamily="34" charset="-122"/>
                </a:endParaRPr>
              </a:p>
            </p:txBody>
          </p:sp>
        </mc:Choice>
        <mc:Fallback>
          <p:sp>
            <p:nvSpPr>
              <p:cNvPr id="14" name="任意多边形: 形状 13"/>
              <p:cNvSpPr>
                <a:spLocks noRot="1" noChangeAspect="1" noMove="1" noResize="1" noEditPoints="1" noAdjustHandles="1" noChangeArrowheads="1" noChangeShapeType="1" noTextEdit="1"/>
              </p:cNvSpPr>
              <p:nvPr/>
            </p:nvSpPr>
            <p:spPr>
              <a:xfrm>
                <a:off x="184150" y="4588933"/>
                <a:ext cx="3048000" cy="1208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rotWithShape="1">
                <a:blip r:embed="rId2"/>
                <a:stretch>
                  <a:fillRect l="-208" t="-560" r="-208" b="-480"/>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pSp>
        <p:nvGrpSpPr>
          <p:cNvPr id="9" name="组合 8"/>
          <p:cNvGrpSpPr/>
          <p:nvPr/>
        </p:nvGrpSpPr>
        <p:grpSpPr>
          <a:xfrm>
            <a:off x="372214" y="1932782"/>
            <a:ext cx="4098610" cy="2737743"/>
            <a:chOff x="518776" y="2275691"/>
            <a:chExt cx="4098610" cy="2737743"/>
          </a:xfrm>
        </p:grpSpPr>
        <p:pic>
          <p:nvPicPr>
            <p:cNvPr id="9220" name="Picture 4" descr="http://img.kxdw.com/2017/0624/2017062408382641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225" y="2351359"/>
              <a:ext cx="4033161" cy="26620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18776" y="2275691"/>
              <a:ext cx="779615" cy="1015663"/>
            </a:xfrm>
            <a:prstGeom prst="rect">
              <a:avLst/>
            </a:prstGeom>
            <a:noFill/>
            <a:ln>
              <a:noFill/>
            </a:ln>
          </p:spPr>
          <p:txBody>
            <a:bodyPr wrap="square" rtlCol="0">
              <a:spAutoFit/>
            </a:bodyPr>
            <a:lstStyle/>
            <a:p>
              <a:r>
                <a:rPr lang="zh-CN" altLang="en-US" sz="6000" dirty="0">
                  <a:ln w="19050">
                    <a:solidFill>
                      <a:schemeClr val="tx1"/>
                    </a:solidFill>
                  </a:ln>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5400000" scaled="1"/>
                    <a:tileRect/>
                  </a:gra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sym typeface="华文隶书" panose="02010800040101010101" pitchFamily="2" charset="-122"/>
                </a:rPr>
                <a:t>班</a:t>
              </a:r>
              <a:endParaRPr lang="zh-CN" altLang="en-US" sz="6000" dirty="0">
                <a:ln w="19050">
                  <a:solidFill>
                    <a:schemeClr val="tx1"/>
                  </a:solidFill>
                </a:ln>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5400000" scaled="1"/>
                  <a:tileRect/>
                </a:gradFill>
                <a:effectLst>
                  <a:outerShdw blurRad="38100" dist="19050" dir="2700000" algn="tl" rotWithShape="0">
                    <a:schemeClr val="dk1">
                      <a:alpha val="40000"/>
                    </a:schemeClr>
                  </a:outerShdw>
                </a:effectLst>
                <a:latin typeface="华文隶书" panose="02010800040101010101" pitchFamily="2" charset="-122"/>
                <a:ea typeface="华文隶书" panose="02010800040101010101" pitchFamily="2" charset="-122"/>
                <a:sym typeface="华文隶书" panose="02010800040101010101" pitchFamily="2" charset="-122"/>
              </a:endParaRPr>
            </a:p>
          </p:txBody>
        </p:sp>
        <p:grpSp>
          <p:nvGrpSpPr>
            <p:cNvPr id="8" name="组合 7"/>
            <p:cNvGrpSpPr/>
            <p:nvPr/>
          </p:nvGrpSpPr>
          <p:grpSpPr>
            <a:xfrm>
              <a:off x="563563" y="3121510"/>
              <a:ext cx="662258" cy="662258"/>
              <a:chOff x="563563" y="3121510"/>
              <a:chExt cx="662258" cy="662258"/>
            </a:xfrm>
          </p:grpSpPr>
          <p:sp>
            <p:nvSpPr>
              <p:cNvPr id="7" name="任意多边形: 形状 6"/>
              <p:cNvSpPr/>
              <p:nvPr/>
            </p:nvSpPr>
            <p:spPr>
              <a:xfrm>
                <a:off x="646386" y="3121510"/>
                <a:ext cx="496614" cy="662258"/>
              </a:xfrm>
              <a:custGeom>
                <a:avLst/>
                <a:gdLst>
                  <a:gd name="connsiteX0" fmla="*/ 0 w 496614"/>
                  <a:gd name="connsiteY0" fmla="*/ 7944 h 662258"/>
                  <a:gd name="connsiteX1" fmla="*/ 70945 w 496614"/>
                  <a:gd name="connsiteY1" fmla="*/ 31592 h 662258"/>
                  <a:gd name="connsiteX2" fmla="*/ 78828 w 496614"/>
                  <a:gd name="connsiteY2" fmla="*/ 71006 h 662258"/>
                  <a:gd name="connsiteX3" fmla="*/ 102476 w 496614"/>
                  <a:gd name="connsiteY3" fmla="*/ 102537 h 662258"/>
                  <a:gd name="connsiteX4" fmla="*/ 118242 w 496614"/>
                  <a:gd name="connsiteY4" fmla="*/ 134068 h 662258"/>
                  <a:gd name="connsiteX5" fmla="*/ 141890 w 496614"/>
                  <a:gd name="connsiteY5" fmla="*/ 157717 h 662258"/>
                  <a:gd name="connsiteX6" fmla="*/ 165538 w 496614"/>
                  <a:gd name="connsiteY6" fmla="*/ 197130 h 662258"/>
                  <a:gd name="connsiteX7" fmla="*/ 220717 w 496614"/>
                  <a:gd name="connsiteY7" fmla="*/ 275958 h 662258"/>
                  <a:gd name="connsiteX8" fmla="*/ 260131 w 496614"/>
                  <a:gd name="connsiteY8" fmla="*/ 331137 h 662258"/>
                  <a:gd name="connsiteX9" fmla="*/ 268014 w 496614"/>
                  <a:gd name="connsiteY9" fmla="*/ 362668 h 662258"/>
                  <a:gd name="connsiteX10" fmla="*/ 291662 w 496614"/>
                  <a:gd name="connsiteY10" fmla="*/ 378434 h 662258"/>
                  <a:gd name="connsiteX11" fmla="*/ 331076 w 496614"/>
                  <a:gd name="connsiteY11" fmla="*/ 417848 h 662258"/>
                  <a:gd name="connsiteX12" fmla="*/ 362607 w 496614"/>
                  <a:gd name="connsiteY12" fmla="*/ 473027 h 662258"/>
                  <a:gd name="connsiteX13" fmla="*/ 394138 w 496614"/>
                  <a:gd name="connsiteY13" fmla="*/ 520323 h 662258"/>
                  <a:gd name="connsiteX14" fmla="*/ 417786 w 496614"/>
                  <a:gd name="connsiteY14" fmla="*/ 551855 h 662258"/>
                  <a:gd name="connsiteX15" fmla="*/ 449317 w 496614"/>
                  <a:gd name="connsiteY15" fmla="*/ 575503 h 662258"/>
                  <a:gd name="connsiteX16" fmla="*/ 496614 w 496614"/>
                  <a:gd name="connsiteY16" fmla="*/ 638565 h 662258"/>
                  <a:gd name="connsiteX17" fmla="*/ 472966 w 496614"/>
                  <a:gd name="connsiteY17" fmla="*/ 662213 h 6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614" h="662258">
                    <a:moveTo>
                      <a:pt x="0" y="7944"/>
                    </a:moveTo>
                    <a:cubicBezTo>
                      <a:pt x="39205" y="103"/>
                      <a:pt x="46342" y="-12693"/>
                      <a:pt x="70945" y="31592"/>
                    </a:cubicBezTo>
                    <a:cubicBezTo>
                      <a:pt x="77452" y="43304"/>
                      <a:pt x="73386" y="58763"/>
                      <a:pt x="78828" y="71006"/>
                    </a:cubicBezTo>
                    <a:cubicBezTo>
                      <a:pt x="84164" y="83012"/>
                      <a:pt x="95513" y="91396"/>
                      <a:pt x="102476" y="102537"/>
                    </a:cubicBezTo>
                    <a:cubicBezTo>
                      <a:pt x="108704" y="112502"/>
                      <a:pt x="111412" y="124506"/>
                      <a:pt x="118242" y="134068"/>
                    </a:cubicBezTo>
                    <a:cubicBezTo>
                      <a:pt x="124722" y="143140"/>
                      <a:pt x="135201" y="148799"/>
                      <a:pt x="141890" y="157717"/>
                    </a:cubicBezTo>
                    <a:cubicBezTo>
                      <a:pt x="151083" y="169974"/>
                      <a:pt x="157039" y="184382"/>
                      <a:pt x="165538" y="197130"/>
                    </a:cubicBezTo>
                    <a:cubicBezTo>
                      <a:pt x="183329" y="223817"/>
                      <a:pt x="201472" y="250299"/>
                      <a:pt x="220717" y="275958"/>
                    </a:cubicBezTo>
                    <a:cubicBezTo>
                      <a:pt x="250050" y="315068"/>
                      <a:pt x="237078" y="296557"/>
                      <a:pt x="260131" y="331137"/>
                    </a:cubicBezTo>
                    <a:cubicBezTo>
                      <a:pt x="262759" y="341647"/>
                      <a:pt x="262005" y="353654"/>
                      <a:pt x="268014" y="362668"/>
                    </a:cubicBezTo>
                    <a:cubicBezTo>
                      <a:pt x="273269" y="370551"/>
                      <a:pt x="284963" y="371735"/>
                      <a:pt x="291662" y="378434"/>
                    </a:cubicBezTo>
                    <a:cubicBezTo>
                      <a:pt x="344214" y="430986"/>
                      <a:pt x="268015" y="375805"/>
                      <a:pt x="331076" y="417848"/>
                    </a:cubicBezTo>
                    <a:cubicBezTo>
                      <a:pt x="385604" y="499637"/>
                      <a:pt x="302612" y="373035"/>
                      <a:pt x="362607" y="473027"/>
                    </a:cubicBezTo>
                    <a:cubicBezTo>
                      <a:pt x="372355" y="489274"/>
                      <a:pt x="382770" y="505165"/>
                      <a:pt x="394138" y="520323"/>
                    </a:cubicBezTo>
                    <a:cubicBezTo>
                      <a:pt x="402021" y="530834"/>
                      <a:pt x="408496" y="542565"/>
                      <a:pt x="417786" y="551855"/>
                    </a:cubicBezTo>
                    <a:cubicBezTo>
                      <a:pt x="427076" y="561145"/>
                      <a:pt x="440479" y="565782"/>
                      <a:pt x="449317" y="575503"/>
                    </a:cubicBezTo>
                    <a:cubicBezTo>
                      <a:pt x="466992" y="594946"/>
                      <a:pt x="496614" y="638565"/>
                      <a:pt x="496614" y="638565"/>
                    </a:cubicBezTo>
                    <a:cubicBezTo>
                      <a:pt x="479391" y="664399"/>
                      <a:pt x="490322" y="662213"/>
                      <a:pt x="472966" y="662213"/>
                    </a:cubicBezTo>
                  </a:path>
                </a:pathLst>
              </a:cu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11" name="任意多边形: 形状 10"/>
              <p:cNvSpPr/>
              <p:nvPr/>
            </p:nvSpPr>
            <p:spPr>
              <a:xfrm rot="3952448">
                <a:off x="646385" y="3121510"/>
                <a:ext cx="496614" cy="662258"/>
              </a:xfrm>
              <a:custGeom>
                <a:avLst/>
                <a:gdLst>
                  <a:gd name="connsiteX0" fmla="*/ 0 w 496614"/>
                  <a:gd name="connsiteY0" fmla="*/ 7944 h 662258"/>
                  <a:gd name="connsiteX1" fmla="*/ 70945 w 496614"/>
                  <a:gd name="connsiteY1" fmla="*/ 31592 h 662258"/>
                  <a:gd name="connsiteX2" fmla="*/ 78828 w 496614"/>
                  <a:gd name="connsiteY2" fmla="*/ 71006 h 662258"/>
                  <a:gd name="connsiteX3" fmla="*/ 102476 w 496614"/>
                  <a:gd name="connsiteY3" fmla="*/ 102537 h 662258"/>
                  <a:gd name="connsiteX4" fmla="*/ 118242 w 496614"/>
                  <a:gd name="connsiteY4" fmla="*/ 134068 h 662258"/>
                  <a:gd name="connsiteX5" fmla="*/ 141890 w 496614"/>
                  <a:gd name="connsiteY5" fmla="*/ 157717 h 662258"/>
                  <a:gd name="connsiteX6" fmla="*/ 165538 w 496614"/>
                  <a:gd name="connsiteY6" fmla="*/ 197130 h 662258"/>
                  <a:gd name="connsiteX7" fmla="*/ 220717 w 496614"/>
                  <a:gd name="connsiteY7" fmla="*/ 275958 h 662258"/>
                  <a:gd name="connsiteX8" fmla="*/ 260131 w 496614"/>
                  <a:gd name="connsiteY8" fmla="*/ 331137 h 662258"/>
                  <a:gd name="connsiteX9" fmla="*/ 268014 w 496614"/>
                  <a:gd name="connsiteY9" fmla="*/ 362668 h 662258"/>
                  <a:gd name="connsiteX10" fmla="*/ 291662 w 496614"/>
                  <a:gd name="connsiteY10" fmla="*/ 378434 h 662258"/>
                  <a:gd name="connsiteX11" fmla="*/ 331076 w 496614"/>
                  <a:gd name="connsiteY11" fmla="*/ 417848 h 662258"/>
                  <a:gd name="connsiteX12" fmla="*/ 362607 w 496614"/>
                  <a:gd name="connsiteY12" fmla="*/ 473027 h 662258"/>
                  <a:gd name="connsiteX13" fmla="*/ 394138 w 496614"/>
                  <a:gd name="connsiteY13" fmla="*/ 520323 h 662258"/>
                  <a:gd name="connsiteX14" fmla="*/ 417786 w 496614"/>
                  <a:gd name="connsiteY14" fmla="*/ 551855 h 662258"/>
                  <a:gd name="connsiteX15" fmla="*/ 449317 w 496614"/>
                  <a:gd name="connsiteY15" fmla="*/ 575503 h 662258"/>
                  <a:gd name="connsiteX16" fmla="*/ 496614 w 496614"/>
                  <a:gd name="connsiteY16" fmla="*/ 638565 h 662258"/>
                  <a:gd name="connsiteX17" fmla="*/ 472966 w 496614"/>
                  <a:gd name="connsiteY17" fmla="*/ 662213 h 6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614" h="662258">
                    <a:moveTo>
                      <a:pt x="0" y="7944"/>
                    </a:moveTo>
                    <a:cubicBezTo>
                      <a:pt x="39205" y="103"/>
                      <a:pt x="46342" y="-12693"/>
                      <a:pt x="70945" y="31592"/>
                    </a:cubicBezTo>
                    <a:cubicBezTo>
                      <a:pt x="77452" y="43304"/>
                      <a:pt x="73386" y="58763"/>
                      <a:pt x="78828" y="71006"/>
                    </a:cubicBezTo>
                    <a:cubicBezTo>
                      <a:pt x="84164" y="83012"/>
                      <a:pt x="95513" y="91396"/>
                      <a:pt x="102476" y="102537"/>
                    </a:cubicBezTo>
                    <a:cubicBezTo>
                      <a:pt x="108704" y="112502"/>
                      <a:pt x="111412" y="124506"/>
                      <a:pt x="118242" y="134068"/>
                    </a:cubicBezTo>
                    <a:cubicBezTo>
                      <a:pt x="124722" y="143140"/>
                      <a:pt x="135201" y="148799"/>
                      <a:pt x="141890" y="157717"/>
                    </a:cubicBezTo>
                    <a:cubicBezTo>
                      <a:pt x="151083" y="169974"/>
                      <a:pt x="157039" y="184382"/>
                      <a:pt x="165538" y="197130"/>
                    </a:cubicBezTo>
                    <a:cubicBezTo>
                      <a:pt x="183329" y="223817"/>
                      <a:pt x="201472" y="250299"/>
                      <a:pt x="220717" y="275958"/>
                    </a:cubicBezTo>
                    <a:cubicBezTo>
                      <a:pt x="250050" y="315068"/>
                      <a:pt x="237078" y="296557"/>
                      <a:pt x="260131" y="331137"/>
                    </a:cubicBezTo>
                    <a:cubicBezTo>
                      <a:pt x="262759" y="341647"/>
                      <a:pt x="262005" y="353654"/>
                      <a:pt x="268014" y="362668"/>
                    </a:cubicBezTo>
                    <a:cubicBezTo>
                      <a:pt x="273269" y="370551"/>
                      <a:pt x="284963" y="371735"/>
                      <a:pt x="291662" y="378434"/>
                    </a:cubicBezTo>
                    <a:cubicBezTo>
                      <a:pt x="344214" y="430986"/>
                      <a:pt x="268015" y="375805"/>
                      <a:pt x="331076" y="417848"/>
                    </a:cubicBezTo>
                    <a:cubicBezTo>
                      <a:pt x="385604" y="499637"/>
                      <a:pt x="302612" y="373035"/>
                      <a:pt x="362607" y="473027"/>
                    </a:cubicBezTo>
                    <a:cubicBezTo>
                      <a:pt x="372355" y="489274"/>
                      <a:pt x="382770" y="505165"/>
                      <a:pt x="394138" y="520323"/>
                    </a:cubicBezTo>
                    <a:cubicBezTo>
                      <a:pt x="402021" y="530834"/>
                      <a:pt x="408496" y="542565"/>
                      <a:pt x="417786" y="551855"/>
                    </a:cubicBezTo>
                    <a:cubicBezTo>
                      <a:pt x="427076" y="561145"/>
                      <a:pt x="440479" y="565782"/>
                      <a:pt x="449317" y="575503"/>
                    </a:cubicBezTo>
                    <a:cubicBezTo>
                      <a:pt x="466992" y="594946"/>
                      <a:pt x="496614" y="638565"/>
                      <a:pt x="496614" y="638565"/>
                    </a:cubicBezTo>
                    <a:cubicBezTo>
                      <a:pt x="479391" y="664399"/>
                      <a:pt x="490322" y="662213"/>
                      <a:pt x="472966" y="662213"/>
                    </a:cubicBezTo>
                  </a:path>
                </a:pathLst>
              </a:cu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grpSp>
      </p:grpSp>
      <p:sp>
        <p:nvSpPr>
          <p:cNvPr id="14" name="矩形 4"/>
          <p:cNvSpPr>
            <a:spLocks noChangeArrowheads="1"/>
          </p:cNvSpPr>
          <p:nvPr/>
        </p:nvSpPr>
        <p:spPr bwMode="auto">
          <a:xfrm>
            <a:off x="4869675" y="1482816"/>
            <a:ext cx="6484126"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342900" indent="-342900" eaLnBrk="0" fontAlgn="base" hangingPunct="0">
              <a:spcBef>
                <a:spcPts val="600"/>
              </a:spcBef>
              <a:spcAft>
                <a:spcPts val="600"/>
              </a:spcAft>
              <a:buFont typeface="Arial" panose="020B0604020202020204" pitchFamily="34" charset="0"/>
              <a:buChar char="•"/>
            </a:pPr>
            <a:r>
              <a:rPr lang="zh-CN" altLang="en-US" sz="2000" b="1" dirty="0">
                <a:solidFill>
                  <a:srgbClr val="FF0000"/>
                </a:solidFill>
                <a:latin typeface="Menlo" pitchFamily="49" charset="0"/>
              </a:rPr>
              <a:t>拔苗</a:t>
            </a:r>
            <a:r>
              <a:rPr lang="zh-CN" altLang="en-US" sz="2000" dirty="0">
                <a:solidFill>
                  <a:srgbClr val="5D6C79"/>
                </a:solidFill>
                <a:latin typeface="Menlo" pitchFamily="49" charset="0"/>
              </a:rPr>
              <a:t>班</a:t>
            </a:r>
            <a:r>
              <a:rPr lang="zh-CN" altLang="zh-CN" sz="2000" dirty="0">
                <a:solidFill>
                  <a:srgbClr val="5D6C79"/>
                </a:solidFill>
                <a:latin typeface="Menlo" pitchFamily="49" charset="0"/>
              </a:rPr>
              <a:t>n</a:t>
            </a:r>
            <a:r>
              <a:rPr lang="zh-CN" altLang="en-US" sz="2000" dirty="0">
                <a:solidFill>
                  <a:srgbClr val="5D6C79"/>
                </a:solidFill>
                <a:latin typeface="Menlo" pitchFamily="49" charset="0"/>
              </a:rPr>
              <a:t>个人在实验室学习，到了中午，大家决定一起从乡村基点外卖。</a:t>
            </a:r>
            <a:endParaRPr lang="en-US" altLang="zh-CN" sz="2000" dirty="0">
              <a:solidFill>
                <a:srgbClr val="5D6C79"/>
              </a:solidFill>
              <a:latin typeface="Menlo" pitchFamily="49" charset="0"/>
            </a:endParaRPr>
          </a:p>
          <a:p>
            <a:pPr marL="342900" indent="-342900" eaLnBrk="0" fontAlgn="base" hangingPunct="0">
              <a:spcBef>
                <a:spcPts val="600"/>
              </a:spcBef>
              <a:spcAft>
                <a:spcPts val="600"/>
              </a:spcAft>
              <a:buFont typeface="Arial" panose="020B0604020202020204" pitchFamily="34" charset="0"/>
              <a:buChar char="•"/>
            </a:pPr>
            <a:r>
              <a:rPr lang="zh-CN" altLang="en-US" sz="2000" dirty="0">
                <a:solidFill>
                  <a:srgbClr val="5D6C79"/>
                </a:solidFill>
                <a:latin typeface="Menlo" pitchFamily="49" charset="0"/>
              </a:rPr>
              <a:t>按照惯例，大家一人一票投票表决，然后一起点获票数最多的套餐！</a:t>
            </a:r>
            <a:endParaRPr lang="en-US" altLang="zh-CN" sz="2000" dirty="0">
              <a:solidFill>
                <a:srgbClr val="5D6C79"/>
              </a:solidFill>
              <a:latin typeface="Menlo" pitchFamily="49" charset="0"/>
            </a:endParaRPr>
          </a:p>
          <a:p>
            <a:pPr marL="342900" indent="-342900" eaLnBrk="0" fontAlgn="base" hangingPunct="0">
              <a:spcBef>
                <a:spcPts val="600"/>
              </a:spcBef>
              <a:spcAft>
                <a:spcPts val="600"/>
              </a:spcAft>
              <a:buFont typeface="Arial" panose="020B0604020202020204" pitchFamily="34" charset="0"/>
              <a:buChar char="•"/>
            </a:pPr>
            <a:r>
              <a:rPr lang="zh-CN" altLang="en-US" sz="2000" dirty="0">
                <a:solidFill>
                  <a:srgbClr val="5D6C79"/>
                </a:solidFill>
                <a:latin typeface="Menlo" pitchFamily="49" charset="0"/>
              </a:rPr>
              <a:t>但今天，班长突然“萌”发奇想，想让全班一起尝尝</a:t>
            </a:r>
            <a:r>
              <a:rPr lang="zh-CN" altLang="en-US" sz="2400" dirty="0">
                <a:solidFill>
                  <a:srgbClr val="C00000"/>
                </a:solidFill>
                <a:latin typeface="Baoli SC" panose="02010600040101010101" pitchFamily="2" charset="-122"/>
                <a:ea typeface="Baoli SC" panose="02010600040101010101" pitchFamily="2" charset="-122"/>
              </a:rPr>
              <a:t>欢乐儿童套餐</a:t>
            </a:r>
            <a:r>
              <a:rPr lang="zh-CN" altLang="en-US" sz="2000" dirty="0">
                <a:solidFill>
                  <a:srgbClr val="5D6C79"/>
                </a:solidFill>
                <a:latin typeface="Menlo" pitchFamily="49" charset="0"/>
              </a:rPr>
              <a:t>，怎么办呢？</a:t>
            </a:r>
            <a:endParaRPr lang="en-US" altLang="zh-CN" sz="2000" dirty="0">
              <a:solidFill>
                <a:srgbClr val="5D6C79"/>
              </a:solidFill>
              <a:latin typeface="Menlo" pitchFamily="49" charset="0"/>
            </a:endParaRPr>
          </a:p>
          <a:p>
            <a:pPr marL="342900" indent="-342900" eaLnBrk="0" fontAlgn="base" hangingPunct="0">
              <a:spcBef>
                <a:spcPts val="600"/>
              </a:spcBef>
              <a:spcAft>
                <a:spcPts val="600"/>
              </a:spcAft>
              <a:buFont typeface="Arial" panose="020B0604020202020204" pitchFamily="34" charset="0"/>
              <a:buChar char="•"/>
            </a:pPr>
            <a:r>
              <a:rPr lang="zh-CN" altLang="en-US" sz="2000" dirty="0">
                <a:solidFill>
                  <a:srgbClr val="5D6C79"/>
                </a:solidFill>
                <a:latin typeface="Menlo" pitchFamily="49" charset="0"/>
              </a:rPr>
              <a:t>为实现“萌”想，精明的班长先做了一次预投票，提前了解到每个人想投的套餐。</a:t>
            </a:r>
            <a:endParaRPr lang="en-US" altLang="zh-CN" sz="2000" dirty="0">
              <a:solidFill>
                <a:srgbClr val="5D6C79"/>
              </a:solidFill>
              <a:latin typeface="Menlo" pitchFamily="49" charset="0"/>
            </a:endParaRPr>
          </a:p>
          <a:p>
            <a:pPr marL="342900" indent="-342900" eaLnBrk="0" fontAlgn="base" hangingPunct="0">
              <a:spcBef>
                <a:spcPts val="600"/>
              </a:spcBef>
              <a:spcAft>
                <a:spcPts val="600"/>
              </a:spcAft>
              <a:buFont typeface="Arial" panose="020B0604020202020204" pitchFamily="34" charset="0"/>
              <a:buChar char="•"/>
            </a:pPr>
            <a:r>
              <a:rPr lang="zh-CN" altLang="en-US" sz="2000" dirty="0">
                <a:solidFill>
                  <a:srgbClr val="5D6C79"/>
                </a:solidFill>
                <a:latin typeface="Menlo" pitchFamily="49" charset="0"/>
              </a:rPr>
              <a:t>要让儿童套餐获票最多，必须“以理服人”，</a:t>
            </a:r>
            <a:r>
              <a:rPr lang="zh-CN" altLang="en-US" sz="2000" b="1" dirty="0">
                <a:solidFill>
                  <a:srgbClr val="C00000"/>
                </a:solidFill>
                <a:latin typeface="Menlo" pitchFamily="49" charset="0"/>
              </a:rPr>
              <a:t>说服</a:t>
            </a:r>
            <a:r>
              <a:rPr lang="zh-CN" altLang="en-US" sz="2000" dirty="0">
                <a:solidFill>
                  <a:srgbClr val="5D6C79"/>
                </a:solidFill>
                <a:latin typeface="Menlo" pitchFamily="49" charset="0"/>
              </a:rPr>
              <a:t>足够多的人改选儿童套餐，但思想工作费事费神！</a:t>
            </a:r>
            <a:endParaRPr lang="en-US" altLang="zh-CN" sz="2000" dirty="0">
              <a:solidFill>
                <a:srgbClr val="5D6C79"/>
              </a:solidFill>
              <a:latin typeface="Menlo" pitchFamily="49" charset="0"/>
            </a:endParaRPr>
          </a:p>
          <a:p>
            <a:pPr marL="342900" indent="-342900" eaLnBrk="0" fontAlgn="base" hangingPunct="0">
              <a:spcBef>
                <a:spcPts val="600"/>
              </a:spcBef>
              <a:spcAft>
                <a:spcPts val="600"/>
              </a:spcAft>
              <a:buFont typeface="Arial" panose="020B0604020202020204" pitchFamily="34" charset="0"/>
              <a:buChar char="•"/>
            </a:pPr>
            <a:r>
              <a:rPr lang="zh-CN" altLang="en-US" sz="2000" dirty="0">
                <a:solidFill>
                  <a:srgbClr val="5D6C79"/>
                </a:solidFill>
                <a:latin typeface="Menlo" pitchFamily="49" charset="0"/>
              </a:rPr>
              <a:t>因此，班长让你设计一个拉票方案，使</a:t>
            </a:r>
            <a:r>
              <a:rPr lang="zh-CN" altLang="en-US" sz="2000" dirty="0">
                <a:solidFill>
                  <a:srgbClr val="FF0000"/>
                </a:solidFill>
                <a:latin typeface="Menlo" pitchFamily="49" charset="0"/>
              </a:rPr>
              <a:t>儿童套餐的获票最多</a:t>
            </a:r>
            <a:r>
              <a:rPr lang="zh-CN" altLang="en-US" sz="2000" dirty="0">
                <a:solidFill>
                  <a:srgbClr val="5D6C79"/>
                </a:solidFill>
                <a:latin typeface="Menlo" pitchFamily="49" charset="0"/>
              </a:rPr>
              <a:t>（不允许票数并列），同时</a:t>
            </a:r>
            <a:r>
              <a:rPr lang="zh-CN" altLang="en-US" sz="2000" dirty="0">
                <a:solidFill>
                  <a:srgbClr val="0070C0"/>
                </a:solidFill>
                <a:latin typeface="Menlo" pitchFamily="49" charset="0"/>
              </a:rPr>
              <a:t>“说服”的人数最少</a:t>
            </a:r>
            <a:r>
              <a:rPr lang="zh-CN" altLang="en-US" sz="2000" dirty="0">
                <a:solidFill>
                  <a:srgbClr val="5D6C79"/>
                </a:solidFill>
                <a:latin typeface="Menlo" pitchFamily="49" charset="0"/>
              </a:rPr>
              <a:t>。</a:t>
            </a:r>
            <a:endParaRPr lang="zh-CN" altLang="en-US" sz="2000" dirty="0">
              <a:solidFill>
                <a:srgbClr val="5D6C79"/>
              </a:solidFill>
              <a:latin typeface="Menlo" pitchFamily="49" charset="0"/>
            </a:endParaRP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438" y="3429000"/>
            <a:ext cx="3149196" cy="2357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689747"/>
          <a:ext cx="8229600" cy="3720752"/>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1524000" y="5652745"/>
            <a:ext cx="936987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Q</a:t>
            </a:r>
            <a:r>
              <a:rPr lang="zh-CN" altLang="en-US" sz="2000" dirty="0">
                <a:latin typeface="微软雅黑" panose="020B0503020204020204" pitchFamily="34" charset="-122"/>
                <a:ea typeface="微软雅黑" panose="020B0503020204020204" pitchFamily="34" charset="-122"/>
              </a:rPr>
              <a:t>：要使儿童套餐获得最多的票，最少需要拉多少票？应该拉哪些套餐的投票？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11.1</a:t>
            </a:r>
            <a:r>
              <a:rPr lang="zh-CN" altLang="en-US" dirty="0"/>
              <a:t>静态查找</a:t>
            </a:r>
            <a:endParaRPr lang="zh-CN" altLang="en-US" dirty="0"/>
          </a:p>
        </p:txBody>
      </p:sp>
      <p:sp>
        <p:nvSpPr>
          <p:cNvPr id="6" name="文本占位符 5"/>
          <p:cNvSpPr>
            <a:spLocks noGrp="1"/>
          </p:cNvSpPr>
          <p:nvPr>
            <p:ph type="body" idx="10"/>
          </p:nvPr>
        </p:nvSpPr>
        <p:spPr/>
        <p:txBody>
          <a:bodyPr/>
          <a:lstStyle/>
          <a:p>
            <a:endParaRPr lang="zh-CN" altLang="en-US"/>
          </a:p>
        </p:txBody>
      </p:sp>
      <p:graphicFrame>
        <p:nvGraphicFramePr>
          <p:cNvPr id="4" name="内容占位符 3"/>
          <p:cNvGraphicFramePr>
            <a:graphicFrameLocks noGrp="1"/>
          </p:cNvGraphicFramePr>
          <p:nvPr>
            <p:ph idx="11"/>
          </p:nvPr>
        </p:nvGraphicFramePr>
        <p:xfrm>
          <a:off x="568326" y="2908366"/>
          <a:ext cx="11055348" cy="504056"/>
        </p:xfrm>
        <a:graphic>
          <a:graphicData uri="http://schemas.openxmlformats.org/drawingml/2006/table">
            <a:tbl>
              <a:tblPr firstRow="1" bandRow="1">
                <a:tableStyleId>{5C22544A-7EE6-4342-B048-85BDC9FD1C3A}</a:tableStyleId>
              </a:tblPr>
              <a:tblGrid>
                <a:gridCol w="1842558"/>
                <a:gridCol w="1842558"/>
                <a:gridCol w="1842558"/>
                <a:gridCol w="1842558"/>
                <a:gridCol w="1842558"/>
                <a:gridCol w="1842558"/>
              </a:tblGrid>
              <a:tr h="504056">
                <a:tc>
                  <a:txBody>
                    <a:bodyPr/>
                    <a:lstStyle/>
                    <a:p>
                      <a:pPr algn="ctr"/>
                      <a:endParaRPr lang="zh-CN" altLang="en-US" dirty="0">
                        <a:solidFill>
                          <a:schemeClr val="tx1"/>
                        </a:solidFill>
                      </a:endParaRPr>
                    </a:p>
                  </a:txBody>
                  <a:tcPr marL="100503" marR="100503">
                    <a:solidFill>
                      <a:srgbClr val="CCFFFF"/>
                    </a:solidFill>
                  </a:tcPr>
                </a:tc>
                <a:tc>
                  <a:txBody>
                    <a:bodyPr/>
                    <a:lstStyle/>
                    <a:p>
                      <a:pPr algn="ctr"/>
                      <a:r>
                        <a:rPr lang="en-US" altLang="zh-CN" dirty="0">
                          <a:solidFill>
                            <a:schemeClr val="tx1"/>
                          </a:solidFill>
                        </a:rPr>
                        <a:t>52</a:t>
                      </a:r>
                      <a:endParaRPr lang="zh-CN" altLang="en-US" dirty="0">
                        <a:solidFill>
                          <a:schemeClr val="tx1"/>
                        </a:solidFill>
                      </a:endParaRPr>
                    </a:p>
                  </a:txBody>
                  <a:tcPr marL="100503" marR="100503">
                    <a:solidFill>
                      <a:srgbClr val="CCFFFF"/>
                    </a:solidFill>
                  </a:tcPr>
                </a:tc>
                <a:tc>
                  <a:txBody>
                    <a:bodyPr/>
                    <a:lstStyle/>
                    <a:p>
                      <a:pPr algn="ctr"/>
                      <a:r>
                        <a:rPr lang="en-US" altLang="zh-CN" dirty="0">
                          <a:solidFill>
                            <a:schemeClr val="tx1"/>
                          </a:solidFill>
                        </a:rPr>
                        <a:t>7</a:t>
                      </a:r>
                      <a:endParaRPr lang="zh-CN" altLang="en-US" dirty="0">
                        <a:solidFill>
                          <a:schemeClr val="tx1"/>
                        </a:solidFill>
                      </a:endParaRPr>
                    </a:p>
                  </a:txBody>
                  <a:tcPr marL="100503" marR="100503">
                    <a:solidFill>
                      <a:srgbClr val="CCFFFF"/>
                    </a:solidFill>
                  </a:tcPr>
                </a:tc>
                <a:tc>
                  <a:txBody>
                    <a:bodyPr/>
                    <a:lstStyle/>
                    <a:p>
                      <a:pPr algn="ctr"/>
                      <a:r>
                        <a:rPr lang="en-US" altLang="zh-CN" dirty="0">
                          <a:solidFill>
                            <a:schemeClr val="tx1"/>
                          </a:solidFill>
                        </a:rPr>
                        <a:t>13</a:t>
                      </a:r>
                      <a:endParaRPr lang="zh-CN" altLang="en-US" dirty="0">
                        <a:solidFill>
                          <a:schemeClr val="tx1"/>
                        </a:solidFill>
                      </a:endParaRPr>
                    </a:p>
                  </a:txBody>
                  <a:tcPr marL="100503" marR="100503">
                    <a:solidFill>
                      <a:srgbClr val="CCFFFF"/>
                    </a:solidFill>
                  </a:tcPr>
                </a:tc>
                <a:tc>
                  <a:txBody>
                    <a:bodyPr/>
                    <a:lstStyle/>
                    <a:p>
                      <a:pPr algn="ctr"/>
                      <a:r>
                        <a:rPr lang="en-US" altLang="zh-CN" dirty="0">
                          <a:solidFill>
                            <a:schemeClr val="tx1"/>
                          </a:solidFill>
                        </a:rPr>
                        <a:t>9</a:t>
                      </a:r>
                      <a:endParaRPr lang="zh-CN" altLang="en-US" dirty="0">
                        <a:solidFill>
                          <a:schemeClr val="tx1"/>
                        </a:solidFill>
                      </a:endParaRPr>
                    </a:p>
                  </a:txBody>
                  <a:tcPr marL="100503" marR="100503">
                    <a:solidFill>
                      <a:srgbClr val="CCFFFF"/>
                    </a:solidFill>
                  </a:tcPr>
                </a:tc>
                <a:tc>
                  <a:txBody>
                    <a:bodyPr/>
                    <a:lstStyle/>
                    <a:p>
                      <a:pPr algn="ctr"/>
                      <a:r>
                        <a:rPr lang="en-US" altLang="zh-CN" dirty="0">
                          <a:solidFill>
                            <a:schemeClr val="tx1"/>
                          </a:solidFill>
                        </a:rPr>
                        <a:t>41</a:t>
                      </a:r>
                      <a:endParaRPr lang="zh-CN" altLang="en-US" dirty="0">
                        <a:solidFill>
                          <a:schemeClr val="tx1"/>
                        </a:solidFill>
                      </a:endParaRPr>
                    </a:p>
                  </a:txBody>
                  <a:tcPr marL="100503" marR="100503">
                    <a:solidFill>
                      <a:srgbClr val="CCFFFF"/>
                    </a:solidFill>
                  </a:tcPr>
                </a:tc>
              </a:tr>
            </a:tbl>
          </a:graphicData>
        </a:graphic>
      </p:graphicFrame>
      <p:sp>
        <p:nvSpPr>
          <p:cNvPr id="2" name="矩形 1"/>
          <p:cNvSpPr/>
          <p:nvPr/>
        </p:nvSpPr>
        <p:spPr>
          <a:xfrm>
            <a:off x="3978414" y="1531279"/>
            <a:ext cx="3877986"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en-US" altLang="zh-CN" sz="3600" dirty="0">
                <a:solidFill>
                  <a:srgbClr val="5B9BD5">
                    <a:lumMod val="75000"/>
                  </a:srgbClr>
                </a:solidFill>
                <a:latin typeface="微软雅黑" panose="020B0503020204020204" pitchFamily="34" charset="-122"/>
                <a:ea typeface="微软雅黑" panose="020B0503020204020204" pitchFamily="34" charset="-122"/>
              </a:rPr>
              <a:t>11.1.1 </a:t>
            </a:r>
            <a:r>
              <a:rPr lang="zh-CN" altLang="en-US" sz="3600" dirty="0">
                <a:solidFill>
                  <a:srgbClr val="5B9BD5">
                    <a:lumMod val="75000"/>
                  </a:srgbClr>
                </a:solidFill>
                <a:latin typeface="微软雅黑" panose="020B0503020204020204" pitchFamily="34" charset="-122"/>
                <a:ea typeface="微软雅黑" panose="020B0503020204020204" pitchFamily="34" charset="-122"/>
              </a:rPr>
              <a:t>顺序查找</a:t>
            </a:r>
            <a:endParaRPr lang="zh-CN" altLang="en-US" sz="3600" dirty="0">
              <a:solidFill>
                <a:srgbClr val="5B9BD5">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689747"/>
          <a:ext cx="8229600" cy="3720752"/>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1708150" y="5410499"/>
            <a:ext cx="4721244"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贪心法</a:t>
            </a:r>
            <a:r>
              <a:rPr lang="zh-CN" altLang="en-US" sz="2000" dirty="0">
                <a:latin typeface="微软雅黑" panose="020B0503020204020204" pitchFamily="34" charset="-122"/>
                <a:ea typeface="微软雅黑" panose="020B0503020204020204" pitchFamily="34" charset="-122"/>
              </a:rPr>
              <a:t>：每次选择当前</a:t>
            </a:r>
            <a:r>
              <a:rPr lang="zh-CN" altLang="en-US" sz="2000" dirty="0">
                <a:solidFill>
                  <a:srgbClr val="009999"/>
                </a:solidFill>
                <a:latin typeface="微软雅黑" panose="020B0503020204020204" pitchFamily="34" charset="-122"/>
                <a:ea typeface="微软雅黑" panose="020B0503020204020204" pitchFamily="34" charset="-122"/>
              </a:rPr>
              <a:t>获票最多的套餐，</a:t>
            </a:r>
            <a:r>
              <a:rPr lang="zh-CN" altLang="en-US" sz="2000" dirty="0">
                <a:latin typeface="微软雅黑" panose="020B0503020204020204" pitchFamily="34" charset="-122"/>
                <a:ea typeface="微软雅黑" panose="020B0503020204020204" pitchFamily="34" charset="-122"/>
              </a:rPr>
              <a:t>从中拉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票过来，重复该过程，直到儿童套餐的得票超过其它套餐</a:t>
            </a:r>
            <a:endParaRPr lang="zh-CN" altLang="en-US" sz="2000" dirty="0">
              <a:latin typeface="微软雅黑" panose="020B0503020204020204" pitchFamily="34" charset="-122"/>
              <a:ea typeface="微软雅黑" panose="020B0503020204020204" pitchFamily="34" charset="-122"/>
            </a:endParaRPr>
          </a:p>
        </p:txBody>
      </p:sp>
      <p:sp>
        <p:nvSpPr>
          <p:cNvPr id="7" name="弧形 6"/>
          <p:cNvSpPr/>
          <p:nvPr/>
        </p:nvSpPr>
        <p:spPr>
          <a:xfrm rot="733051">
            <a:off x="3272194" y="2511814"/>
            <a:ext cx="6230742" cy="1935023"/>
          </a:xfrm>
          <a:prstGeom prst="arc">
            <a:avLst>
              <a:gd name="adj1" fmla="val 11284276"/>
              <a:gd name="adj2" fmla="val 21556086"/>
            </a:avLst>
          </a:prstGeom>
          <a:ln w="28575">
            <a:solidFill>
              <a:schemeClr val="accent4">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任意多边形: 形状 13"/>
          <p:cNvSpPr/>
          <p:nvPr/>
        </p:nvSpPr>
        <p:spPr>
          <a:xfrm>
            <a:off x="6869411" y="5309700"/>
            <a:ext cx="4686713" cy="12172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285750" indent="-285750" defTabSz="1155700">
              <a:spcBef>
                <a:spcPct val="0"/>
              </a:spcBef>
              <a:spcAft>
                <a:spcPct val="350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可以用最大堆维护当前得票最多的套餐</a:t>
            </a:r>
            <a:endParaRPr lang="en-US" altLang="zh-CN" dirty="0">
              <a:latin typeface="微软雅黑" panose="020B0503020204020204" pitchFamily="34" charset="-122"/>
              <a:ea typeface="微软雅黑" panose="020B0503020204020204" pitchFamily="34" charset="-122"/>
            </a:endParaRPr>
          </a:p>
          <a:p>
            <a:pPr marL="285750" indent="-285750" defTabSz="1155700">
              <a:spcBef>
                <a:spcPct val="0"/>
              </a:spcBef>
              <a:spcAft>
                <a:spcPct val="350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时间复杂度</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O(m log(n))</a:t>
            </a:r>
            <a:r>
              <a:rPr lang="zh-CN" altLang="en-US" dirty="0">
                <a:solidFill>
                  <a:srgbClr val="FF0000"/>
                </a:solidFill>
                <a:latin typeface="微软雅黑" panose="020B0503020204020204" pitchFamily="34" charset="-122"/>
                <a:ea typeface="微软雅黑" panose="020B0503020204020204" pitchFamily="34" charset="-122"/>
              </a:rPr>
              <a:t>用堆管理</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是总票数（人数），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是套餐数</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124682"/>
          <a:ext cx="8229600" cy="3720752"/>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1021362" y="4500997"/>
            <a:ext cx="10149275"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思路</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设置票数上限</a:t>
            </a:r>
            <a:r>
              <a:rPr lang="en-US" altLang="zh-CN" sz="2000" dirty="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如果套餐的得票</a:t>
            </a:r>
            <a:r>
              <a:rPr lang="zh-CN" altLang="en-US" sz="2000" dirty="0">
                <a:solidFill>
                  <a:srgbClr val="00B0F0"/>
                </a:solidFill>
                <a:latin typeface="微软雅黑" panose="020B0503020204020204" pitchFamily="34" charset="-122"/>
                <a:ea typeface="微软雅黑" panose="020B0503020204020204" pitchFamily="34" charset="-122"/>
              </a:rPr>
              <a:t>超过</a:t>
            </a:r>
            <a:r>
              <a:rPr lang="en-US" altLang="zh-CN" sz="2000" dirty="0">
                <a:solidFill>
                  <a:srgbClr val="00B0F0"/>
                </a:solidFill>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将多出来的票</a:t>
            </a:r>
            <a:r>
              <a:rPr lang="zh-CN" altLang="en-US" sz="2000" dirty="0">
                <a:solidFill>
                  <a:schemeClr val="accent6">
                    <a:lumMod val="75000"/>
                  </a:schemeClr>
                </a:solidFill>
                <a:latin typeface="微软雅黑" panose="020B0503020204020204" pitchFamily="34" charset="-122"/>
                <a:ea typeface="微软雅黑" panose="020B0503020204020204" pitchFamily="34" charset="-122"/>
              </a:rPr>
              <a:t>直接</a:t>
            </a:r>
            <a:r>
              <a:rPr lang="zh-CN" altLang="en-US" sz="2000" dirty="0">
                <a:latin typeface="微软雅黑" panose="020B0503020204020204" pitchFamily="34" charset="-122"/>
                <a:ea typeface="微软雅黑" panose="020B0503020204020204" pitchFamily="34" charset="-122"/>
              </a:rPr>
              <a:t>全部</a:t>
            </a:r>
            <a:r>
              <a:rPr lang="zh-CN" altLang="en-US" sz="2000" dirty="0">
                <a:solidFill>
                  <a:srgbClr val="C00000"/>
                </a:solidFill>
                <a:latin typeface="微软雅黑" panose="020B0503020204020204" pitchFamily="34" charset="-122"/>
                <a:ea typeface="微软雅黑" panose="020B0503020204020204" pitchFamily="34" charset="-122"/>
              </a:rPr>
              <a:t>转给</a:t>
            </a:r>
            <a:r>
              <a:rPr lang="zh-CN" altLang="en-US" sz="2000" dirty="0">
                <a:latin typeface="微软雅黑" panose="020B0503020204020204" pitchFamily="34" charset="-122"/>
                <a:ea typeface="微软雅黑" panose="020B0503020204020204" pitchFamily="34" charset="-122"/>
              </a:rPr>
              <a:t>儿童套餐</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设置儿童套餐的</a:t>
            </a:r>
            <a:r>
              <a:rPr lang="zh-CN" altLang="en-US" sz="2000" dirty="0">
                <a:solidFill>
                  <a:srgbClr val="00B0F0"/>
                </a:solidFill>
                <a:latin typeface="微软雅黑" panose="020B0503020204020204" pitchFamily="34" charset="-122"/>
                <a:ea typeface="微软雅黑" panose="020B0503020204020204" pitchFamily="34" charset="-122"/>
              </a:rPr>
              <a:t>目标票数</a:t>
            </a:r>
            <a:r>
              <a:rPr lang="zh-CN" altLang="en-US" sz="2000" dirty="0">
                <a:latin typeface="微软雅黑" panose="020B0503020204020204" pitchFamily="34" charset="-122"/>
                <a:ea typeface="微软雅黑" panose="020B0503020204020204" pitchFamily="34" charset="-122"/>
              </a:rPr>
              <a:t>为</a:t>
            </a:r>
            <a:r>
              <a:rPr lang="en-US" altLang="zh-CN" sz="2000" dirty="0">
                <a:solidFill>
                  <a:srgbClr val="FF0000"/>
                </a:solidFill>
                <a:latin typeface="微软雅黑" panose="020B0503020204020204" pitchFamily="34" charset="-122"/>
                <a:ea typeface="微软雅黑" panose="020B0503020204020204" pitchFamily="34" charset="-122"/>
              </a:rPr>
              <a:t>k+1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如果加上</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转来的票后票数超过</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，超出的票成为</a:t>
            </a:r>
            <a:r>
              <a:rPr lang="zh-CN" altLang="en-US" sz="2000" dirty="0">
                <a:solidFill>
                  <a:srgbClr val="C00000"/>
                </a:solidFill>
                <a:latin typeface="微软雅黑" panose="020B0503020204020204" pitchFamily="34" charset="-122"/>
                <a:ea typeface="微软雅黑" panose="020B0503020204020204" pitchFamily="34" charset="-122"/>
              </a:rPr>
              <a:t>废票</a:t>
            </a:r>
            <a:r>
              <a:rPr lang="zh-CN" altLang="en-US" sz="2000" dirty="0">
                <a:latin typeface="微软雅黑" panose="020B0503020204020204" pitchFamily="34" charset="-122"/>
                <a:ea typeface="微软雅黑" panose="020B0503020204020204" pitchFamily="34" charset="-122"/>
              </a:rPr>
              <a:t>；相反，如果票数不够</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，还需要从其它套餐</a:t>
            </a:r>
            <a:r>
              <a:rPr lang="zh-CN" altLang="en-US" sz="2000" dirty="0">
                <a:solidFill>
                  <a:srgbClr val="009999"/>
                </a:solidFill>
                <a:latin typeface="微软雅黑" panose="020B0503020204020204" pitchFamily="34" charset="-122"/>
                <a:ea typeface="微软雅黑" panose="020B0503020204020204" pitchFamily="34" charset="-122"/>
              </a:rPr>
              <a:t>拉不足的票</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689747"/>
          <a:ext cx="8229600" cy="3720752"/>
        </p:xfrm>
        <a:graphic>
          <a:graphicData uri="http://schemas.openxmlformats.org/drawingml/2006/chart">
            <c:chart xmlns:c="http://schemas.openxmlformats.org/drawingml/2006/chart" xmlns:r="http://schemas.openxmlformats.org/officeDocument/2006/relationships" r:id="rId1"/>
          </a:graphicData>
        </a:graphic>
      </p:graphicFrame>
      <p:cxnSp>
        <p:nvCxnSpPr>
          <p:cNvPr id="7" name="直接连接符 6"/>
          <p:cNvCxnSpPr/>
          <p:nvPr/>
        </p:nvCxnSpPr>
        <p:spPr>
          <a:xfrm>
            <a:off x="1950370" y="4181225"/>
            <a:ext cx="7185747"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1027426" y="3928347"/>
                <a:ext cx="875561" cy="461665"/>
              </a:xfrm>
              <a:prstGeom prst="rect">
                <a:avLst/>
              </a:prstGeom>
              <a:noFill/>
            </p:spPr>
            <p:txBody>
              <a:bodyPr wrap="none" rtlCol="0">
                <a:spAutoFit/>
              </a:bodyPr>
              <a:lstStyle/>
              <a:p>
                <a:r>
                  <a:rPr lang="en-US" altLang="zh-CN" sz="2400" dirty="0">
                    <a:solidFill>
                      <a:srgbClr val="0070C0"/>
                    </a:solidFill>
                  </a:rPr>
                  <a:t>k </a:t>
                </a:r>
                <a14:m>
                  <m:oMath xmlns:m="http://schemas.openxmlformats.org/officeDocument/2006/math">
                    <m:r>
                      <a:rPr lang="en-US" altLang="zh-CN" sz="2400" b="0" i="1" smtClean="0">
                        <a:solidFill>
                          <a:srgbClr val="0070C0"/>
                        </a:solidFill>
                        <a:latin typeface="Cambria Math" panose="02040503050406030204" pitchFamily="18" charset="0"/>
                      </a:rPr>
                      <m:t>←</m:t>
                    </m:r>
                  </m:oMath>
                </a14:m>
                <a:r>
                  <a:rPr lang="en-US" altLang="zh-CN" sz="2400" dirty="0">
                    <a:solidFill>
                      <a:srgbClr val="0070C0"/>
                    </a:solidFill>
                  </a:rPr>
                  <a:t> 3</a:t>
                </a:r>
                <a:endParaRPr lang="zh-CN" altLang="en-US" sz="2400" dirty="0">
                  <a:solidFill>
                    <a:srgbClr val="0070C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027426" y="3928347"/>
                <a:ext cx="875561" cy="461665"/>
              </a:xfrm>
              <a:prstGeom prst="rect">
                <a:avLst/>
              </a:prstGeom>
              <a:blipFill rotWithShape="1">
                <a:blip r:embed="rId2"/>
                <a:stretch>
                  <a:fillRect l="-72" t="-51" r="60" b="56"/>
                </a:stretch>
              </a:blipFill>
            </p:spPr>
            <p:txBody>
              <a:bodyPr/>
              <a:lstStyle/>
              <a:p>
                <a:r>
                  <a:rPr lang="zh-CN" altLang="en-US">
                    <a:noFill/>
                  </a:rPr>
                  <a:t> </a:t>
                </a:r>
              </a:p>
            </p:txBody>
          </p:sp>
        </mc:Fallback>
      </mc:AlternateContent>
      <p:sp>
        <p:nvSpPr>
          <p:cNvPr id="11" name="矩形 10"/>
          <p:cNvSpPr/>
          <p:nvPr/>
        </p:nvSpPr>
        <p:spPr>
          <a:xfrm>
            <a:off x="2969106" y="2592911"/>
            <a:ext cx="5273565" cy="1566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9230883" y="1377650"/>
            <a:ext cx="469295" cy="31523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任意多边形: 形状 13"/>
          <p:cNvSpPr/>
          <p:nvPr/>
        </p:nvSpPr>
        <p:spPr>
          <a:xfrm>
            <a:off x="8242672" y="905896"/>
            <a:ext cx="2657940" cy="4001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设置太小，废票太多！</a:t>
            </a:r>
            <a:endParaRPr lang="en-US" altLang="zh-CN"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8855242" y="4002505"/>
            <a:ext cx="117107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sp>
        <p:nvSpPr>
          <p:cNvPr id="20" name="文本框 19"/>
          <p:cNvSpPr txBox="1"/>
          <p:nvPr/>
        </p:nvSpPr>
        <p:spPr>
          <a:xfrm>
            <a:off x="10125129" y="3749915"/>
            <a:ext cx="955711" cy="461665"/>
          </a:xfrm>
          <a:prstGeom prst="rect">
            <a:avLst/>
          </a:prstGeom>
          <a:noFill/>
        </p:spPr>
        <p:txBody>
          <a:bodyPr wrap="none" rtlCol="0">
            <a:spAutoFit/>
          </a:bodyPr>
          <a:lstStyle/>
          <a:p>
            <a:r>
              <a:rPr lang="zh-CN" altLang="en-US" sz="2400" dirty="0">
                <a:solidFill>
                  <a:srgbClr val="0070C0"/>
                </a:solidFill>
              </a:rPr>
              <a:t>目标</a:t>
            </a:r>
            <a:r>
              <a:rPr lang="en-US" altLang="zh-CN" sz="2400" dirty="0">
                <a:solidFill>
                  <a:srgbClr val="0070C0"/>
                </a:solidFill>
              </a:rPr>
              <a:t>4</a:t>
            </a:r>
            <a:endParaRPr lang="zh-CN" altLang="en-US" sz="2400" dirty="0">
              <a:solidFill>
                <a:srgbClr val="0070C0"/>
              </a:solidFill>
            </a:endParaRPr>
          </a:p>
        </p:txBody>
      </p:sp>
      <p:sp>
        <p:nvSpPr>
          <p:cNvPr id="21" name="文本框 20"/>
          <p:cNvSpPr txBox="1"/>
          <p:nvPr/>
        </p:nvSpPr>
        <p:spPr>
          <a:xfrm>
            <a:off x="1130953" y="4927694"/>
            <a:ext cx="10149275"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思路</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设置票数上限</a:t>
            </a:r>
            <a:r>
              <a:rPr lang="en-US" altLang="zh-CN" sz="2000" dirty="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如果套餐的得票</a:t>
            </a:r>
            <a:r>
              <a:rPr lang="zh-CN" altLang="en-US" sz="2000" dirty="0">
                <a:solidFill>
                  <a:srgbClr val="00B0F0"/>
                </a:solidFill>
                <a:latin typeface="微软雅黑" panose="020B0503020204020204" pitchFamily="34" charset="-122"/>
                <a:ea typeface="微软雅黑" panose="020B0503020204020204" pitchFamily="34" charset="-122"/>
              </a:rPr>
              <a:t>超过</a:t>
            </a:r>
            <a:r>
              <a:rPr lang="en-US" altLang="zh-CN" sz="2000" dirty="0">
                <a:solidFill>
                  <a:srgbClr val="00B0F0"/>
                </a:solidFill>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将多余的票全部转给儿童套餐</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设置儿童套餐的</a:t>
            </a:r>
            <a:r>
              <a:rPr lang="zh-CN" altLang="en-US" sz="2000" dirty="0">
                <a:solidFill>
                  <a:srgbClr val="00B0F0"/>
                </a:solidFill>
                <a:latin typeface="微软雅黑" panose="020B0503020204020204" pitchFamily="34" charset="-122"/>
                <a:ea typeface="微软雅黑" panose="020B0503020204020204" pitchFamily="34" charset="-122"/>
              </a:rPr>
              <a:t>目标票数</a:t>
            </a:r>
            <a:r>
              <a:rPr lang="zh-CN" altLang="en-US" sz="2000" dirty="0">
                <a:latin typeface="微软雅黑" panose="020B0503020204020204" pitchFamily="34" charset="-122"/>
                <a:ea typeface="微软雅黑" panose="020B0503020204020204" pitchFamily="34" charset="-122"/>
              </a:rPr>
              <a:t>为</a:t>
            </a:r>
            <a:r>
              <a:rPr lang="en-US" altLang="zh-CN" sz="2000" dirty="0">
                <a:solidFill>
                  <a:srgbClr val="FF0000"/>
                </a:solidFill>
                <a:latin typeface="微软雅黑" panose="020B0503020204020204" pitchFamily="34" charset="-122"/>
                <a:ea typeface="微软雅黑" panose="020B0503020204020204" pitchFamily="34" charset="-122"/>
              </a:rPr>
              <a:t>k+1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如果加上</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转来的票后票数超过</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，超出的票成为废票；相反，如果票数不够</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，还需要从其它套餐补齐不足的票！</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9" name="左大括号 18"/>
          <p:cNvSpPr/>
          <p:nvPr/>
        </p:nvSpPr>
        <p:spPr>
          <a:xfrm flipH="1">
            <a:off x="9700178" y="1412765"/>
            <a:ext cx="438039" cy="2556606"/>
          </a:xfrm>
          <a:prstGeom prst="leftBrace">
            <a:avLst>
              <a:gd name="adj1" fmla="val 68760"/>
              <a:gd name="adj2" fmla="val 50000"/>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solidFill>
                <a:schemeClr val="accent4">
                  <a:lumMod val="75000"/>
                </a:schemeClr>
              </a:solidFill>
            </a:endParaRPr>
          </a:p>
        </p:txBody>
      </p:sp>
      <p:sp>
        <p:nvSpPr>
          <p:cNvPr id="22" name="文本框 21"/>
          <p:cNvSpPr txBox="1"/>
          <p:nvPr/>
        </p:nvSpPr>
        <p:spPr>
          <a:xfrm>
            <a:off x="10106348" y="2517125"/>
            <a:ext cx="646331" cy="369332"/>
          </a:xfrm>
          <a:prstGeom prst="rect">
            <a:avLst/>
          </a:prstGeom>
          <a:noFill/>
        </p:spPr>
        <p:txBody>
          <a:bodyPr wrap="none" rtlCol="0">
            <a:spAutoFit/>
          </a:bodyPr>
          <a:lstStyle/>
          <a:p>
            <a:r>
              <a:rPr lang="zh-CN" altLang="en-US" dirty="0">
                <a:solidFill>
                  <a:schemeClr val="accent4">
                    <a:lumMod val="75000"/>
                  </a:schemeClr>
                </a:solidFill>
              </a:rPr>
              <a:t>废票</a:t>
            </a:r>
            <a:endParaRPr lang="zh-CN" altLang="en-US" dirty="0">
              <a:solidFill>
                <a:schemeClr val="accent4">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7" grpId="0" animBg="1"/>
      <p:bldP spid="20" grpId="0"/>
      <p:bldP spid="19" grpId="0" animBg="1"/>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689747"/>
          <a:ext cx="8229600" cy="3720752"/>
        </p:xfrm>
        <a:graphic>
          <a:graphicData uri="http://schemas.openxmlformats.org/drawingml/2006/chart">
            <c:chart xmlns:c="http://schemas.openxmlformats.org/drawingml/2006/chart" xmlns:r="http://schemas.openxmlformats.org/officeDocument/2006/relationships" r:id="rId1"/>
          </a:graphicData>
        </a:graphic>
      </p:graphicFrame>
      <p:cxnSp>
        <p:nvCxnSpPr>
          <p:cNvPr id="7" name="直接连接符 6"/>
          <p:cNvCxnSpPr/>
          <p:nvPr/>
        </p:nvCxnSpPr>
        <p:spPr>
          <a:xfrm>
            <a:off x="2013014" y="2963197"/>
            <a:ext cx="7185747"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1029389" y="2721119"/>
                <a:ext cx="1031051" cy="461665"/>
              </a:xfrm>
              <a:prstGeom prst="rect">
                <a:avLst/>
              </a:prstGeom>
              <a:noFill/>
            </p:spPr>
            <p:txBody>
              <a:bodyPr wrap="none" rtlCol="0">
                <a:spAutoFit/>
              </a:bodyPr>
              <a:lstStyle/>
              <a:p>
                <a:r>
                  <a:rPr lang="en-US" altLang="zh-CN" sz="2400" dirty="0">
                    <a:solidFill>
                      <a:srgbClr val="0070C0"/>
                    </a:solidFill>
                  </a:rPr>
                  <a:t>k </a:t>
                </a:r>
                <a14:m>
                  <m:oMath xmlns:m="http://schemas.openxmlformats.org/officeDocument/2006/math">
                    <m:r>
                      <a:rPr lang="en-US" altLang="zh-CN" sz="2400" b="0" i="1" smtClean="0">
                        <a:solidFill>
                          <a:srgbClr val="0070C0"/>
                        </a:solidFill>
                        <a:latin typeface="Cambria Math" panose="02040503050406030204" pitchFamily="18" charset="0"/>
                      </a:rPr>
                      <m:t>←</m:t>
                    </m:r>
                  </m:oMath>
                </a14:m>
                <a:r>
                  <a:rPr lang="en-US" altLang="zh-CN" sz="2400" dirty="0">
                    <a:solidFill>
                      <a:srgbClr val="0070C0"/>
                    </a:solidFill>
                  </a:rPr>
                  <a:t> 10</a:t>
                </a:r>
                <a:endParaRPr lang="zh-CN" altLang="en-US" sz="2400" dirty="0">
                  <a:solidFill>
                    <a:srgbClr val="0070C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029389" y="2721119"/>
                <a:ext cx="1031051" cy="461665"/>
              </a:xfrm>
              <a:prstGeom prst="rect">
                <a:avLst/>
              </a:prstGeom>
              <a:blipFill rotWithShape="1">
                <a:blip r:embed="rId2"/>
                <a:stretch>
                  <a:fillRect l="-5" t="-31" r="48" b="36"/>
                </a:stretch>
              </a:blipFill>
            </p:spPr>
            <p:txBody>
              <a:bodyPr/>
              <a:lstStyle/>
              <a:p>
                <a:r>
                  <a:rPr lang="zh-CN" altLang="en-US">
                    <a:noFill/>
                  </a:rPr>
                  <a:t> </a:t>
                </a:r>
              </a:p>
            </p:txBody>
          </p:sp>
        </mc:Fallback>
      </mc:AlternateContent>
      <p:sp>
        <p:nvSpPr>
          <p:cNvPr id="11" name="矩形 10"/>
          <p:cNvSpPr/>
          <p:nvPr/>
        </p:nvSpPr>
        <p:spPr>
          <a:xfrm>
            <a:off x="2805122" y="2448610"/>
            <a:ext cx="1049548" cy="49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p:cNvSpPr/>
          <p:nvPr/>
        </p:nvSpPr>
        <p:spPr>
          <a:xfrm>
            <a:off x="9230883" y="4129918"/>
            <a:ext cx="469295" cy="4001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任意多边形: 形状 13"/>
          <p:cNvSpPr/>
          <p:nvPr/>
        </p:nvSpPr>
        <p:spPr>
          <a:xfrm>
            <a:off x="8439201" y="2048500"/>
            <a:ext cx="2595521" cy="4001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设置太大，需要补票！</a:t>
            </a:r>
            <a:endParaRPr lang="en-US" altLang="zh-CN" dirty="0">
              <a:latin typeface="微软雅黑" panose="020B0503020204020204" pitchFamily="34" charset="-122"/>
              <a:ea typeface="微软雅黑" panose="020B0503020204020204" pitchFamily="34" charset="-122"/>
            </a:endParaRPr>
          </a:p>
        </p:txBody>
      </p:sp>
      <p:sp>
        <p:nvSpPr>
          <p:cNvPr id="14" name="任意多边形: 形状 13"/>
          <p:cNvSpPr/>
          <p:nvPr/>
        </p:nvSpPr>
        <p:spPr>
          <a:xfrm>
            <a:off x="2275360" y="1377650"/>
            <a:ext cx="3173224" cy="4001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285750" indent="-285750" defTabSz="1155700">
              <a:spcBef>
                <a:spcPct val="0"/>
              </a:spcBef>
              <a:spcAft>
                <a:spcPct val="350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思考</a:t>
            </a:r>
            <a:r>
              <a:rPr lang="zh-CN" altLang="en-US" dirty="0">
                <a:latin typeface="微软雅黑" panose="020B0503020204020204" pitchFamily="34" charset="-122"/>
                <a:ea typeface="微软雅黑" panose="020B0503020204020204" pitchFamily="34" charset="-122"/>
              </a:rPr>
              <a:t>：如何求最优的</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p:txBody>
      </p:sp>
      <p:sp>
        <p:nvSpPr>
          <p:cNvPr id="16" name="矩形 15"/>
          <p:cNvSpPr/>
          <p:nvPr/>
        </p:nvSpPr>
        <p:spPr>
          <a:xfrm>
            <a:off x="9230882" y="2783159"/>
            <a:ext cx="469295" cy="1328327"/>
          </a:xfrm>
          <a:prstGeom prst="rect">
            <a:avLst/>
          </a:prstGeom>
          <a:solidFill>
            <a:schemeClr val="accent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右大括号 4"/>
          <p:cNvSpPr/>
          <p:nvPr/>
        </p:nvSpPr>
        <p:spPr>
          <a:xfrm>
            <a:off x="9777663" y="2783159"/>
            <a:ext cx="266899" cy="1328327"/>
          </a:xfrm>
          <a:prstGeom prst="rightBrace">
            <a:avLst>
              <a:gd name="adj1" fmla="val 7445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10066379" y="3262656"/>
            <a:ext cx="1345240" cy="369332"/>
          </a:xfrm>
          <a:prstGeom prst="rect">
            <a:avLst/>
          </a:prstGeom>
          <a:noFill/>
        </p:spPr>
        <p:txBody>
          <a:bodyPr wrap="none" rtlCol="0">
            <a:spAutoFit/>
          </a:bodyPr>
          <a:lstStyle/>
          <a:p>
            <a:r>
              <a:rPr lang="zh-CN" altLang="en-US" dirty="0"/>
              <a:t>需要补的票</a:t>
            </a:r>
            <a:endParaRPr lang="zh-CN" altLang="en-US" dirty="0"/>
          </a:p>
        </p:txBody>
      </p:sp>
      <p:sp>
        <p:nvSpPr>
          <p:cNvPr id="18" name="文本框 17"/>
          <p:cNvSpPr txBox="1"/>
          <p:nvPr/>
        </p:nvSpPr>
        <p:spPr>
          <a:xfrm>
            <a:off x="1397030" y="4852231"/>
            <a:ext cx="10149275"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二分思路</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设置票数上限</a:t>
            </a:r>
            <a:r>
              <a:rPr lang="en-US" altLang="zh-CN" sz="2000" dirty="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如果套餐的得票</a:t>
            </a:r>
            <a:r>
              <a:rPr lang="zh-CN" altLang="en-US" sz="2000" dirty="0">
                <a:solidFill>
                  <a:srgbClr val="00B0F0"/>
                </a:solidFill>
                <a:latin typeface="微软雅黑" panose="020B0503020204020204" pitchFamily="34" charset="-122"/>
                <a:ea typeface="微软雅黑" panose="020B0503020204020204" pitchFamily="34" charset="-122"/>
              </a:rPr>
              <a:t>超过</a:t>
            </a:r>
            <a:r>
              <a:rPr lang="en-US" altLang="zh-CN" sz="2000" dirty="0">
                <a:solidFill>
                  <a:srgbClr val="00B0F0"/>
                </a:solidFill>
                <a:latin typeface="微软雅黑" panose="020B0503020204020204" pitchFamily="34" charset="-122"/>
                <a:ea typeface="微软雅黑" panose="020B0503020204020204" pitchFamily="34" charset="-122"/>
              </a:rPr>
              <a:t>k</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将多余的票全部转给儿童套餐</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设置儿童套餐的</a:t>
            </a:r>
            <a:r>
              <a:rPr lang="zh-CN" altLang="en-US" sz="2000" dirty="0">
                <a:solidFill>
                  <a:srgbClr val="00B0F0"/>
                </a:solidFill>
                <a:latin typeface="微软雅黑" panose="020B0503020204020204" pitchFamily="34" charset="-122"/>
                <a:ea typeface="微软雅黑" panose="020B0503020204020204" pitchFamily="34" charset="-122"/>
              </a:rPr>
              <a:t>目标票数</a:t>
            </a:r>
            <a:r>
              <a:rPr lang="zh-CN" altLang="en-US" sz="2000" dirty="0">
                <a:latin typeface="微软雅黑" panose="020B0503020204020204" pitchFamily="34" charset="-122"/>
                <a:ea typeface="微软雅黑" panose="020B0503020204020204" pitchFamily="34" charset="-122"/>
              </a:rPr>
              <a:t>为</a:t>
            </a:r>
            <a:r>
              <a:rPr lang="en-US" altLang="zh-CN" sz="2000" dirty="0">
                <a:solidFill>
                  <a:srgbClr val="FF0000"/>
                </a:solidFill>
                <a:latin typeface="微软雅黑" panose="020B0503020204020204" pitchFamily="34" charset="-122"/>
                <a:ea typeface="微软雅黑" panose="020B0503020204020204" pitchFamily="34" charset="-122"/>
              </a:rPr>
              <a:t>k+1</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如果加上</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转来的票后票数超过</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，超出的票成为废票；相反，如果票数不够</a:t>
            </a:r>
            <a:r>
              <a:rPr lang="en-US" altLang="zh-CN" sz="2000" dirty="0">
                <a:latin typeface="微软雅黑" panose="020B0503020204020204" pitchFamily="34" charset="-122"/>
                <a:ea typeface="微软雅黑" panose="020B0503020204020204" pitchFamily="34" charset="-122"/>
              </a:rPr>
              <a:t>k+1</a:t>
            </a:r>
            <a:r>
              <a:rPr lang="zh-CN" altLang="en-US" sz="2000" dirty="0">
                <a:latin typeface="微软雅黑" panose="020B0503020204020204" pitchFamily="34" charset="-122"/>
                <a:ea typeface="微软雅黑" panose="020B0503020204020204" pitchFamily="34" charset="-122"/>
              </a:rPr>
              <a:t>，还需要从其它套餐补齐不足的票！</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0" name="任意多边形: 形状 13"/>
          <p:cNvSpPr/>
          <p:nvPr/>
        </p:nvSpPr>
        <p:spPr>
          <a:xfrm>
            <a:off x="3471334" y="6421381"/>
            <a:ext cx="7780838" cy="4826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defTabSz="1155700">
              <a:spcBef>
                <a:spcPct val="0"/>
              </a:spcBef>
              <a:spcAft>
                <a:spcPct val="35000"/>
              </a:spcAft>
            </a:pPr>
            <a:r>
              <a:rPr kumimoji="1" lang="zh-CN" altLang="en-US" b="1" dirty="0">
                <a:latin typeface="微软雅黑" panose="020B0503020204020204" pitchFamily="34" charset="-122"/>
                <a:ea typeface="微软雅黑" panose="020B0503020204020204" pitchFamily="34" charset="-122"/>
              </a:rPr>
              <a:t>注</a:t>
            </a:r>
            <a:r>
              <a:rPr kumimoji="1" lang="zh-CN" altLang="en-US" dirty="0">
                <a:latin typeface="微软雅黑" panose="020B0503020204020204" pitchFamily="34" charset="-122"/>
                <a:ea typeface="微软雅黑" panose="020B0503020204020204" pitchFamily="34" charset="-122"/>
              </a:rPr>
              <a:t>：不足的票只需考虑是否足够补齐（？），不需要考虑从哪些票中拉！</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7" grpId="0" animBg="1"/>
      <p:bldP spid="14" grpId="0" animBg="1"/>
      <p:bldP spid="16" grpId="0" animBg="1"/>
      <p:bldP spid="5" grpId="0" animBg="1"/>
      <p:bldP spid="9" grpId="0"/>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1"/>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对最优的</a:t>
            </a:r>
            <a:r>
              <a:rPr kumimoji="1"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k</a:t>
            </a:r>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值，哪种票是绝对不能有的？</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废票</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补票</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两种票都不能有</a:t>
            </a:r>
            <a:endParaRPr kumimoji="1"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a:spLocks noChangeAspect="1"/>
          </p:cNvSpPr>
          <p:nvPr>
            <p:custDataLst>
              <p:tags r:id="rId7"/>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GB"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圆角矩形 21"/>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kumimoji="1"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组合 11"/>
          <p:cNvGrpSpPr/>
          <p:nvPr>
            <p:custDataLst>
              <p:tags r:id="rId9"/>
            </p:custDataLst>
          </p:nvPr>
        </p:nvGrpSpPr>
        <p:grpSpPr>
          <a:xfrm>
            <a:off x="0" y="0"/>
            <a:ext cx="12192000" cy="635000"/>
            <a:chOff x="0" y="0"/>
            <a:chExt cx="12192000" cy="635000"/>
          </a:xfrm>
        </p:grpSpPr>
        <p:sp>
          <p:nvSpPr>
            <p:cNvPr id="8"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15000"/>
                    </a:schemeClr>
                  </a:solidFill>
                  <a:prstDash val="solid"/>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endParaRPr kumimoji="1"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ipText"/>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kumimoji="1"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endParaRPr kumimoji="1"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7" name="图片 6"/>
          <p:cNvPicPr/>
          <p:nvPr>
            <p:custDataLst>
              <p:tags r:id="rId14"/>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6"/>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lstStyle/>
          <a:p>
            <a:r>
              <a:rPr lang="en-US" altLang="zh-CN" dirty="0"/>
              <a:t>11.1.2 </a:t>
            </a:r>
            <a:r>
              <a:rPr lang="zh-CN" altLang="en-US" dirty="0"/>
              <a:t>折半查找</a:t>
            </a:r>
            <a:endParaRPr lang="zh-CN" altLang="en-US" dirty="0"/>
          </a:p>
        </p:txBody>
      </p:sp>
      <p:sp>
        <p:nvSpPr>
          <p:cNvPr id="9" name="文本占位符 8"/>
          <p:cNvSpPr>
            <a:spLocks noGrp="1"/>
          </p:cNvSpPr>
          <p:nvPr>
            <p:ph type="body" idx="10"/>
          </p:nvPr>
        </p:nvSpPr>
        <p:spPr/>
        <p:txBody>
          <a:bodyPr/>
          <a:lstStyle/>
          <a:p>
            <a:endParaRPr lang="zh-CN" altLang="en-US"/>
          </a:p>
        </p:txBody>
      </p:sp>
      <p:sp>
        <p:nvSpPr>
          <p:cNvPr id="5" name="标题 1"/>
          <p:cNvSpPr>
            <a:spLocks noGrp="1"/>
          </p:cNvSpPr>
          <p:nvPr>
            <p:ph type="title"/>
          </p:nvPr>
        </p:nvSpPr>
        <p:spPr>
          <a:xfrm>
            <a:off x="838200" y="564948"/>
            <a:ext cx="10515600" cy="518958"/>
          </a:xfrm>
        </p:spPr>
        <p:txBody>
          <a:bodyPr/>
          <a:lstStyle/>
          <a:p>
            <a:r>
              <a:rPr lang="en-US" altLang="zh-CN" dirty="0"/>
              <a:t>11.1.2</a:t>
            </a:r>
            <a:r>
              <a:rPr lang="zh-CN" altLang="en-US" dirty="0"/>
              <a:t> 二分查找的应用：一道趣题</a:t>
            </a:r>
            <a:r>
              <a:rPr lang="en-US" altLang="zh-CN" dirty="0"/>
              <a:t>*</a:t>
            </a:r>
            <a:endParaRPr lang="zh-CN" altLang="en-US" dirty="0"/>
          </a:p>
        </p:txBody>
      </p:sp>
      <p:sp>
        <p:nvSpPr>
          <p:cNvPr id="4" name="文本框 3"/>
          <p:cNvSpPr txBox="1"/>
          <p:nvPr/>
        </p:nvSpPr>
        <p:spPr>
          <a:xfrm>
            <a:off x="8998150" y="682974"/>
            <a:ext cx="2935419" cy="36933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altLang="zh-CN" dirty="0">
                <a:ln w="0"/>
                <a:solidFill>
                  <a:srgbClr val="00B0F0"/>
                </a:solidFill>
                <a:effectLst>
                  <a:outerShdw blurRad="38100" dist="19050" dir="2700000" algn="tl" rotWithShape="0">
                    <a:schemeClr val="dk1">
                      <a:alpha val="40000"/>
                    </a:schemeClr>
                  </a:outerShdw>
                </a:effectLst>
              </a:rPr>
              <a:t>---</a:t>
            </a:r>
            <a:r>
              <a:rPr lang="zh-CN" altLang="en-US" dirty="0">
                <a:ln w="0"/>
                <a:solidFill>
                  <a:srgbClr val="00B0F0"/>
                </a:solidFill>
                <a:effectLst>
                  <a:outerShdw blurRad="38100" dist="19050" dir="2700000" algn="tl" rotWithShape="0">
                    <a:schemeClr val="dk1">
                      <a:alpha val="40000"/>
                    </a:schemeClr>
                  </a:outerShdw>
                </a:effectLst>
              </a:rPr>
              <a:t>不似“二分”，恰是二分</a:t>
            </a:r>
            <a:endParaRPr lang="zh-CN" altLang="en-US" dirty="0">
              <a:ln w="0"/>
              <a:solidFill>
                <a:srgbClr val="00B0F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2" name="内容占位符 5"/>
              <p:cNvSpPr txBox="1"/>
              <p:nvPr/>
            </p:nvSpPr>
            <p:spPr>
              <a:xfrm>
                <a:off x="545766" y="1377650"/>
                <a:ext cx="11387803" cy="5057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endParaRPr lang="en-US" altLang="zh-CN" sz="2400" dirty="0"/>
              </a:p>
              <a:p>
                <a:r>
                  <a:rPr lang="zh-CN" altLang="en-US" sz="2400" b="1" dirty="0"/>
                  <a:t>二分法思路</a:t>
                </a:r>
                <a:r>
                  <a:rPr lang="zh-CN" altLang="en-US" sz="2400" dirty="0"/>
                  <a:t>：</a:t>
                </a:r>
                <a:endParaRPr lang="en-US" altLang="zh-CN" sz="2400" dirty="0"/>
              </a:p>
              <a:p>
                <a:r>
                  <a:rPr lang="en-US" altLang="zh-CN" sz="2400" dirty="0"/>
                  <a:t>(1) </a:t>
                </a:r>
                <a:r>
                  <a:rPr lang="zh-CN" altLang="en-US" sz="2400" dirty="0"/>
                  <a:t>设置</a:t>
                </a:r>
                <a:r>
                  <a:rPr lang="en-US" altLang="zh-CN" sz="2400" dirty="0" err="1"/>
                  <a:t>low_k</a:t>
                </a:r>
                <a:r>
                  <a:rPr lang="en-US" altLang="zh-CN" sz="2400" dirty="0"/>
                  <a:t> </a:t>
                </a:r>
                <a14:m>
                  <m:oMath xmlns:m="http://schemas.openxmlformats.org/officeDocument/2006/math">
                    <m:r>
                      <a:rPr lang="en-US" altLang="zh-CN" sz="2400" b="0" i="1" smtClean="0">
                        <a:latin typeface="Cambria Math" panose="02040503050406030204" pitchFamily="18" charset="0"/>
                      </a:rPr>
                      <m:t>←</m:t>
                    </m:r>
                  </m:oMath>
                </a14:m>
                <a:r>
                  <a:rPr lang="zh-CN" altLang="en-US" sz="2400" dirty="0"/>
                  <a:t> </a:t>
                </a:r>
                <a:r>
                  <a:rPr lang="en-US" altLang="zh-CN" sz="2400" dirty="0"/>
                  <a:t>0, </a:t>
                </a:r>
                <a:r>
                  <a:rPr lang="en-US" altLang="zh-CN" sz="2400" dirty="0" err="1"/>
                  <a:t>high_k</a:t>
                </a:r>
                <a:r>
                  <a:rPr lang="en-US" altLang="zh-CN" sz="2400" dirty="0"/>
                  <a:t> </a:t>
                </a:r>
                <a14:m>
                  <m:oMath xmlns:m="http://schemas.openxmlformats.org/officeDocument/2006/math">
                    <m:r>
                      <a:rPr lang="en-US" altLang="zh-CN" sz="2400" i="1">
                        <a:latin typeface="Cambria Math" panose="02040503050406030204" pitchFamily="18" charset="0"/>
                      </a:rPr>
                      <m:t>←</m:t>
                    </m:r>
                  </m:oMath>
                </a14:m>
                <a:r>
                  <a:rPr lang="zh-CN" altLang="en-US" sz="2400" dirty="0"/>
                  <a:t> </a:t>
                </a:r>
                <a:r>
                  <a:rPr lang="en-US" altLang="zh-CN" sz="2400" dirty="0"/>
                  <a:t>m (</a:t>
                </a:r>
                <a:r>
                  <a:rPr lang="zh-CN" altLang="en-US" sz="2400" dirty="0"/>
                  <a:t>总票数）</a:t>
                </a:r>
                <a:r>
                  <a:rPr lang="en-US" altLang="zh-CN" sz="2400" dirty="0"/>
                  <a:t>//k=0</a:t>
                </a:r>
                <a:r>
                  <a:rPr lang="zh-CN" altLang="en-US" sz="2400" dirty="0"/>
                  <a:t>表示所有票都给儿童套餐</a:t>
                </a:r>
                <a:endParaRPr lang="en-US" altLang="zh-CN" sz="2400" dirty="0"/>
              </a:p>
              <a:p>
                <a:r>
                  <a:rPr lang="en-US" altLang="zh-CN" sz="2400" dirty="0"/>
                  <a:t>(2) </a:t>
                </a:r>
                <a:r>
                  <a:rPr lang="zh-CN" altLang="en-US" sz="2400" dirty="0"/>
                  <a:t>计算</a:t>
                </a:r>
                <a:r>
                  <a:rPr lang="en-US" altLang="zh-CN" sz="2400" dirty="0" err="1"/>
                  <a:t>mid_k</a:t>
                </a:r>
                <a:r>
                  <a:rPr lang="en-US" altLang="zh-CN" sz="2400" dirty="0"/>
                  <a:t> = (</a:t>
                </a:r>
                <a:r>
                  <a:rPr lang="en-US" altLang="zh-CN" sz="2400" dirty="0" err="1"/>
                  <a:t>low_k</a:t>
                </a:r>
                <a:r>
                  <a:rPr lang="en-US" altLang="zh-CN" sz="2400" dirty="0"/>
                  <a:t> + </a:t>
                </a:r>
                <a:r>
                  <a:rPr lang="en-US" altLang="zh-CN" sz="2400" dirty="0" err="1"/>
                  <a:t>high_k</a:t>
                </a:r>
                <a:r>
                  <a:rPr lang="en-US" altLang="zh-CN" sz="2400" dirty="0"/>
                  <a:t>) / 2      //</a:t>
                </a:r>
                <a:r>
                  <a:rPr lang="zh-CN" altLang="en-US" sz="2400" dirty="0"/>
                  <a:t>设置</a:t>
                </a:r>
                <a:r>
                  <a:rPr lang="en-US" altLang="zh-CN" sz="2400" dirty="0" err="1"/>
                  <a:t>mid_k</a:t>
                </a:r>
                <a:r>
                  <a:rPr lang="zh-CN" altLang="en-US" sz="2400" dirty="0"/>
                  <a:t>为当前的</a:t>
                </a:r>
                <a:r>
                  <a:rPr lang="en-US" altLang="zh-CN" sz="2400" dirty="0"/>
                  <a:t>k</a:t>
                </a:r>
                <a:r>
                  <a:rPr lang="zh-CN" altLang="en-US" sz="2400" dirty="0"/>
                  <a:t>值（上限值）</a:t>
                </a:r>
                <a:endParaRPr lang="en-US" altLang="zh-CN" sz="2400" dirty="0"/>
              </a:p>
              <a:p>
                <a:r>
                  <a:rPr lang="en-US" altLang="zh-CN" sz="2400" dirty="0"/>
                  <a:t>(3) </a:t>
                </a:r>
                <a:r>
                  <a:rPr lang="zh-CN" altLang="en-US" sz="2400" dirty="0">
                    <a:solidFill>
                      <a:srgbClr val="19A382"/>
                    </a:solidFill>
                  </a:rPr>
                  <a:t>查找得票数超过</a:t>
                </a:r>
                <a:r>
                  <a:rPr lang="en-US" altLang="zh-CN" sz="2400" dirty="0" err="1">
                    <a:solidFill>
                      <a:srgbClr val="19A382"/>
                    </a:solidFill>
                  </a:rPr>
                  <a:t>mid_k</a:t>
                </a:r>
                <a:r>
                  <a:rPr lang="zh-CN" altLang="en-US" sz="2400" dirty="0">
                    <a:solidFill>
                      <a:srgbClr val="19A382"/>
                    </a:solidFill>
                  </a:rPr>
                  <a:t>的套餐，并统计多出的票的总和</a:t>
                </a:r>
                <a:r>
                  <a:rPr lang="en-US" altLang="zh-CN" sz="2400" dirty="0" err="1">
                    <a:solidFill>
                      <a:srgbClr val="19A382"/>
                    </a:solidFill>
                  </a:rPr>
                  <a:t>extra_sum</a:t>
                </a:r>
                <a:endParaRPr lang="en-US" altLang="zh-CN" sz="2400" dirty="0">
                  <a:solidFill>
                    <a:srgbClr val="19A382"/>
                  </a:solidFill>
                </a:endParaRPr>
              </a:p>
              <a:p>
                <a:pPr marL="800100" lvl="1" indent="-342900">
                  <a:buFont typeface="Arial" panose="020B0604020202020204" pitchFamily="34" charset="0"/>
                  <a:buChar char="•"/>
                </a:pPr>
                <a:r>
                  <a:rPr lang="zh-CN" altLang="en-US" dirty="0">
                    <a:solidFill>
                      <a:srgbClr val="00B0F0"/>
                    </a:solidFill>
                    <a:latin typeface="方正姚体" panose="02010601030101010101" pitchFamily="2" charset="-122"/>
                    <a:ea typeface="方正姚体" panose="02010601030101010101" pitchFamily="2" charset="-122"/>
                  </a:rPr>
                  <a:t>如果 </a:t>
                </a:r>
                <a:r>
                  <a:rPr lang="en-US" altLang="zh-CN" dirty="0" err="1">
                    <a:solidFill>
                      <a:srgbClr val="00B0F0"/>
                    </a:solidFill>
                    <a:latin typeface="方正姚体" panose="02010601030101010101" pitchFamily="2" charset="-122"/>
                    <a:ea typeface="方正姚体" panose="02010601030101010101" pitchFamily="2" charset="-122"/>
                  </a:rPr>
                  <a:t>extra_sum</a:t>
                </a:r>
                <a:r>
                  <a:rPr lang="en-US" altLang="zh-CN" dirty="0">
                    <a:solidFill>
                      <a:srgbClr val="00B0F0"/>
                    </a:solidFill>
                    <a:latin typeface="方正姚体" panose="02010601030101010101" pitchFamily="2" charset="-122"/>
                    <a:ea typeface="方正姚体" panose="02010601030101010101" pitchFamily="2" charset="-122"/>
                  </a:rPr>
                  <a:t> + #</a:t>
                </a:r>
                <a:r>
                  <a:rPr lang="zh-CN" altLang="en-US" sz="1800" dirty="0">
                    <a:solidFill>
                      <a:srgbClr val="00B0F0"/>
                    </a:solidFill>
                    <a:latin typeface="方正姚体" panose="02010601030101010101" pitchFamily="2" charset="-122"/>
                    <a:ea typeface="方正姚体" panose="02010601030101010101" pitchFamily="2" charset="-122"/>
                  </a:rPr>
                  <a:t>儿童</a:t>
                </a:r>
                <a:r>
                  <a:rPr lang="zh-CN" altLang="en-US" dirty="0">
                    <a:solidFill>
                      <a:srgbClr val="00B0F0"/>
                    </a:solidFill>
                    <a:latin typeface="方正姚体" panose="02010601030101010101" pitchFamily="2" charset="-122"/>
                    <a:ea typeface="方正姚体" panose="02010601030101010101" pitchFamily="2" charset="-122"/>
                  </a:rPr>
                  <a:t> </a:t>
                </a:r>
                <a14:m>
                  <m:oMath xmlns:m="http://schemas.openxmlformats.org/officeDocument/2006/math">
                    <m:r>
                      <a:rPr lang="en-US" altLang="zh-CN" b="0" i="1" smtClean="0">
                        <a:solidFill>
                          <a:srgbClr val="00B0F0"/>
                        </a:solidFill>
                        <a:latin typeface="Cambria Math" panose="02040503050406030204" pitchFamily="18" charset="0"/>
                      </a:rPr>
                      <m:t>≤</m:t>
                    </m:r>
                  </m:oMath>
                </a14:m>
                <a:r>
                  <a:rPr lang="en-US" altLang="zh-CN" dirty="0">
                    <a:solidFill>
                      <a:srgbClr val="00B0F0"/>
                    </a:solidFill>
                    <a:latin typeface="方正姚体" panose="02010601030101010101" pitchFamily="2" charset="-122"/>
                    <a:ea typeface="方正姚体" panose="02010601030101010101" pitchFamily="2" charset="-122"/>
                  </a:rPr>
                  <a:t> </a:t>
                </a:r>
                <a:r>
                  <a:rPr lang="en-US" altLang="zh-CN" dirty="0" err="1">
                    <a:solidFill>
                      <a:srgbClr val="00B0F0"/>
                    </a:solidFill>
                    <a:latin typeface="方正姚体" panose="02010601030101010101" pitchFamily="2" charset="-122"/>
                    <a:ea typeface="方正姚体" panose="02010601030101010101" pitchFamily="2" charset="-122"/>
                  </a:rPr>
                  <a:t>mid_k</a:t>
                </a:r>
                <a:r>
                  <a:rPr lang="en-US" altLang="zh-CN" dirty="0">
                    <a:solidFill>
                      <a:srgbClr val="00B0F0"/>
                    </a:solidFill>
                    <a:latin typeface="方正姚体" panose="02010601030101010101" pitchFamily="2" charset="-122"/>
                    <a:ea typeface="方正姚体" panose="02010601030101010101" pitchFamily="2" charset="-122"/>
                  </a:rPr>
                  <a:t> + 1</a:t>
                </a:r>
                <a:r>
                  <a:rPr lang="zh-CN" altLang="en-US" dirty="0">
                    <a:solidFill>
                      <a:srgbClr val="00B0F0"/>
                    </a:solidFill>
                    <a:latin typeface="方正姚体" panose="02010601030101010101" pitchFamily="2" charset="-122"/>
                    <a:ea typeface="方正姚体" panose="02010601030101010101" pitchFamily="2" charset="-122"/>
                  </a:rPr>
                  <a:t>，</a:t>
                </a:r>
                <a:r>
                  <a:rPr lang="en-US" altLang="zh-CN" dirty="0" err="1">
                    <a:solidFill>
                      <a:srgbClr val="00B0F0"/>
                    </a:solidFill>
                    <a:latin typeface="方正姚体" panose="02010601030101010101" pitchFamily="2" charset="-122"/>
                    <a:ea typeface="方正姚体" panose="02010601030101010101" pitchFamily="2" charset="-122"/>
                  </a:rPr>
                  <a:t>high_k</a:t>
                </a:r>
                <a:r>
                  <a:rPr lang="en-US" altLang="zh-CN" dirty="0">
                    <a:solidFill>
                      <a:srgbClr val="00B0F0"/>
                    </a:solidFill>
                    <a:latin typeface="方正姚体" panose="02010601030101010101" pitchFamily="2" charset="-122"/>
                    <a:ea typeface="方正姚体" panose="02010601030101010101" pitchFamily="2" charset="-122"/>
                  </a:rPr>
                  <a:t> </a:t>
                </a:r>
                <a14:m>
                  <m:oMath xmlns:m="http://schemas.openxmlformats.org/officeDocument/2006/math">
                    <m:r>
                      <a:rPr lang="en-US" altLang="zh-CN" i="1">
                        <a:latin typeface="Cambria Math" panose="02040503050406030204" pitchFamily="18" charset="0"/>
                      </a:rPr>
                      <m:t>←</m:t>
                    </m:r>
                  </m:oMath>
                </a14:m>
                <a:r>
                  <a:rPr lang="en-US" altLang="zh-CN" dirty="0">
                    <a:solidFill>
                      <a:srgbClr val="00B0F0"/>
                    </a:solidFill>
                    <a:latin typeface="方正姚体" panose="02010601030101010101" pitchFamily="2" charset="-122"/>
                    <a:ea typeface="方正姚体" panose="02010601030101010101" pitchFamily="2" charset="-122"/>
                  </a:rPr>
                  <a:t> </a:t>
                </a:r>
                <a:r>
                  <a:rPr lang="en-US" altLang="zh-CN" dirty="0" err="1">
                    <a:solidFill>
                      <a:srgbClr val="00B0F0"/>
                    </a:solidFill>
                    <a:latin typeface="方正姚体" panose="02010601030101010101" pitchFamily="2" charset="-122"/>
                    <a:ea typeface="方正姚体" panose="02010601030101010101" pitchFamily="2" charset="-122"/>
                  </a:rPr>
                  <a:t>mid_k</a:t>
                </a:r>
                <a:r>
                  <a:rPr lang="en-US" altLang="zh-CN" dirty="0">
                    <a:solidFill>
                      <a:srgbClr val="00B0F0"/>
                    </a:solidFill>
                    <a:latin typeface="方正姚体" panose="02010601030101010101" pitchFamily="2" charset="-122"/>
                    <a:ea typeface="方正姚体" panose="02010601030101010101" pitchFamily="2" charset="-122"/>
                  </a:rPr>
                  <a:t>  </a:t>
                </a:r>
                <a:endParaRPr lang="en-US" altLang="zh-CN" dirty="0">
                  <a:solidFill>
                    <a:srgbClr val="00B0F0"/>
                  </a:solidFill>
                  <a:latin typeface="方正姚体" panose="02010601030101010101" pitchFamily="2" charset="-122"/>
                  <a:ea typeface="方正姚体" panose="02010601030101010101" pitchFamily="2" charset="-122"/>
                </a:endParaRPr>
              </a:p>
              <a:p>
                <a:pPr lvl="1"/>
                <a:r>
                  <a:rPr lang="en-US" altLang="zh-CN" dirty="0">
                    <a:solidFill>
                      <a:srgbClr val="00B0F0"/>
                    </a:solidFill>
                  </a:rPr>
                  <a:t>                                                          </a:t>
                </a:r>
                <a:r>
                  <a:rPr lang="en-US" altLang="zh-CN" sz="2400" dirty="0">
                    <a:solidFill>
                      <a:srgbClr val="00B050"/>
                    </a:solidFill>
                  </a:rPr>
                  <a:t>//k</a:t>
                </a:r>
                <a:r>
                  <a:rPr lang="zh-CN" altLang="en-US" sz="2400" dirty="0">
                    <a:solidFill>
                      <a:srgbClr val="00B050"/>
                    </a:solidFill>
                  </a:rPr>
                  <a:t>太大，可能需要补票，可以减小</a:t>
                </a:r>
                <a:r>
                  <a:rPr lang="en-US" altLang="zh-CN" sz="2400" dirty="0">
                    <a:solidFill>
                      <a:srgbClr val="00B050"/>
                    </a:solidFill>
                  </a:rPr>
                  <a:t>k</a:t>
                </a:r>
                <a:endParaRPr lang="en-US" altLang="zh-CN" dirty="0">
                  <a:solidFill>
                    <a:srgbClr val="00B050"/>
                  </a:solidFill>
                </a:endParaRPr>
              </a:p>
              <a:p>
                <a:pPr marL="800100" lvl="1" indent="-342900">
                  <a:buFont typeface="Arial" panose="020B0604020202020204" pitchFamily="34" charset="0"/>
                  <a:buChar char="•"/>
                </a:pPr>
                <a:r>
                  <a:rPr lang="zh-CN" altLang="en-US" dirty="0">
                    <a:solidFill>
                      <a:srgbClr val="00B0F0"/>
                    </a:solidFill>
                    <a:latin typeface="方正姚体" panose="02010601030101010101" pitchFamily="2" charset="-122"/>
                    <a:ea typeface="方正姚体" panose="02010601030101010101" pitchFamily="2" charset="-122"/>
                  </a:rPr>
                  <a:t>如果 </a:t>
                </a:r>
                <a:r>
                  <a:rPr lang="en-US" altLang="zh-CN" dirty="0" err="1">
                    <a:solidFill>
                      <a:srgbClr val="00B0F0"/>
                    </a:solidFill>
                    <a:latin typeface="方正姚体" panose="02010601030101010101" pitchFamily="2" charset="-122"/>
                    <a:ea typeface="方正姚体" panose="02010601030101010101" pitchFamily="2" charset="-122"/>
                  </a:rPr>
                  <a:t>extra_sum</a:t>
                </a:r>
                <a:r>
                  <a:rPr lang="en-US" altLang="zh-CN" dirty="0">
                    <a:solidFill>
                      <a:srgbClr val="00B0F0"/>
                    </a:solidFill>
                    <a:latin typeface="方正姚体" panose="02010601030101010101" pitchFamily="2" charset="-122"/>
                    <a:ea typeface="方正姚体" panose="02010601030101010101" pitchFamily="2" charset="-122"/>
                  </a:rPr>
                  <a:t> + #</a:t>
                </a:r>
                <a:r>
                  <a:rPr lang="zh-CN" altLang="en-US" sz="2000" dirty="0">
                    <a:solidFill>
                      <a:srgbClr val="00B0F0"/>
                    </a:solidFill>
                    <a:latin typeface="方正姚体" panose="02010601030101010101" pitchFamily="2" charset="-122"/>
                    <a:ea typeface="方正姚体" panose="02010601030101010101" pitchFamily="2" charset="-122"/>
                  </a:rPr>
                  <a:t>儿童</a:t>
                </a:r>
                <a:r>
                  <a:rPr lang="zh-CN" altLang="en-US" dirty="0">
                    <a:solidFill>
                      <a:srgbClr val="00B0F0"/>
                    </a:solidFill>
                    <a:latin typeface="方正姚体" panose="02010601030101010101" pitchFamily="2" charset="-122"/>
                    <a:ea typeface="方正姚体" panose="02010601030101010101" pitchFamily="2" charset="-122"/>
                  </a:rPr>
                  <a:t> </a:t>
                </a:r>
                <a14:m>
                  <m:oMath xmlns:m="http://schemas.openxmlformats.org/officeDocument/2006/math">
                    <m:r>
                      <a:rPr lang="en-US" altLang="zh-CN" b="0" i="1" smtClean="0">
                        <a:solidFill>
                          <a:srgbClr val="00B0F0"/>
                        </a:solidFill>
                        <a:latin typeface="Cambria Math" panose="02040503050406030204" pitchFamily="18" charset="0"/>
                      </a:rPr>
                      <m:t>&gt;</m:t>
                    </m:r>
                  </m:oMath>
                </a14:m>
                <a:r>
                  <a:rPr lang="en-US" altLang="zh-CN" dirty="0">
                    <a:solidFill>
                      <a:srgbClr val="00B0F0"/>
                    </a:solidFill>
                    <a:latin typeface="方正姚体" panose="02010601030101010101" pitchFamily="2" charset="-122"/>
                    <a:ea typeface="方正姚体" panose="02010601030101010101" pitchFamily="2" charset="-122"/>
                  </a:rPr>
                  <a:t> </a:t>
                </a:r>
                <a:r>
                  <a:rPr lang="en-US" altLang="zh-CN" dirty="0" err="1">
                    <a:solidFill>
                      <a:srgbClr val="00B0F0"/>
                    </a:solidFill>
                    <a:latin typeface="方正姚体" panose="02010601030101010101" pitchFamily="2" charset="-122"/>
                    <a:ea typeface="方正姚体" panose="02010601030101010101" pitchFamily="2" charset="-122"/>
                  </a:rPr>
                  <a:t>mid_k</a:t>
                </a:r>
                <a:r>
                  <a:rPr lang="en-US" altLang="zh-CN" dirty="0">
                    <a:solidFill>
                      <a:srgbClr val="00B0F0"/>
                    </a:solidFill>
                    <a:latin typeface="方正姚体" panose="02010601030101010101" pitchFamily="2" charset="-122"/>
                    <a:ea typeface="方正姚体" panose="02010601030101010101" pitchFamily="2" charset="-122"/>
                  </a:rPr>
                  <a:t> + 1</a:t>
                </a:r>
                <a:r>
                  <a:rPr lang="zh-CN" altLang="en-US" dirty="0">
                    <a:solidFill>
                      <a:srgbClr val="00B0F0"/>
                    </a:solidFill>
                    <a:latin typeface="方正姚体" panose="02010601030101010101" pitchFamily="2" charset="-122"/>
                    <a:ea typeface="方正姚体" panose="02010601030101010101" pitchFamily="2" charset="-122"/>
                  </a:rPr>
                  <a:t>，</a:t>
                </a:r>
                <a:r>
                  <a:rPr lang="en-US" altLang="zh-CN" dirty="0" err="1">
                    <a:solidFill>
                      <a:srgbClr val="00B0F0"/>
                    </a:solidFill>
                    <a:latin typeface="方正姚体" panose="02010601030101010101" pitchFamily="2" charset="-122"/>
                    <a:ea typeface="方正姚体" panose="02010601030101010101" pitchFamily="2" charset="-122"/>
                  </a:rPr>
                  <a:t>low_k</a:t>
                </a:r>
                <a:r>
                  <a:rPr lang="en-US" altLang="zh-CN" dirty="0">
                    <a:solidFill>
                      <a:srgbClr val="00B0F0"/>
                    </a:solidFill>
                    <a:latin typeface="方正姚体" panose="02010601030101010101" pitchFamily="2" charset="-122"/>
                    <a:ea typeface="方正姚体" panose="02010601030101010101" pitchFamily="2" charset="-122"/>
                  </a:rPr>
                  <a:t> </a:t>
                </a:r>
                <a14:m>
                  <m:oMath xmlns:m="http://schemas.openxmlformats.org/officeDocument/2006/math">
                    <m:r>
                      <a:rPr lang="en-US" altLang="zh-CN" i="1">
                        <a:latin typeface="Cambria Math" panose="02040503050406030204" pitchFamily="18" charset="0"/>
                      </a:rPr>
                      <m:t>←</m:t>
                    </m:r>
                  </m:oMath>
                </a14:m>
                <a:r>
                  <a:rPr lang="en-US" altLang="zh-CN" dirty="0">
                    <a:solidFill>
                      <a:srgbClr val="00B0F0"/>
                    </a:solidFill>
                    <a:latin typeface="方正姚体" panose="02010601030101010101" pitchFamily="2" charset="-122"/>
                    <a:ea typeface="方正姚体" panose="02010601030101010101" pitchFamily="2" charset="-122"/>
                  </a:rPr>
                  <a:t> </a:t>
                </a:r>
                <a:r>
                  <a:rPr lang="en-US" altLang="zh-CN" dirty="0" err="1">
                    <a:solidFill>
                      <a:srgbClr val="00B0F0"/>
                    </a:solidFill>
                    <a:latin typeface="方正姚体" panose="02010601030101010101" pitchFamily="2" charset="-122"/>
                    <a:ea typeface="方正姚体" panose="02010601030101010101" pitchFamily="2" charset="-122"/>
                  </a:rPr>
                  <a:t>mid_k</a:t>
                </a:r>
                <a:r>
                  <a:rPr lang="en-US" altLang="zh-CN" dirty="0">
                    <a:solidFill>
                      <a:srgbClr val="00B0F0"/>
                    </a:solidFill>
                    <a:latin typeface="方正姚体" panose="02010601030101010101" pitchFamily="2" charset="-122"/>
                    <a:ea typeface="方正姚体" panose="02010601030101010101" pitchFamily="2" charset="-122"/>
                  </a:rPr>
                  <a:t>  </a:t>
                </a:r>
                <a:endParaRPr lang="en-US" altLang="zh-CN" dirty="0">
                  <a:solidFill>
                    <a:srgbClr val="00B0F0"/>
                  </a:solidFill>
                  <a:latin typeface="方正姚体" panose="02010601030101010101" pitchFamily="2" charset="-122"/>
                  <a:ea typeface="方正姚体" panose="02010601030101010101" pitchFamily="2" charset="-122"/>
                </a:endParaRPr>
              </a:p>
              <a:p>
                <a:pPr lvl="1"/>
                <a:r>
                  <a:rPr lang="en-US" altLang="zh-CN" dirty="0">
                    <a:solidFill>
                      <a:srgbClr val="00B0F0"/>
                    </a:solidFill>
                  </a:rPr>
                  <a:t>                                                         </a:t>
                </a:r>
                <a:r>
                  <a:rPr lang="en-US" altLang="zh-CN" sz="2400" dirty="0">
                    <a:solidFill>
                      <a:srgbClr val="00B050"/>
                    </a:solidFill>
                  </a:rPr>
                  <a:t>//k</a:t>
                </a:r>
                <a:r>
                  <a:rPr lang="zh-CN" altLang="en-US" sz="2400" dirty="0">
                    <a:solidFill>
                      <a:srgbClr val="00B050"/>
                    </a:solidFill>
                  </a:rPr>
                  <a:t>太小，有废票</a:t>
                </a:r>
                <a:r>
                  <a:rPr lang="en-US" altLang="zh-CN" sz="2400" dirty="0">
                    <a:solidFill>
                      <a:srgbClr val="00B050"/>
                    </a:solidFill>
                  </a:rPr>
                  <a:t> </a:t>
                </a:r>
                <a:r>
                  <a:rPr lang="zh-CN" altLang="en-US" sz="2400" dirty="0">
                    <a:solidFill>
                      <a:srgbClr val="00B050"/>
                    </a:solidFill>
                  </a:rPr>
                  <a:t>，继续测试更大的</a:t>
                </a:r>
                <a:r>
                  <a:rPr lang="en-US" altLang="zh-CN" sz="2400" dirty="0">
                    <a:solidFill>
                      <a:srgbClr val="00B050"/>
                    </a:solidFill>
                  </a:rPr>
                  <a:t>k</a:t>
                </a:r>
                <a:endParaRPr lang="en-US" altLang="zh-CN" sz="2400" dirty="0">
                  <a:solidFill>
                    <a:srgbClr val="00B050"/>
                  </a:solidFill>
                </a:endParaRPr>
              </a:p>
              <a:p>
                <a:r>
                  <a:rPr lang="en-US" altLang="zh-CN" sz="2400" dirty="0"/>
                  <a:t>(4) </a:t>
                </a:r>
                <a:r>
                  <a:rPr lang="zh-CN" altLang="en-US" sz="2400" dirty="0"/>
                  <a:t>如果 </a:t>
                </a:r>
                <a:r>
                  <a:rPr lang="en-US" altLang="zh-CN" sz="2400" dirty="0" err="1"/>
                  <a:t>low_k</a:t>
                </a:r>
                <a:r>
                  <a:rPr lang="en-US" altLang="zh-CN" sz="2400" dirty="0"/>
                  <a:t> + 1 = </a:t>
                </a:r>
                <a:r>
                  <a:rPr lang="en-US" altLang="zh-CN" sz="2400" dirty="0" err="1"/>
                  <a:t>high_k</a:t>
                </a:r>
                <a:r>
                  <a:rPr lang="en-US" altLang="zh-CN" sz="2400" dirty="0"/>
                  <a:t>, </a:t>
                </a:r>
                <a:r>
                  <a:rPr lang="zh-CN" altLang="en-US" sz="2400" dirty="0"/>
                  <a:t>结束查找，返回</a:t>
                </a:r>
                <a:r>
                  <a:rPr lang="en-US" altLang="zh-CN" sz="2400" dirty="0" err="1"/>
                  <a:t>high_k</a:t>
                </a:r>
                <a:r>
                  <a:rPr lang="zh-CN" altLang="en-US" sz="2400" dirty="0"/>
                  <a:t>（</a:t>
                </a:r>
                <a:r>
                  <a:rPr lang="zh-CN" altLang="en-US" sz="2400" dirty="0">
                    <a:solidFill>
                      <a:srgbClr val="FF0000"/>
                    </a:solidFill>
                  </a:rPr>
                  <a:t>最优</a:t>
                </a:r>
                <a:r>
                  <a:rPr lang="en-US" altLang="zh-CN" sz="2400" dirty="0">
                    <a:solidFill>
                      <a:srgbClr val="FF0000"/>
                    </a:solidFill>
                  </a:rPr>
                  <a:t>k</a:t>
                </a:r>
                <a:r>
                  <a:rPr lang="zh-CN" altLang="en-US" sz="2400" dirty="0"/>
                  <a:t>）；否则，回到</a:t>
                </a:r>
                <a:r>
                  <a:rPr lang="en-US" altLang="zh-CN" sz="2400" dirty="0"/>
                  <a:t>(2)</a:t>
                </a:r>
                <a:r>
                  <a:rPr lang="zh-CN" altLang="en-US" sz="2400" dirty="0"/>
                  <a:t>继续查找</a:t>
                </a:r>
                <a:endParaRPr lang="en-US" altLang="zh-CN" sz="2400" dirty="0"/>
              </a:p>
              <a:p>
                <a:endParaRPr lang="en-US" altLang="zh-CN" sz="2400" dirty="0"/>
              </a:p>
              <a:p>
                <a:endParaRPr lang="en-US" altLang="zh-CN" sz="2400" dirty="0"/>
              </a:p>
            </p:txBody>
          </p:sp>
        </mc:Choice>
        <mc:Fallback>
          <p:sp>
            <p:nvSpPr>
              <p:cNvPr id="2" name="内容占位符 5"/>
              <p:cNvSpPr txBox="1">
                <a:spLocks noRot="1" noChangeAspect="1" noMove="1" noResize="1" noEditPoints="1" noAdjustHandles="1" noChangeArrowheads="1" noChangeShapeType="1" noTextEdit="1"/>
              </p:cNvSpPr>
              <p:nvPr/>
            </p:nvSpPr>
            <p:spPr>
              <a:xfrm>
                <a:off x="545766" y="1377650"/>
                <a:ext cx="11387803" cy="5057775"/>
              </a:xfrm>
              <a:prstGeom prst="rect">
                <a:avLst/>
              </a:prstGeom>
              <a:blipFill rotWithShape="1">
                <a:blip r:embed="rId1"/>
                <a:stretch>
                  <a:fillRect l="-3" t="-220" b="-12360"/>
                </a:stretch>
              </a:blipFill>
            </p:spPr>
            <p:txBody>
              <a:bodyPr/>
              <a:lstStyle/>
              <a:p>
                <a:r>
                  <a:rPr lang="zh-CN" altLang="en-US">
                    <a:noFill/>
                  </a:rPr>
                  <a:t> </a:t>
                </a:r>
              </a:p>
            </p:txBody>
          </p:sp>
        </mc:Fallback>
      </mc:AlternateContent>
      <p:sp>
        <p:nvSpPr>
          <p:cNvPr id="10" name="任意多边形: 形状 9"/>
          <p:cNvSpPr/>
          <p:nvPr/>
        </p:nvSpPr>
        <p:spPr>
          <a:xfrm>
            <a:off x="677918" y="1269458"/>
            <a:ext cx="3173224" cy="40011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285750" indent="-285750" defTabSz="1155700">
              <a:spcBef>
                <a:spcPct val="0"/>
              </a:spcBef>
              <a:spcAft>
                <a:spcPct val="350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思考</a:t>
            </a:r>
            <a:r>
              <a:rPr lang="zh-CN" altLang="en-US" dirty="0">
                <a:latin typeface="微软雅黑" panose="020B0503020204020204" pitchFamily="34" charset="-122"/>
                <a:ea typeface="微软雅黑" panose="020B0503020204020204" pitchFamily="34" charset="-122"/>
              </a:rPr>
              <a:t>：如何求最优的</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p:txBody>
      </p:sp>
      <p:sp>
        <p:nvSpPr>
          <p:cNvPr id="11" name="任意多边形: 形状 10"/>
          <p:cNvSpPr/>
          <p:nvPr/>
        </p:nvSpPr>
        <p:spPr>
          <a:xfrm>
            <a:off x="3074276" y="5932469"/>
            <a:ext cx="7278414" cy="82830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285750" indent="-285750" defTabSz="1155700">
              <a:spcBef>
                <a:spcPct val="0"/>
              </a:spcBef>
              <a:spcAft>
                <a:spcPct val="350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时间复杂度：</a:t>
            </a:r>
            <a:r>
              <a:rPr lang="en-US" altLang="zh-CN" b="1" dirty="0">
                <a:latin typeface="微软雅黑" panose="020B0503020204020204" pitchFamily="34" charset="-122"/>
                <a:ea typeface="微软雅黑" panose="020B0503020204020204" pitchFamily="34" charset="-122"/>
              </a:rPr>
              <a:t>n </a:t>
            </a:r>
            <a:r>
              <a:rPr lang="en-US" altLang="zh-CN" b="1" dirty="0">
                <a:solidFill>
                  <a:schemeClr val="bg1"/>
                </a:solidFill>
                <a:latin typeface="微软雅黑" panose="020B0503020204020204" pitchFamily="34" charset="-122"/>
                <a:ea typeface="微软雅黑" panose="020B0503020204020204" pitchFamily="34" charset="-122"/>
              </a:rPr>
              <a:t>log(m) </a:t>
            </a:r>
            <a:r>
              <a:rPr lang="zh-CN" altLang="en-US" b="1" dirty="0">
                <a:solidFill>
                  <a:schemeClr val="bg1"/>
                </a:solidFill>
                <a:latin typeface="微软雅黑" panose="020B0503020204020204" pitchFamily="34" charset="-122"/>
                <a:ea typeface="微软雅黑" panose="020B0503020204020204" pitchFamily="34" charset="-122"/>
              </a:rPr>
              <a:t> </a:t>
            </a:r>
            <a:r>
              <a:rPr lang="zh-CN" altLang="en-US" b="1" dirty="0">
                <a:solidFill>
                  <a:srgbClr val="FFFF00"/>
                </a:solidFill>
                <a:latin typeface="微软雅黑" panose="020B0503020204020204" pitchFamily="34" charset="-122"/>
                <a:ea typeface="微软雅黑" panose="020B0503020204020204" pitchFamily="34" charset="-122"/>
              </a:rPr>
              <a:t>或</a:t>
            </a:r>
            <a:r>
              <a:rPr lang="zh-CN" altLang="en-US" b="1" dirty="0">
                <a:solidFill>
                  <a:schemeClr val="bg1"/>
                </a:solidFill>
                <a:latin typeface="微软雅黑" panose="020B0503020204020204" pitchFamily="34" charset="-122"/>
                <a:ea typeface="微软雅黑" panose="020B0503020204020204" pitchFamily="34" charset="-122"/>
              </a:rPr>
              <a:t>  </a:t>
            </a:r>
            <a:endParaRPr lang="en-US" altLang="zh-CN" b="1" dirty="0">
              <a:solidFill>
                <a:schemeClr val="bg1"/>
              </a:solidFill>
              <a:latin typeface="微软雅黑" panose="020B0503020204020204" pitchFamily="34" charset="-122"/>
              <a:ea typeface="微软雅黑" panose="020B0503020204020204" pitchFamily="34" charset="-122"/>
            </a:endParaRPr>
          </a:p>
          <a:p>
            <a:pPr defTabSz="1155700">
              <a:spcBef>
                <a:spcPct val="0"/>
              </a:spcBef>
              <a:spcAft>
                <a:spcPct val="35000"/>
              </a:spcAft>
            </a:pP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n log(n)</a:t>
            </a:r>
            <a:r>
              <a:rPr lang="zh-CN" altLang="en-US" b="1" dirty="0">
                <a:solidFill>
                  <a:schemeClr val="bg1"/>
                </a:solidFill>
                <a:latin typeface="微软雅黑" panose="020B0503020204020204" pitchFamily="34" charset="-122"/>
                <a:ea typeface="微软雅黑" panose="020B0503020204020204" pitchFamily="34" charset="-122"/>
              </a:rPr>
              <a:t> （排序）</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log(m)*log(n) (</a:t>
            </a:r>
            <a:r>
              <a:rPr lang="zh-CN" altLang="en-US" b="1" dirty="0">
                <a:solidFill>
                  <a:schemeClr val="bg1"/>
                </a:solidFill>
                <a:latin typeface="微软雅黑" panose="020B0503020204020204" pitchFamily="34" charset="-122"/>
                <a:ea typeface="微软雅黑" panose="020B0503020204020204" pitchFamily="34" charset="-122"/>
              </a:rPr>
              <a:t>双二分</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前缀和优化） </a:t>
            </a:r>
            <a:r>
              <a:rPr lang="en-US" altLang="zh-CN" b="1"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二分查找的应用：一道趣题</a:t>
            </a:r>
            <a:r>
              <a:rPr lang="en-US" altLang="zh-CN" dirty="0"/>
              <a:t>*</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27655" name="Rectangle 8"/>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Arial" panose="020B0604020202020204" pitchFamily="34" charset="0"/>
              <a:ea typeface="宋体" panose="02010600030101010101" pitchFamily="2" charset="-122"/>
            </a:endParaRPr>
          </a:p>
        </p:txBody>
      </p:sp>
      <p:sp>
        <p:nvSpPr>
          <p:cNvPr id="6" name="内容占位符 5"/>
          <p:cNvSpPr>
            <a:spLocks noGrp="1"/>
          </p:cNvSpPr>
          <p:nvPr>
            <p:ph idx="11"/>
          </p:nvPr>
        </p:nvSpPr>
        <p:spPr>
          <a:xfrm>
            <a:off x="568337" y="1447501"/>
            <a:ext cx="11387803" cy="397066"/>
          </a:xfrm>
        </p:spPr>
        <p:txBody>
          <a:bodyPr>
            <a:normAutofit lnSpcReduction="10000"/>
          </a:bodyPr>
          <a:lstStyle/>
          <a:p>
            <a:r>
              <a:rPr lang="zh-CN" altLang="en-US" sz="2400" b="1" dirty="0"/>
              <a:t>问题描述</a:t>
            </a:r>
            <a:r>
              <a:rPr lang="zh-CN" altLang="en-US" sz="2400" dirty="0"/>
              <a:t>：</a:t>
            </a:r>
            <a:endParaRPr lang="en-US" altLang="zh-CN" sz="2400" dirty="0"/>
          </a:p>
        </p:txBody>
      </p:sp>
      <p:graphicFrame>
        <p:nvGraphicFramePr>
          <p:cNvPr id="15" name="图表 14"/>
          <p:cNvGraphicFramePr/>
          <p:nvPr/>
        </p:nvGraphicFramePr>
        <p:xfrm>
          <a:off x="2147438" y="1689747"/>
          <a:ext cx="8229600" cy="3720752"/>
        </p:xfrm>
        <a:graphic>
          <a:graphicData uri="http://schemas.openxmlformats.org/drawingml/2006/chart">
            <c:chart xmlns:c="http://schemas.openxmlformats.org/drawingml/2006/chart" xmlns:r="http://schemas.openxmlformats.org/officeDocument/2006/relationships" r:id="rId1"/>
          </a:graphicData>
        </a:graphic>
      </p:graphicFrame>
      <p:cxnSp>
        <p:nvCxnSpPr>
          <p:cNvPr id="7" name="直接连接符 6"/>
          <p:cNvCxnSpPr/>
          <p:nvPr/>
        </p:nvCxnSpPr>
        <p:spPr>
          <a:xfrm>
            <a:off x="2045136" y="3492362"/>
            <a:ext cx="7185747"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文本框 7"/>
              <p:cNvSpPr txBox="1"/>
              <p:nvPr/>
            </p:nvSpPr>
            <p:spPr>
              <a:xfrm>
                <a:off x="169186" y="3261529"/>
                <a:ext cx="1798890" cy="461665"/>
              </a:xfrm>
              <a:prstGeom prst="rect">
                <a:avLst/>
              </a:prstGeom>
              <a:noFill/>
            </p:spPr>
            <p:txBody>
              <a:bodyPr wrap="none" rtlCol="0">
                <a:spAutoFit/>
              </a:bodyPr>
              <a:lstStyle/>
              <a:p>
                <a:r>
                  <a:rPr lang="zh-CN" altLang="en-US" sz="2400" dirty="0">
                    <a:solidFill>
                      <a:srgbClr val="FF0000"/>
                    </a:solidFill>
                  </a:rPr>
                  <a:t>最优：</a:t>
                </a:r>
                <a:r>
                  <a:rPr lang="en-US" altLang="zh-CN" sz="2400" dirty="0">
                    <a:solidFill>
                      <a:srgbClr val="FF0000"/>
                    </a:solidFill>
                  </a:rPr>
                  <a:t>k </a:t>
                </a:r>
                <a14:m>
                  <m:oMath xmlns:m="http://schemas.openxmlformats.org/officeDocument/2006/math">
                    <m:r>
                      <a:rPr lang="en-US" altLang="zh-CN" sz="2400" b="0" i="1" smtClean="0">
                        <a:solidFill>
                          <a:srgbClr val="FF0000"/>
                        </a:solidFill>
                        <a:latin typeface="Cambria Math" panose="02040503050406030204" pitchFamily="18" charset="0"/>
                      </a:rPr>
                      <m:t>←</m:t>
                    </m:r>
                  </m:oMath>
                </a14:m>
                <a:r>
                  <a:rPr lang="en-US" altLang="zh-CN" sz="2400" dirty="0">
                    <a:solidFill>
                      <a:srgbClr val="FF0000"/>
                    </a:solidFill>
                  </a:rPr>
                  <a:t> 7</a:t>
                </a:r>
                <a:endParaRPr lang="zh-CN" altLang="en-US" sz="2400" dirty="0">
                  <a:solidFill>
                    <a:srgbClr val="FF0000"/>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69186" y="3261529"/>
                <a:ext cx="1798890" cy="461665"/>
              </a:xfrm>
              <a:prstGeom prst="rect">
                <a:avLst/>
              </a:prstGeom>
              <a:blipFill rotWithShape="1">
                <a:blip r:embed="rId2"/>
                <a:stretch>
                  <a:fillRect l="-15" t="-37" r="12" b="41"/>
                </a:stretch>
              </a:blipFill>
            </p:spPr>
            <p:txBody>
              <a:bodyPr/>
              <a:lstStyle/>
              <a:p>
                <a:r>
                  <a:rPr lang="zh-CN" altLang="en-US">
                    <a:noFill/>
                  </a:rPr>
                  <a:t> </a:t>
                </a:r>
              </a:p>
            </p:txBody>
          </p:sp>
        </mc:Fallback>
      </mc:AlternateContent>
      <p:sp>
        <p:nvSpPr>
          <p:cNvPr id="12" name="矩形 11"/>
          <p:cNvSpPr/>
          <p:nvPr/>
        </p:nvSpPr>
        <p:spPr>
          <a:xfrm>
            <a:off x="9230883" y="3318641"/>
            <a:ext cx="469295" cy="12113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5" name="文本占位符 4"/>
          <p:cNvSpPr>
            <a:spLocks noGrp="1"/>
          </p:cNvSpPr>
          <p:nvPr>
            <p:ph type="body" idx="10"/>
          </p:nvPr>
        </p:nvSpPr>
        <p:spPr/>
        <p:txBody>
          <a:bodyPr/>
          <a:lstStyle/>
          <a:p>
            <a:endParaRPr lang="zh-CN" altLang="en-US"/>
          </a:p>
        </p:txBody>
      </p:sp>
      <p:pic>
        <p:nvPicPr>
          <p:cNvPr id="19459" name="图片 1"/>
          <p:cNvPicPr>
            <a:picLocks noChangeAspect="1"/>
          </p:cNvPicPr>
          <p:nvPr/>
        </p:nvPicPr>
        <p:blipFill>
          <a:blip r:embed="rId1"/>
          <a:srcRect/>
          <a:stretch>
            <a:fillRect/>
          </a:stretch>
        </p:blipFill>
        <p:spPr bwMode="auto">
          <a:xfrm>
            <a:off x="6456363" y="2838450"/>
            <a:ext cx="532765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p:nvSpPr>
        <p:spPr bwMode="auto">
          <a:xfrm>
            <a:off x="1156851" y="2060848"/>
            <a:ext cx="63401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3200" b="0" dirty="0">
                <a:solidFill>
                  <a:srgbClr val="010000"/>
                </a:solidFill>
                <a:latin typeface="微软雅黑" panose="020B0503020204020204" pitchFamily="34" charset="-122"/>
                <a:ea typeface="微软雅黑" panose="020B0503020204020204" pitchFamily="34" charset="-122"/>
              </a:rPr>
              <a:t>数据太多，杂乱无章，查找困难！</a:t>
            </a:r>
            <a:endParaRPr lang="zh-CN" altLang="en-US" sz="3200" b="0" dirty="0">
              <a:solidFill>
                <a:srgbClr val="010000"/>
              </a:solidFill>
              <a:latin typeface="微软雅黑" panose="020B0503020204020204" pitchFamily="34" charset="-122"/>
              <a:ea typeface="微软雅黑" panose="020B0503020204020204" pitchFamily="34" charset="-122"/>
            </a:endParaRPr>
          </a:p>
        </p:txBody>
      </p:sp>
      <p:sp>
        <p:nvSpPr>
          <p:cNvPr id="11" name="Rectangle 2"/>
          <p:cNvSpPr txBox="1">
            <a:spLocks noChangeArrowheads="1"/>
          </p:cNvSpPr>
          <p:nvPr/>
        </p:nvSpPr>
        <p:spPr bwMode="auto">
          <a:xfrm>
            <a:off x="3860173" y="934050"/>
            <a:ext cx="3791843" cy="632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fontScale="85000" lnSpcReduction="10000"/>
          </a:bodyPr>
          <a:lstStyle>
            <a:defPPr>
              <a:defRPr lang="zh-CN"/>
            </a:defPPr>
            <a:lvl1pPr algn="ctr" defTabSz="914400" eaLnBrk="1" latinLnBrk="0" hangingPunct="1">
              <a:lnSpc>
                <a:spcPct val="90000"/>
              </a:lnSpc>
              <a:buNone/>
              <a:defRPr sz="4000">
                <a:latin typeface="微软雅黑" panose="020B0503020204020204" pitchFamily="34" charset="-122"/>
                <a:ea typeface="微软雅黑" panose="020B0503020204020204" pitchFamily="34" charset="-122"/>
                <a:cs typeface="+mj-cs"/>
              </a:defRPr>
            </a:lvl1pPr>
          </a:lstStyle>
          <a:p>
            <a:pPr fontAlgn="base">
              <a:spcBef>
                <a:spcPct val="0"/>
              </a:spcBef>
              <a:spcAft>
                <a:spcPct val="0"/>
              </a:spcAft>
              <a:defRPr/>
            </a:pPr>
            <a:r>
              <a:rPr lang="en-US" altLang="zh-CN" dirty="0">
                <a:solidFill>
                  <a:srgbClr val="010000"/>
                </a:solidFill>
              </a:rPr>
              <a:t>11.1.3 </a:t>
            </a:r>
            <a:r>
              <a:rPr lang="zh-CN" altLang="en-US" dirty="0">
                <a:solidFill>
                  <a:srgbClr val="010000"/>
                </a:solidFill>
              </a:rPr>
              <a:t>索引表查找</a:t>
            </a:r>
            <a:endParaRPr lang="zh-CN" altLang="en-US" dirty="0">
              <a:solidFill>
                <a:srgbClr val="01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3"/>
                                        </p:tgtEl>
                                      </p:cBhvr>
                                    </p:animEffect>
                                    <p:animScale>
                                      <p:cBhvr>
                                        <p:cTn id="14" dur="250" autoRev="1" fill="hold"/>
                                        <p:tgtEl>
                                          <p:spTgt spid="3"/>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2" nodeType="clickEffect">
                                  <p:stCondLst>
                                    <p:cond delay="0"/>
                                  </p:stCondLst>
                                  <p:childTnLst>
                                    <p:animRot by="120000">
                                      <p:cBhvr>
                                        <p:cTn id="18" dur="50" fill="hold">
                                          <p:stCondLst>
                                            <p:cond delay="0"/>
                                          </p:stCondLst>
                                        </p:cTn>
                                        <p:tgtEl>
                                          <p:spTgt spid="3"/>
                                        </p:tgtEl>
                                        <p:attrNameLst>
                                          <p:attrName>r</p:attrName>
                                        </p:attrNameLst>
                                      </p:cBhvr>
                                    </p:animRot>
                                    <p:animRot by="-240000">
                                      <p:cBhvr>
                                        <p:cTn id="19" dur="100" fill="hold">
                                          <p:stCondLst>
                                            <p:cond delay="100"/>
                                          </p:stCondLst>
                                        </p:cTn>
                                        <p:tgtEl>
                                          <p:spTgt spid="3"/>
                                        </p:tgtEl>
                                        <p:attrNameLst>
                                          <p:attrName>r</p:attrName>
                                        </p:attrNameLst>
                                      </p:cBhvr>
                                    </p:animRot>
                                    <p:animRot by="240000">
                                      <p:cBhvr>
                                        <p:cTn id="20" dur="100" fill="hold">
                                          <p:stCondLst>
                                            <p:cond delay="200"/>
                                          </p:stCondLst>
                                        </p:cTn>
                                        <p:tgtEl>
                                          <p:spTgt spid="3"/>
                                        </p:tgtEl>
                                        <p:attrNameLst>
                                          <p:attrName>r</p:attrName>
                                        </p:attrNameLst>
                                      </p:cBhvr>
                                    </p:animRot>
                                    <p:animRot by="-240000">
                                      <p:cBhvr>
                                        <p:cTn id="21" dur="100" fill="hold">
                                          <p:stCondLst>
                                            <p:cond delay="300"/>
                                          </p:stCondLst>
                                        </p:cTn>
                                        <p:tgtEl>
                                          <p:spTgt spid="3"/>
                                        </p:tgtEl>
                                        <p:attrNameLst>
                                          <p:attrName>r</p:attrName>
                                        </p:attrNameLst>
                                      </p:cBhvr>
                                    </p:animRot>
                                    <p:animRot by="120000">
                                      <p:cBhvr>
                                        <p:cTn id="22" dur="100" fill="hold">
                                          <p:stCondLst>
                                            <p:cond delay="400"/>
                                          </p:stCondLst>
                                        </p:cTn>
                                        <p:tgtEl>
                                          <p:spTgt spid="3"/>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副标题 2"/>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5" name="文本占位符 4"/>
          <p:cNvSpPr>
            <a:spLocks noGrp="1"/>
          </p:cNvSpPr>
          <p:nvPr>
            <p:ph type="body" idx="10"/>
          </p:nvPr>
        </p:nvSpPr>
        <p:spPr/>
        <p:txBody>
          <a:bodyPr/>
          <a:lstStyle/>
          <a:p>
            <a:endParaRPr lang="zh-CN" altLang="en-US"/>
          </a:p>
        </p:txBody>
      </p:sp>
      <p:pic>
        <p:nvPicPr>
          <p:cNvPr id="21507" name="内容占位符 4"/>
          <p:cNvPicPr>
            <a:picLocks noGrp="1" noChangeAspect="1"/>
          </p:cNvPicPr>
          <p:nvPr>
            <p:ph idx="11"/>
          </p:nvPr>
        </p:nvPicPr>
        <p:blipFill>
          <a:blip r:embed="rId1"/>
          <a:stretch>
            <a:fillRect/>
          </a:stretch>
        </p:blipFill>
        <p:spPr>
          <a:xfrm>
            <a:off x="3210485" y="1377650"/>
            <a:ext cx="8143315" cy="4870588"/>
          </a:xfrm>
        </p:spPr>
      </p:pic>
      <p:sp>
        <p:nvSpPr>
          <p:cNvPr id="4" name="文本框 3"/>
          <p:cNvSpPr txBox="1">
            <a:spLocks noChangeArrowheads="1"/>
          </p:cNvSpPr>
          <p:nvPr/>
        </p:nvSpPr>
        <p:spPr bwMode="auto">
          <a:xfrm>
            <a:off x="1156851" y="2060848"/>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sz="3200" b="0" dirty="0">
                <a:solidFill>
                  <a:srgbClr val="010000"/>
                </a:solidFill>
                <a:latin typeface="微软雅黑" panose="020B0503020204020204" pitchFamily="34" charset="-122"/>
                <a:ea typeface="微软雅黑" panose="020B0503020204020204" pitchFamily="34" charset="-122"/>
              </a:rPr>
              <a:t>建立索引！</a:t>
            </a:r>
            <a:endParaRPr lang="zh-CN" altLang="en-US" sz="3200" b="0" dirty="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2" nodeType="clickEffect">
                                  <p:stCondLst>
                                    <p:cond delay="0"/>
                                  </p:stCondLst>
                                  <p:childTnLst>
                                    <p:animRot by="120000">
                                      <p:cBhvr>
                                        <p:cTn id="18" dur="50" fill="hold">
                                          <p:stCondLst>
                                            <p:cond delay="0"/>
                                          </p:stCondLst>
                                        </p:cTn>
                                        <p:tgtEl>
                                          <p:spTgt spid="4"/>
                                        </p:tgtEl>
                                        <p:attrNameLst>
                                          <p:attrName>r</p:attrName>
                                        </p:attrNameLst>
                                      </p:cBhvr>
                                    </p:animRot>
                                    <p:animRot by="-240000">
                                      <p:cBhvr>
                                        <p:cTn id="19" dur="100" fill="hold">
                                          <p:stCondLst>
                                            <p:cond delay="100"/>
                                          </p:stCondLst>
                                        </p:cTn>
                                        <p:tgtEl>
                                          <p:spTgt spid="4"/>
                                        </p:tgtEl>
                                        <p:attrNameLst>
                                          <p:attrName>r</p:attrName>
                                        </p:attrNameLst>
                                      </p:cBhvr>
                                    </p:animRot>
                                    <p:animRot by="240000">
                                      <p:cBhvr>
                                        <p:cTn id="20" dur="100" fill="hold">
                                          <p:stCondLst>
                                            <p:cond delay="200"/>
                                          </p:stCondLst>
                                        </p:cTn>
                                        <p:tgtEl>
                                          <p:spTgt spid="4"/>
                                        </p:tgtEl>
                                        <p:attrNameLst>
                                          <p:attrName>r</p:attrName>
                                        </p:attrNameLst>
                                      </p:cBhvr>
                                    </p:animRot>
                                    <p:animRot by="-240000">
                                      <p:cBhvr>
                                        <p:cTn id="21" dur="100" fill="hold">
                                          <p:stCondLst>
                                            <p:cond delay="300"/>
                                          </p:stCondLst>
                                        </p:cTn>
                                        <p:tgtEl>
                                          <p:spTgt spid="4"/>
                                        </p:tgtEl>
                                        <p:attrNameLst>
                                          <p:attrName>r</p:attrName>
                                        </p:attrNameLst>
                                      </p:cBhvr>
                                    </p:animRot>
                                    <p:animRot by="120000">
                                      <p:cBhvr>
                                        <p:cTn id="22" dur="100" fill="hold">
                                          <p:stCondLst>
                                            <p:cond delay="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eaLnBrk="1" fontAlgn="auto" hangingPunct="1">
              <a:lnSpc>
                <a:spcPct val="90000"/>
              </a:lnSpc>
              <a:spcAft>
                <a:spcPts val="0"/>
              </a:spcAft>
            </a:pPr>
            <a:r>
              <a:rPr lang="zh-CN" altLang="en-US" b="0" kern="1200" dirty="0">
                <a:solidFill>
                  <a:srgbClr val="5B9BD5">
                    <a:lumMod val="75000"/>
                  </a:srgbClr>
                </a:solidFill>
                <a:effectLst/>
              </a:rPr>
              <a:t>索引使用方法</a:t>
            </a:r>
            <a:endParaRPr lang="zh-CN" altLang="en-US" b="0" kern="1200" dirty="0">
              <a:solidFill>
                <a:srgbClr val="5B9BD5">
                  <a:lumMod val="75000"/>
                </a:srgbClr>
              </a:solidFill>
              <a:effectLst/>
            </a:endParaRPr>
          </a:p>
        </p:txBody>
      </p:sp>
      <p:sp>
        <p:nvSpPr>
          <p:cNvPr id="4" name="副标题 3"/>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3" name="内容占位符 2"/>
          <p:cNvSpPr>
            <a:spLocks noGrp="1"/>
          </p:cNvSpPr>
          <p:nvPr>
            <p:ph idx="11"/>
          </p:nvPr>
        </p:nvSpPr>
        <p:spPr>
          <a:xfrm>
            <a:off x="900815" y="1529021"/>
            <a:ext cx="11055325" cy="5057775"/>
          </a:xfrm>
        </p:spPr>
        <p:txBody>
          <a:bodyPr>
            <a:normAutofit/>
          </a:bodyPr>
          <a:lstStyle/>
          <a:p>
            <a:pPr>
              <a:defRPr/>
            </a:pPr>
            <a:r>
              <a:rPr lang="zh-CN" altLang="en-US" sz="2800" dirty="0"/>
              <a:t>先分析数据规律，建立索引</a:t>
            </a:r>
            <a:endParaRPr lang="en-US" altLang="zh-CN" sz="2800" dirty="0"/>
          </a:p>
          <a:p>
            <a:pPr>
              <a:defRPr/>
            </a:pPr>
            <a:r>
              <a:rPr lang="zh-CN" altLang="en-US" sz="2800" dirty="0"/>
              <a:t>再根据索引进行快速定位</a:t>
            </a:r>
            <a:endParaRPr lang="en-US" altLang="zh-CN" sz="2800" dirty="0"/>
          </a:p>
          <a:p>
            <a:pPr>
              <a:defRPr/>
            </a:pPr>
            <a:r>
              <a:rPr lang="zh-CN" altLang="en-US" sz="2800" dirty="0"/>
              <a:t>在定位的地方进行细致搜索</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11.1.1</a:t>
            </a:r>
            <a:r>
              <a:rPr lang="zh-CN" altLang="en-US" dirty="0"/>
              <a:t> 顺序查找</a:t>
            </a:r>
            <a:endParaRPr lang="zh-CN" altLang="en-US" dirty="0"/>
          </a:p>
        </p:txBody>
      </p:sp>
      <p:sp>
        <p:nvSpPr>
          <p:cNvPr id="4" name="副标题 3"/>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208899" name="Rectangle 3"/>
          <p:cNvSpPr>
            <a:spLocks noGrp="1" noChangeArrowheads="1"/>
          </p:cNvSpPr>
          <p:nvPr>
            <p:ph idx="11"/>
          </p:nvPr>
        </p:nvSpPr>
        <p:spPr>
          <a:xfrm>
            <a:off x="568337" y="2159753"/>
            <a:ext cx="11055325" cy="3047247"/>
          </a:xfrm>
        </p:spPr>
        <p:txBody>
          <a:bodyPr/>
          <a:lstStyle/>
          <a:p>
            <a:pPr marL="609600" indent="-609600" eaLnBrk="1" hangingPunct="1">
              <a:spcBef>
                <a:spcPct val="30000"/>
              </a:spcBef>
              <a:defRPr/>
            </a:pPr>
            <a:r>
              <a:rPr lang="zh-CN" altLang="en-US" sz="2600" b="0" dirty="0">
                <a:effectLst/>
                <a:latin typeface="微软雅黑" panose="020B0503020204020204" pitchFamily="34" charset="-122"/>
                <a:ea typeface="微软雅黑" panose="020B0503020204020204" pitchFamily="34" charset="-122"/>
              </a:rPr>
              <a:t>从表中指定位置（一般为最后一个或第</a:t>
            </a:r>
            <a:r>
              <a:rPr lang="en-US" altLang="zh-CN" sz="2600" b="0" dirty="0">
                <a:effectLst/>
                <a:latin typeface="微软雅黑" panose="020B0503020204020204" pitchFamily="34" charset="-122"/>
                <a:ea typeface="微软雅黑" panose="020B0503020204020204" pitchFamily="34" charset="-122"/>
              </a:rPr>
              <a:t>0</a:t>
            </a:r>
            <a:r>
              <a:rPr lang="zh-CN" altLang="en-US" sz="2600" b="0" dirty="0">
                <a:effectLst/>
                <a:latin typeface="微软雅黑" panose="020B0503020204020204" pitchFamily="34" charset="-122"/>
                <a:ea typeface="微软雅黑" panose="020B0503020204020204" pitchFamily="34" charset="-122"/>
              </a:rPr>
              <a:t>个位置设为岗哨）的记录开始，沿某个方向将记录的关键字与给定值相比较，若某个记录的关键字和给定值相等，则</a:t>
            </a:r>
            <a:r>
              <a:rPr lang="zh-CN" altLang="en-US" sz="2600" b="0" dirty="0">
                <a:solidFill>
                  <a:srgbClr val="0070C0"/>
                </a:solidFill>
                <a:effectLst/>
                <a:latin typeface="微软雅黑" panose="020B0503020204020204" pitchFamily="34" charset="-122"/>
                <a:ea typeface="微软雅黑" panose="020B0503020204020204" pitchFamily="34" charset="-122"/>
              </a:rPr>
              <a:t>查找成功</a:t>
            </a:r>
            <a:r>
              <a:rPr lang="zh-CN" altLang="en-US" sz="2600" b="0" dirty="0">
                <a:effectLst/>
                <a:latin typeface="微软雅黑" panose="020B0503020204020204" pitchFamily="34" charset="-122"/>
                <a:ea typeface="微软雅黑" panose="020B0503020204020204" pitchFamily="34" charset="-122"/>
              </a:rPr>
              <a:t>；</a:t>
            </a:r>
            <a:endParaRPr lang="zh-CN" altLang="en-US" sz="2600" b="0" dirty="0">
              <a:effectLst/>
              <a:latin typeface="微软雅黑" panose="020B0503020204020204" pitchFamily="34" charset="-122"/>
              <a:ea typeface="微软雅黑" panose="020B0503020204020204" pitchFamily="34" charset="-122"/>
            </a:endParaRPr>
          </a:p>
          <a:p>
            <a:pPr marL="609600" indent="-609600" eaLnBrk="1" hangingPunct="1">
              <a:spcBef>
                <a:spcPct val="30000"/>
              </a:spcBef>
              <a:defRPr/>
            </a:pPr>
            <a:endParaRPr lang="en-US" altLang="zh-CN" sz="2600" b="0" dirty="0">
              <a:effectLst/>
              <a:latin typeface="微软雅黑" panose="020B0503020204020204" pitchFamily="34" charset="-122"/>
              <a:ea typeface="微软雅黑" panose="020B0503020204020204" pitchFamily="34" charset="-122"/>
            </a:endParaRPr>
          </a:p>
          <a:p>
            <a:pPr marL="609600" indent="-609600" eaLnBrk="1" hangingPunct="1">
              <a:spcBef>
                <a:spcPct val="30000"/>
              </a:spcBef>
              <a:defRPr/>
            </a:pPr>
            <a:r>
              <a:rPr lang="zh-CN" altLang="en-US" sz="2600" b="0" dirty="0">
                <a:effectLst/>
                <a:latin typeface="微软雅黑" panose="020B0503020204020204" pitchFamily="34" charset="-122"/>
                <a:ea typeface="微软雅黑" panose="020B0503020204020204" pitchFamily="34" charset="-122"/>
              </a:rPr>
              <a:t>反之，若找完整个顺序表，都没有与给定关键字值相等的记录，则此顺序表中没有满足查找条件的记录，</a:t>
            </a:r>
            <a:r>
              <a:rPr lang="zh-CN" altLang="en-US" sz="2600" b="0" dirty="0">
                <a:solidFill>
                  <a:srgbClr val="0070C0"/>
                </a:solidFill>
                <a:effectLst/>
                <a:latin typeface="微软雅黑" panose="020B0503020204020204" pitchFamily="34" charset="-122"/>
                <a:ea typeface="微软雅黑" panose="020B0503020204020204" pitchFamily="34" charset="-122"/>
              </a:rPr>
              <a:t>查找失败</a:t>
            </a:r>
            <a:r>
              <a:rPr lang="zh-CN" altLang="en-US" sz="2600" b="0" dirty="0">
                <a:effectLst/>
                <a:latin typeface="微软雅黑" panose="020B0503020204020204" pitchFamily="34" charset="-122"/>
                <a:ea typeface="微软雅黑" panose="020B0503020204020204" pitchFamily="34" charset="-122"/>
              </a:rPr>
              <a:t>。 </a:t>
            </a:r>
            <a:endParaRPr lang="zh-CN" altLang="en-US" sz="2600" b="0" dirty="0">
              <a:effectLst/>
              <a:latin typeface="微软雅黑" panose="020B0503020204020204" pitchFamily="34" charset="-122"/>
              <a:ea typeface="微软雅黑" panose="020B0503020204020204" pitchFamily="34" charset="-122"/>
            </a:endParaRPr>
          </a:p>
        </p:txBody>
      </p:sp>
      <p:sp>
        <p:nvSpPr>
          <p:cNvPr id="2" name="矩形 1"/>
          <p:cNvSpPr/>
          <p:nvPr/>
        </p:nvSpPr>
        <p:spPr>
          <a:xfrm>
            <a:off x="1847528" y="1412776"/>
            <a:ext cx="3877986" cy="5909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lIns="91440" tIns="45720" rIns="91440" bIns="45720" rtlCol="0" anchor="b">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顺序查找基本思想</a:t>
            </a:r>
            <a:endParaRPr lang="zh-CN" altLang="en-US" sz="3600" dirty="0">
              <a:solidFill>
                <a:srgbClr val="5B9BD5">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8899">
                                            <p:txEl>
                                              <p:pRg st="0" end="0"/>
                                            </p:txEl>
                                          </p:spTgt>
                                        </p:tgtEl>
                                        <p:attrNameLst>
                                          <p:attrName>style.visibility</p:attrName>
                                        </p:attrNameLst>
                                      </p:cBhvr>
                                      <p:to>
                                        <p:strVal val="visible"/>
                                      </p:to>
                                    </p:set>
                                    <p:anim calcmode="lin" valueType="num">
                                      <p:cBhvr additive="base">
                                        <p:cTn id="13" dur="500" fill="hold"/>
                                        <p:tgtEl>
                                          <p:spTgt spid="20889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8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8899">
                                            <p:txEl>
                                              <p:pRg st="2" end="2"/>
                                            </p:txEl>
                                          </p:spTgt>
                                        </p:tgtEl>
                                        <p:attrNameLst>
                                          <p:attrName>style.visibility</p:attrName>
                                        </p:attrNameLst>
                                      </p:cBhvr>
                                      <p:to>
                                        <p:strVal val="visible"/>
                                      </p:to>
                                    </p:set>
                                    <p:anim calcmode="lin" valueType="num">
                                      <p:cBhvr additive="base">
                                        <p:cTn id="19" dur="500" fill="hold"/>
                                        <p:tgtEl>
                                          <p:spTgt spid="20889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88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副标题 21"/>
          <p:cNvSpPr>
            <a:spLocks noGrp="1"/>
          </p:cNvSpPr>
          <p:nvPr>
            <p:ph type="subTitle" idx="1"/>
          </p:nvPr>
        </p:nvSpPr>
        <p:spPr/>
        <p:txBody>
          <a:bodyPr/>
          <a:lstStyle/>
          <a:p>
            <a:r>
              <a:rPr lang="en-US" altLang="zh-CN" dirty="0"/>
              <a:t>11.1.3 </a:t>
            </a:r>
            <a:r>
              <a:rPr lang="zh-CN" altLang="en-US" dirty="0"/>
              <a:t>索引查找</a:t>
            </a:r>
            <a:endParaRPr lang="zh-CN" altLang="en-US" dirty="0"/>
          </a:p>
        </p:txBody>
      </p:sp>
      <p:sp>
        <p:nvSpPr>
          <p:cNvPr id="23" name="文本占位符 22"/>
          <p:cNvSpPr>
            <a:spLocks noGrp="1"/>
          </p:cNvSpPr>
          <p:nvPr>
            <p:ph type="body" idx="10"/>
          </p:nvPr>
        </p:nvSpPr>
        <p:spPr/>
        <p:txBody>
          <a:bodyPr/>
          <a:lstStyle/>
          <a:p>
            <a:endParaRPr lang="zh-CN" altLang="en-US"/>
          </a:p>
        </p:txBody>
      </p:sp>
      <p:graphicFrame>
        <p:nvGraphicFramePr>
          <p:cNvPr id="12" name="内容占位符 11"/>
          <p:cNvGraphicFramePr>
            <a:graphicFrameLocks noGrp="1"/>
          </p:cNvGraphicFramePr>
          <p:nvPr>
            <p:ph idx="11"/>
          </p:nvPr>
        </p:nvGraphicFramePr>
        <p:xfrm>
          <a:off x="695399" y="2176459"/>
          <a:ext cx="11055350" cy="371475"/>
        </p:xfrm>
        <a:graphic>
          <a:graphicData uri="http://schemas.openxmlformats.org/drawingml/2006/table">
            <a:tbl>
              <a:tblPr firstRow="1" bandRow="1">
                <a:tableStyleId>{5C22544A-7EE6-4342-B048-85BDC9FD1C3A}</a:tableStyleId>
              </a:tblPr>
              <a:tblGrid>
                <a:gridCol w="1105535"/>
                <a:gridCol w="1105535"/>
                <a:gridCol w="1105535"/>
                <a:gridCol w="1105535"/>
                <a:gridCol w="1105535"/>
                <a:gridCol w="1105535"/>
                <a:gridCol w="1105535"/>
                <a:gridCol w="1105535"/>
                <a:gridCol w="1105535"/>
                <a:gridCol w="1105535"/>
              </a:tblGrid>
              <a:tr h="371475">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a:p>
                  </a:txBody>
                  <a:tcPr marL="100503" marR="100503" marT="45798" marB="45798"/>
                </a:tc>
                <a:tc>
                  <a:txBody>
                    <a:bodyPr/>
                    <a:lstStyle/>
                    <a:p>
                      <a:endParaRPr lang="zh-CN" altLang="en-US" sz="1800" dirty="0"/>
                    </a:p>
                  </a:txBody>
                  <a:tcPr marL="100503" marR="100503" marT="45798" marB="45798"/>
                </a:tc>
                <a:tc>
                  <a:txBody>
                    <a:bodyPr/>
                    <a:lstStyle/>
                    <a:p>
                      <a:endParaRPr lang="zh-CN" altLang="en-US" sz="1800" dirty="0"/>
                    </a:p>
                  </a:txBody>
                  <a:tcPr marL="100503" marR="100503" marT="45798" marB="45798"/>
                </a:tc>
              </a:tr>
            </a:tbl>
          </a:graphicData>
        </a:graphic>
      </p:graphicFrame>
      <p:sp>
        <p:nvSpPr>
          <p:cNvPr id="6" name="圆角矩形 5"/>
          <p:cNvSpPr/>
          <p:nvPr/>
        </p:nvSpPr>
        <p:spPr>
          <a:xfrm>
            <a:off x="1123950" y="2057400"/>
            <a:ext cx="1150938"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7" name="圆角矩形 6"/>
          <p:cNvSpPr/>
          <p:nvPr/>
        </p:nvSpPr>
        <p:spPr>
          <a:xfrm>
            <a:off x="2728913" y="2057400"/>
            <a:ext cx="1150937"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8" name="圆角矩形 7"/>
          <p:cNvSpPr/>
          <p:nvPr/>
        </p:nvSpPr>
        <p:spPr>
          <a:xfrm>
            <a:off x="4354513" y="2057400"/>
            <a:ext cx="1150937"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9" name="圆角矩形 8"/>
          <p:cNvSpPr/>
          <p:nvPr/>
        </p:nvSpPr>
        <p:spPr>
          <a:xfrm>
            <a:off x="1123950" y="3573463"/>
            <a:ext cx="1150938" cy="1082675"/>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10" name="圆角矩形 9"/>
          <p:cNvSpPr/>
          <p:nvPr/>
        </p:nvSpPr>
        <p:spPr>
          <a:xfrm>
            <a:off x="2717800" y="3594100"/>
            <a:ext cx="1150938" cy="1084263"/>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sp>
        <p:nvSpPr>
          <p:cNvPr id="11" name="圆角矩形 10"/>
          <p:cNvSpPr/>
          <p:nvPr/>
        </p:nvSpPr>
        <p:spPr>
          <a:xfrm>
            <a:off x="4311650" y="3594101"/>
            <a:ext cx="1152525" cy="1084262"/>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800">
              <a:solidFill>
                <a:srgbClr val="C0C0C0"/>
              </a:solidFill>
            </a:endParaRPr>
          </a:p>
        </p:txBody>
      </p:sp>
      <p:graphicFrame>
        <p:nvGraphicFramePr>
          <p:cNvPr id="13" name="表格 12"/>
          <p:cNvGraphicFramePr>
            <a:graphicFrameLocks noGrp="1"/>
          </p:cNvGraphicFramePr>
          <p:nvPr/>
        </p:nvGraphicFramePr>
        <p:xfrm>
          <a:off x="1441450" y="5209619"/>
          <a:ext cx="8128000" cy="91440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tblGrid>
              <a:tr h="370840">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第一个块地址</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第一个块最大关键字</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第二个块地址</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第二个块最大关键字</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a:t>
                      </a:r>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n</a:t>
                      </a:r>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个块地址</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c>
                  <a:txBody>
                    <a:bodyPr/>
                    <a:lstStyle/>
                    <a:p>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第</a:t>
                      </a:r>
                      <a:r>
                        <a:rPr lang="en-US" altLang="zh-CN" b="0" dirty="0">
                          <a:solidFill>
                            <a:schemeClr val="bg1">
                              <a:lumMod val="20000"/>
                              <a:lumOff val="80000"/>
                            </a:schemeClr>
                          </a:solidFill>
                          <a:latin typeface="微软雅黑" panose="020B0503020204020204" pitchFamily="34" charset="-122"/>
                          <a:ea typeface="微软雅黑" panose="020B0503020204020204" pitchFamily="34" charset="-122"/>
                        </a:rPr>
                        <a:t>n</a:t>
                      </a:r>
                      <a:r>
                        <a:rPr lang="zh-CN" altLang="en-US" b="0" dirty="0">
                          <a:solidFill>
                            <a:schemeClr val="bg1">
                              <a:lumMod val="20000"/>
                              <a:lumOff val="80000"/>
                            </a:schemeClr>
                          </a:solidFill>
                          <a:latin typeface="微软雅黑" panose="020B0503020204020204" pitchFamily="34" charset="-122"/>
                          <a:ea typeface="微软雅黑" panose="020B0503020204020204" pitchFamily="34" charset="-122"/>
                        </a:rPr>
                        <a:t>个块最大关键字</a:t>
                      </a:r>
                      <a:endParaRPr lang="zh-CN" altLang="en-US" b="0" dirty="0">
                        <a:solidFill>
                          <a:schemeClr val="bg1">
                            <a:lumMod val="20000"/>
                            <a:lumOff val="80000"/>
                          </a:schemeClr>
                        </a:solidFill>
                        <a:latin typeface="微软雅黑" panose="020B0503020204020204" pitchFamily="34" charset="-122"/>
                        <a:ea typeface="微软雅黑" panose="020B0503020204020204" pitchFamily="34" charset="-122"/>
                      </a:endParaRPr>
                    </a:p>
                  </a:txBody>
                  <a:tcPr>
                    <a:solidFill>
                      <a:srgbClr val="0070C0"/>
                    </a:solidFill>
                  </a:tcPr>
                </a:tc>
              </a:tr>
            </a:tbl>
          </a:graphicData>
        </a:graphic>
      </p:graphicFrame>
      <p:sp>
        <p:nvSpPr>
          <p:cNvPr id="5" name="爆炸形 2 4"/>
          <p:cNvSpPr/>
          <p:nvPr/>
        </p:nvSpPr>
        <p:spPr>
          <a:xfrm>
            <a:off x="5231905" y="1603376"/>
            <a:ext cx="6264696" cy="3044825"/>
          </a:xfrm>
          <a:prstGeom prst="irregularSeal2">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先分块，块间有序，就可以快速定位到块</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16" name="标题 1"/>
          <p:cNvSpPr txBox="1"/>
          <p:nvPr/>
        </p:nvSpPr>
        <p:spPr bwMode="auto">
          <a:xfrm>
            <a:off x="1632391" y="981156"/>
            <a:ext cx="877391" cy="688658"/>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4</a:t>
            </a:r>
            <a:endParaRPr lang="zh-CN" altLang="en-US" b="0" dirty="0">
              <a:solidFill>
                <a:srgbClr val="5B9BD5">
                  <a:lumMod val="75000"/>
                </a:srgbClr>
              </a:solidFill>
              <a:effectLst/>
            </a:endParaRPr>
          </a:p>
        </p:txBody>
      </p:sp>
      <p:sp>
        <p:nvSpPr>
          <p:cNvPr id="17" name="标题 1"/>
          <p:cNvSpPr txBox="1"/>
          <p:nvPr/>
        </p:nvSpPr>
        <p:spPr bwMode="auto">
          <a:xfrm>
            <a:off x="4834603" y="1041958"/>
            <a:ext cx="977714" cy="627856"/>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90</a:t>
            </a:r>
            <a:endParaRPr lang="zh-CN" altLang="en-US" b="0" dirty="0">
              <a:solidFill>
                <a:srgbClr val="5B9BD5">
                  <a:lumMod val="75000"/>
                </a:srgbClr>
              </a:solidFill>
              <a:effectLst/>
            </a:endParaRPr>
          </a:p>
        </p:txBody>
      </p:sp>
      <p:sp>
        <p:nvSpPr>
          <p:cNvPr id="18" name="标题 1"/>
          <p:cNvSpPr txBox="1"/>
          <p:nvPr/>
        </p:nvSpPr>
        <p:spPr bwMode="auto">
          <a:xfrm>
            <a:off x="5812317" y="1072277"/>
            <a:ext cx="977714" cy="627856"/>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88</a:t>
            </a:r>
            <a:endParaRPr lang="zh-CN" altLang="en-US" b="0" dirty="0">
              <a:solidFill>
                <a:srgbClr val="5B9BD5">
                  <a:lumMod val="75000"/>
                </a:srgbClr>
              </a:solidFill>
              <a:effectLst/>
            </a:endParaRPr>
          </a:p>
        </p:txBody>
      </p:sp>
      <p:sp>
        <p:nvSpPr>
          <p:cNvPr id="19" name="标题 1"/>
          <p:cNvSpPr txBox="1"/>
          <p:nvPr/>
        </p:nvSpPr>
        <p:spPr bwMode="auto">
          <a:xfrm>
            <a:off x="6769466" y="988694"/>
            <a:ext cx="1497868" cy="721360"/>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89</a:t>
            </a:r>
            <a:endParaRPr lang="zh-CN" altLang="en-US" b="0" dirty="0">
              <a:solidFill>
                <a:srgbClr val="5B9BD5">
                  <a:lumMod val="75000"/>
                </a:srgbClr>
              </a:solidFill>
              <a:effectLst/>
            </a:endParaRPr>
          </a:p>
        </p:txBody>
      </p:sp>
      <p:sp>
        <p:nvSpPr>
          <p:cNvPr id="20" name="标题 1"/>
          <p:cNvSpPr txBox="1"/>
          <p:nvPr/>
        </p:nvSpPr>
        <p:spPr bwMode="auto">
          <a:xfrm>
            <a:off x="2596996" y="955992"/>
            <a:ext cx="1497868" cy="721360"/>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70</a:t>
            </a:r>
            <a:endParaRPr lang="zh-CN" altLang="en-US" b="0" dirty="0">
              <a:solidFill>
                <a:srgbClr val="5B9BD5">
                  <a:lumMod val="75000"/>
                </a:srgbClr>
              </a:solidFill>
              <a:effectLst/>
            </a:endParaRPr>
          </a:p>
        </p:txBody>
      </p:sp>
      <p:sp>
        <p:nvSpPr>
          <p:cNvPr id="21" name="标题 1"/>
          <p:cNvSpPr txBox="1"/>
          <p:nvPr/>
        </p:nvSpPr>
        <p:spPr bwMode="auto">
          <a:xfrm>
            <a:off x="7857730" y="958073"/>
            <a:ext cx="1497868" cy="721360"/>
          </a:xfrm>
          <a:prstGeom prst="rect">
            <a:avLst/>
          </a:prstGeom>
          <a:noFill/>
          <a:ln w="9525">
            <a:noFill/>
            <a:miter lim="800000"/>
          </a:ln>
          <a:effectLst>
            <a:outerShdw blurRad="149987" dist="250190" dir="8460000" algn="ctr">
              <a:srgbClr val="000000">
                <a:alpha val="28000"/>
              </a:srgbClr>
            </a:outerShdw>
          </a:effectLst>
        </p:spPr>
        <p:txBody>
          <a:bodyPr vert="horz" wrap="square" lIns="91440" tIns="45720" rIns="91440" bIns="45720" numCol="1" rtlCol="0" anchor="b" anchorCtr="0" compatLnSpc="1">
            <a:normAutofit/>
          </a:bodyPr>
          <a:lstStyle>
            <a:lvl1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2pPr>
            <a:lvl3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3pPr>
            <a:lvl4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4pPr>
            <a:lvl5pPr algn="l" rtl="0" eaLnBrk="0" fontAlgn="base" hangingPunct="0">
              <a:lnSpc>
                <a:spcPct val="85000"/>
              </a:lnSpc>
              <a:spcBef>
                <a:spcPct val="0"/>
              </a:spcBef>
              <a:spcAft>
                <a:spcPct val="0"/>
              </a:spcAft>
              <a:defRPr sz="3600" b="1">
                <a:solidFill>
                  <a:schemeClr val="tx2"/>
                </a:solidFill>
                <a:effectLst>
                  <a:outerShdw blurRad="38100" dist="38100" dir="2700000" algn="tl">
                    <a:srgbClr val="FFFFFF"/>
                  </a:outerShdw>
                </a:effectLst>
                <a:latin typeface="Tahoma" panose="020B0604030504040204" pitchFamily="34" charset="0"/>
                <a:ea typeface="幼圆" panose="02010509060101010101" pitchFamily="49" charset="-122"/>
              </a:defRPr>
            </a:lvl5pPr>
            <a:lvl6pPr marL="4572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6pPr>
            <a:lvl7pPr marL="9144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7pPr>
            <a:lvl8pPr marL="13716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8pPr>
            <a:lvl9pPr marL="1828800" algn="l" rtl="0" eaLnBrk="1" fontAlgn="base" hangingPunct="1">
              <a:lnSpc>
                <a:spcPct val="85000"/>
              </a:lnSpc>
              <a:spcBef>
                <a:spcPct val="0"/>
              </a:spcBef>
              <a:spcAft>
                <a:spcPct val="0"/>
              </a:spcAft>
              <a:defRPr sz="4200">
                <a:solidFill>
                  <a:schemeClr val="tx2"/>
                </a:solidFill>
                <a:effectLst>
                  <a:outerShdw blurRad="38100" dist="38100" dir="2700000" algn="tl">
                    <a:srgbClr val="FFFFFF"/>
                  </a:outerShdw>
                </a:effectLst>
                <a:latin typeface="Tahoma" panose="020B0604030504040204" pitchFamily="34" charset="0"/>
                <a:ea typeface="宋体" panose="02010600030101010101" pitchFamily="2" charset="-122"/>
              </a:defRPr>
            </a:lvl9pPr>
          </a:lstStyle>
          <a:p>
            <a:pPr algn="ctr" defTabSz="914400" eaLnBrk="1" fontAlgn="auto" hangingPunct="1">
              <a:lnSpc>
                <a:spcPct val="90000"/>
              </a:lnSpc>
              <a:spcAft>
                <a:spcPts val="0"/>
              </a:spcAft>
              <a:defRPr/>
            </a:pPr>
            <a:r>
              <a:rPr lang="en-US" altLang="zh-CN" b="0" dirty="0">
                <a:solidFill>
                  <a:srgbClr val="5B9BD5">
                    <a:lumMod val="75000"/>
                  </a:srgbClr>
                </a:solidFill>
                <a:effectLst/>
              </a:rPr>
              <a:t>……</a:t>
            </a:r>
            <a:endParaRPr lang="zh-CN" altLang="en-US" b="0" dirty="0">
              <a:solidFill>
                <a:srgbClr val="5B9BD5">
                  <a:lumMod val="75000"/>
                </a:srgbClr>
              </a:solidFill>
              <a:effectLst/>
            </a:endParaRPr>
          </a:p>
        </p:txBody>
      </p:sp>
      <p:sp>
        <p:nvSpPr>
          <p:cNvPr id="15" name="标题 1"/>
          <p:cNvSpPr>
            <a:spLocks noGrp="1"/>
          </p:cNvSpPr>
          <p:nvPr>
            <p:ph type="title"/>
          </p:nvPr>
        </p:nvSpPr>
        <p:spPr>
          <a:xfrm>
            <a:off x="3890214" y="1137861"/>
            <a:ext cx="1019057" cy="518958"/>
          </a:xfrm>
          <a:ln>
            <a:noFill/>
          </a:ln>
          <a:effectLst>
            <a:outerShdw blurRad="149987" dist="250190" dir="8460000" algn="ctr">
              <a:srgbClr val="000000">
                <a:alpha val="28000"/>
              </a:srgbClr>
            </a:outerShdw>
          </a:effectLst>
        </p:spPr>
        <p:txBody>
          <a:bodyPr vert="horz" lIns="91440" tIns="45720" rIns="91440" bIns="45720" rtlCol="0" anchor="b">
            <a:noAutofit/>
          </a:bodyPr>
          <a:lstStyle/>
          <a:p>
            <a:pPr algn="ctr" eaLnBrk="1" fontAlgn="auto" hangingPunct="1">
              <a:lnSpc>
                <a:spcPct val="90000"/>
              </a:lnSpc>
              <a:spcAft>
                <a:spcPts val="0"/>
              </a:spcAft>
            </a:pPr>
            <a:r>
              <a:rPr lang="en-US" altLang="zh-CN" sz="4000" b="0" kern="1200" dirty="0">
                <a:solidFill>
                  <a:srgbClr val="5B9BD5">
                    <a:lumMod val="75000"/>
                  </a:srgbClr>
                </a:solidFill>
                <a:effectLst/>
              </a:rPr>
              <a:t>8</a:t>
            </a:r>
            <a:endParaRPr lang="zh-CN" altLang="en-US" sz="4000" b="0" kern="1200" dirty="0">
              <a:solidFill>
                <a:srgbClr val="5B9BD5">
                  <a:lumMod val="75000"/>
                </a:srgb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7.40741E-7 L -0.31914 0.13518 " pathEditMode="relative" rAng="0" ptsTypes="AA">
                                      <p:cBhvr>
                                        <p:cTn id="6" dur="750" fill="hold"/>
                                        <p:tgtEl>
                                          <p:spTgt spid="19"/>
                                        </p:tgtEl>
                                        <p:attrNameLst>
                                          <p:attrName>ppt_x</p:attrName>
                                          <p:attrName>ppt_y</p:attrName>
                                        </p:attrNameLst>
                                      </p:cBhvr>
                                      <p:rCtr x="-15964" y="6759"/>
                                    </p:animMotion>
                                  </p:childTnLst>
                                </p:cTn>
                              </p:par>
                              <p:par>
                                <p:cTn id="7" presetID="42" presetClass="path" presetSubtype="0" accel="50000" decel="50000" fill="hold" grpId="0" nodeType="withEffect">
                                  <p:stCondLst>
                                    <p:cond delay="0"/>
                                  </p:stCondLst>
                                  <p:childTnLst>
                                    <p:animMotion origin="layout" path="M 3.125E-6 -3.33333E-6 L -0.25 0.21389 " pathEditMode="relative" rAng="0" ptsTypes="AA">
                                      <p:cBhvr>
                                        <p:cTn id="8" dur="750" fill="hold"/>
                                        <p:tgtEl>
                                          <p:spTgt spid="18"/>
                                        </p:tgtEl>
                                        <p:attrNameLst>
                                          <p:attrName>ppt_x</p:attrName>
                                          <p:attrName>ppt_y</p:attrName>
                                        </p:attrNameLst>
                                      </p:cBhvr>
                                      <p:rCtr x="-12500" y="10694"/>
                                    </p:animMotion>
                                  </p:childTnLst>
                                </p:cTn>
                              </p:par>
                              <p:par>
                                <p:cTn id="9" presetID="42" presetClass="path" presetSubtype="0" accel="50000" decel="50000" fill="hold" grpId="0" nodeType="withEffect">
                                  <p:stCondLst>
                                    <p:cond delay="0"/>
                                  </p:stCondLst>
                                  <p:childTnLst>
                                    <p:animMotion origin="layout" path="M 1.45833E-6 4.81481E-6 L -0.18932 0.14537 " pathEditMode="relative" rAng="0" ptsTypes="AA">
                                      <p:cBhvr>
                                        <p:cTn id="10" dur="750" fill="hold"/>
                                        <p:tgtEl>
                                          <p:spTgt spid="17"/>
                                        </p:tgtEl>
                                        <p:attrNameLst>
                                          <p:attrName>ppt_x</p:attrName>
                                          <p:attrName>ppt_y</p:attrName>
                                        </p:attrNameLst>
                                      </p:cBhvr>
                                      <p:rCtr x="-9466" y="7269"/>
                                    </p:animMotion>
                                  </p:childTnLst>
                                </p:cTn>
                              </p:par>
                              <p:par>
                                <p:cTn id="11" presetID="42" presetClass="path" presetSubtype="0" accel="50000" decel="50000" fill="hold" grpId="0" nodeType="withEffect">
                                  <p:stCondLst>
                                    <p:cond delay="0"/>
                                  </p:stCondLst>
                                  <p:childTnLst>
                                    <p:animMotion origin="layout" path="M 3.125E-6 2.59259E-6 L -0.20391 0.14305 " pathEditMode="relative" rAng="0" ptsTypes="AA">
                                      <p:cBhvr>
                                        <p:cTn id="12" dur="750" fill="hold"/>
                                        <p:tgtEl>
                                          <p:spTgt spid="15"/>
                                        </p:tgtEl>
                                        <p:attrNameLst>
                                          <p:attrName>ppt_x</p:attrName>
                                          <p:attrName>ppt_y</p:attrName>
                                        </p:attrNameLst>
                                      </p:cBhvr>
                                      <p:rCtr x="-10195" y="7153"/>
                                    </p:animMotion>
                                  </p:childTnLst>
                                </p:cTn>
                              </p:par>
                              <p:par>
                                <p:cTn id="13" presetID="42" presetClass="path" presetSubtype="0" accel="50000" decel="50000" fill="hold" grpId="0" nodeType="withEffect">
                                  <p:stCondLst>
                                    <p:cond delay="0"/>
                                  </p:stCondLst>
                                  <p:childTnLst>
                                    <p:animMotion origin="layout" path="M 1.04167E-6 1.85185E-6 L -0.12904 0.22407 " pathEditMode="relative" rAng="0" ptsTypes="AA">
                                      <p:cBhvr>
                                        <p:cTn id="14" dur="750" fill="hold"/>
                                        <p:tgtEl>
                                          <p:spTgt spid="20"/>
                                        </p:tgtEl>
                                        <p:attrNameLst>
                                          <p:attrName>ppt_x</p:attrName>
                                          <p:attrName>ppt_y</p:attrName>
                                        </p:attrNameLst>
                                      </p:cBhvr>
                                      <p:rCtr x="-6458" y="11204"/>
                                    </p:animMotion>
                                  </p:childTnLst>
                                </p:cTn>
                              </p:par>
                              <p:par>
                                <p:cTn id="15" presetID="42" presetClass="path" presetSubtype="0" accel="50000" decel="50000" fill="hold" grpId="0" nodeType="withEffect">
                                  <p:stCondLst>
                                    <p:cond delay="0"/>
                                  </p:stCondLst>
                                  <p:childTnLst>
                                    <p:animMotion origin="layout" path="M -1.66667E-6 2.96296E-6 L -0.0539 0.14977 " pathEditMode="relative" rAng="0" ptsTypes="AA">
                                      <p:cBhvr>
                                        <p:cTn id="16" dur="750" fill="hold"/>
                                        <p:tgtEl>
                                          <p:spTgt spid="16"/>
                                        </p:tgtEl>
                                        <p:attrNameLst>
                                          <p:attrName>ppt_x</p:attrName>
                                          <p:attrName>ppt_y</p:attrName>
                                        </p:attrNameLst>
                                      </p:cBhvr>
                                      <p:rCtr x="-2695" y="7477"/>
                                    </p:animMotion>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6.25E-7 -1.11111E-6 L -0.3 0.18264 " pathEditMode="relative" rAng="0" ptsTypes="AA">
                                      <p:cBhvr>
                                        <p:cTn id="19" dur="750" fill="hold"/>
                                        <p:tgtEl>
                                          <p:spTgt spid="21"/>
                                        </p:tgtEl>
                                        <p:attrNameLst>
                                          <p:attrName>ppt_x</p:attrName>
                                          <p:attrName>ppt_y</p:attrName>
                                        </p:attrNameLst>
                                      </p:cBhvr>
                                      <p:rCtr x="-15000" y="9120"/>
                                    </p:animMotion>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 calcmode="lin" valueType="num">
                                      <p:cBhvr>
                                        <p:cTn id="26" dur="750" fill="hold"/>
                                        <p:tgtEl>
                                          <p:spTgt spid="5"/>
                                        </p:tgtEl>
                                        <p:attrNameLst>
                                          <p:attrName>style.rotation</p:attrName>
                                        </p:attrNameLst>
                                      </p:cBhvr>
                                      <p:tavLst>
                                        <p:tav tm="0">
                                          <p:val>
                                            <p:fltVal val="90"/>
                                          </p:val>
                                        </p:tav>
                                        <p:tav tm="100000">
                                          <p:val>
                                            <p:fltVal val="0"/>
                                          </p:val>
                                        </p:tav>
                                      </p:tavLst>
                                    </p:anim>
                                    <p:animEffect transition="in" filter="fade">
                                      <p:cBhvr>
                                        <p:cTn id="2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P spid="17" grpId="0"/>
      <p:bldP spid="18" grpId="0"/>
      <p:bldP spid="19" grpId="0"/>
      <p:bldP spid="20" grpId="0"/>
      <p:bldP spid="21" grpId="0"/>
      <p:bldP spid="15"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5" name="文本占位符 4"/>
          <p:cNvSpPr>
            <a:spLocks noGrp="1"/>
          </p:cNvSpPr>
          <p:nvPr>
            <p:ph type="body" idx="10"/>
          </p:nvPr>
        </p:nvSpPr>
        <p:spPr/>
        <p:txBody>
          <a:bodyPr/>
          <a:lstStyle/>
          <a:p>
            <a:endParaRPr lang="zh-CN" altLang="en-US"/>
          </a:p>
        </p:txBody>
      </p:sp>
      <p:sp>
        <p:nvSpPr>
          <p:cNvPr id="26627" name="Rectangle 2"/>
          <p:cNvSpPr>
            <a:spLocks noGrp="1" noChangeArrowheads="1"/>
          </p:cNvSpPr>
          <p:nvPr>
            <p:ph idx="11"/>
          </p:nvPr>
        </p:nvSpPr>
        <p:spPr>
          <a:xfrm>
            <a:off x="791068" y="2011447"/>
            <a:ext cx="11055325" cy="5057775"/>
          </a:xfrm>
        </p:spPr>
        <p:txBody>
          <a:bodyPr/>
          <a:lstStyle/>
          <a:p>
            <a:pPr marL="457200" indent="-457200" eaLnBrk="1" hangingPunct="1">
              <a:buFontTx/>
              <a:buAutoNum type="arabicParenR"/>
              <a:defRPr/>
            </a:pPr>
            <a:r>
              <a:rPr lang="zh-CN" altLang="en-US" sz="2400" b="0" dirty="0">
                <a:latin typeface="微软雅黑" panose="020B0503020204020204" pitchFamily="34" charset="-122"/>
                <a:ea typeface="微软雅黑" panose="020B0503020204020204" pitchFamily="34" charset="-122"/>
              </a:rPr>
              <a:t>分块：</a:t>
            </a:r>
            <a:endParaRPr lang="en-US" altLang="zh-CN" sz="2400" b="0" dirty="0">
              <a:latin typeface="微软雅黑" panose="020B0503020204020204" pitchFamily="34" charset="-122"/>
              <a:ea typeface="微软雅黑" panose="020B0503020204020204" pitchFamily="34" charset="-122"/>
            </a:endParaRP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第</a:t>
            </a:r>
            <a:r>
              <a:rPr lang="en-US" altLang="zh-CN" sz="2400" b="0" dirty="0" err="1">
                <a:latin typeface="微软雅黑" panose="020B0503020204020204" pitchFamily="34" charset="-122"/>
                <a:ea typeface="微软雅黑" panose="020B0503020204020204" pitchFamily="34" charset="-122"/>
              </a:rPr>
              <a:t>R</a:t>
            </a:r>
            <a:r>
              <a:rPr lang="en-US" altLang="zh-CN" sz="2400" b="0" baseline="-25000" dirty="0" err="1">
                <a:latin typeface="微软雅黑" panose="020B0503020204020204" pitchFamily="34" charset="-122"/>
                <a:ea typeface="微软雅黑" panose="020B0503020204020204" pitchFamily="34" charset="-122"/>
              </a:rPr>
              <a:t>k</a:t>
            </a: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块中</a:t>
            </a:r>
            <a:r>
              <a:rPr lang="zh-CN" altLang="en-US" sz="2400" b="0" dirty="0">
                <a:solidFill>
                  <a:srgbClr val="FF0000"/>
                </a:solidFill>
                <a:latin typeface="微软雅黑" panose="020B0503020204020204" pitchFamily="34" charset="-122"/>
                <a:ea typeface="微软雅黑" panose="020B0503020204020204" pitchFamily="34" charset="-122"/>
              </a:rPr>
              <a:t>所有关键字</a:t>
            </a:r>
            <a:r>
              <a:rPr lang="en-US" altLang="zh-CN" sz="2400" b="0" dirty="0">
                <a:latin typeface="微软雅黑" panose="020B0503020204020204" pitchFamily="34" charset="-122"/>
                <a:ea typeface="微软雅黑" panose="020B0503020204020204" pitchFamily="34" charset="-122"/>
              </a:rPr>
              <a:t>&lt; R</a:t>
            </a:r>
            <a:r>
              <a:rPr lang="en-US" altLang="zh-CN" sz="2400" b="0" baseline="-25000" dirty="0">
                <a:latin typeface="微软雅黑" panose="020B0503020204020204" pitchFamily="34" charset="-122"/>
                <a:ea typeface="微软雅黑" panose="020B0503020204020204" pitchFamily="34" charset="-122"/>
              </a:rPr>
              <a:t>k+1</a:t>
            </a:r>
            <a:r>
              <a:rPr lang="zh-CN" altLang="en-US" sz="2400" b="0" dirty="0">
                <a:latin typeface="微软雅黑" panose="020B0503020204020204" pitchFamily="34" charset="-122"/>
                <a:ea typeface="微软雅黑" panose="020B0503020204020204" pitchFamily="34" charset="-122"/>
              </a:rPr>
              <a:t>块中所有关键字，（</a:t>
            </a:r>
            <a:r>
              <a:rPr lang="en-US" altLang="zh-CN" sz="2400" b="0" dirty="0">
                <a:latin typeface="微软雅黑" panose="020B0503020204020204" pitchFamily="34" charset="-122"/>
                <a:ea typeface="微软雅黑" panose="020B0503020204020204" pitchFamily="34" charset="-122"/>
              </a:rPr>
              <a:t>k=1, 2, …, L-1</a:t>
            </a:r>
            <a:r>
              <a:rPr lang="zh-CN" altLang="en-US" sz="2400" b="0" dirty="0">
                <a:latin typeface="微软雅黑" panose="020B0503020204020204" pitchFamily="34" charset="-122"/>
                <a:ea typeface="微软雅黑" panose="020B0503020204020204" pitchFamily="34" charset="-122"/>
              </a:rPr>
              <a:t>）</a:t>
            </a:r>
            <a:endParaRPr lang="zh-CN" altLang="en-US" sz="4000" b="0" dirty="0">
              <a:latin typeface="微软雅黑" panose="020B0503020204020204" pitchFamily="34" charset="-122"/>
              <a:ea typeface="微软雅黑" panose="020B0503020204020204" pitchFamily="34" charset="-122"/>
            </a:endParaRP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2) </a:t>
            </a:r>
            <a:r>
              <a:rPr lang="zh-CN" altLang="en-US" sz="2400" b="0" dirty="0">
                <a:latin typeface="微软雅黑" panose="020B0503020204020204" pitchFamily="34" charset="-122"/>
                <a:ea typeface="微软雅黑" panose="020B0503020204020204" pitchFamily="34" charset="-122"/>
              </a:rPr>
              <a:t>建立索引项：</a:t>
            </a:r>
            <a:endParaRPr lang="en-US" altLang="zh-CN" sz="2400" b="0" dirty="0">
              <a:latin typeface="微软雅黑" panose="020B0503020204020204" pitchFamily="34" charset="-122"/>
              <a:ea typeface="微软雅黑" panose="020B0503020204020204" pitchFamily="34" charset="-122"/>
            </a:endParaRPr>
          </a:p>
          <a:p>
            <a:pPr marL="0" indent="0" eaLnBrk="1" hangingPunct="1">
              <a:buFontTx/>
              <a:buNone/>
              <a:defRPr/>
            </a:pPr>
            <a:r>
              <a:rPr lang="zh-CN" altLang="en-US" sz="2400" b="0" dirty="0">
                <a:solidFill>
                  <a:srgbClr val="0000FF"/>
                </a:solidFill>
                <a:latin typeface="微软雅黑" panose="020B0503020204020204" pitchFamily="34" charset="-122"/>
                <a:ea typeface="微软雅黑" panose="020B0503020204020204" pitchFamily="34" charset="-122"/>
              </a:rPr>
              <a:t>关键字项：</a:t>
            </a:r>
            <a:r>
              <a:rPr lang="zh-CN" altLang="en-US" sz="2400" b="0" dirty="0">
                <a:latin typeface="微软雅黑" panose="020B0503020204020204" pitchFamily="34" charset="-122"/>
                <a:ea typeface="微软雅黑" panose="020B0503020204020204" pitchFamily="34" charset="-122"/>
              </a:rPr>
              <a:t>记载该块中最大关键字值；</a:t>
            </a:r>
            <a:endParaRPr lang="zh-CN" altLang="en-US" sz="2400" b="0" dirty="0">
              <a:latin typeface="微软雅黑" panose="020B0503020204020204" pitchFamily="34" charset="-122"/>
              <a:ea typeface="微软雅黑" panose="020B0503020204020204" pitchFamily="34" charset="-122"/>
            </a:endParaRPr>
          </a:p>
          <a:p>
            <a:pPr marL="0" indent="0" eaLnBrk="1" hangingPunct="1">
              <a:buFontTx/>
              <a:buNone/>
              <a:defRPr/>
            </a:pPr>
            <a:r>
              <a:rPr lang="zh-CN" altLang="en-US" sz="2400" b="0" dirty="0">
                <a:solidFill>
                  <a:srgbClr val="0000FF"/>
                </a:solidFill>
                <a:latin typeface="微软雅黑" panose="020B0503020204020204" pitchFamily="34" charset="-122"/>
                <a:ea typeface="微软雅黑" panose="020B0503020204020204" pitchFamily="34" charset="-122"/>
              </a:rPr>
              <a:t>指针项：  </a:t>
            </a:r>
            <a:r>
              <a:rPr lang="zh-CN" altLang="en-US" sz="2400" b="0" dirty="0">
                <a:latin typeface="微软雅黑" panose="020B0503020204020204" pitchFamily="34" charset="-122"/>
                <a:ea typeface="微软雅黑" panose="020B0503020204020204" pitchFamily="34" charset="-122"/>
              </a:rPr>
              <a:t>记载该块第一个记录在表中位置。</a:t>
            </a:r>
            <a:endParaRPr lang="zh-CN" altLang="en-US" sz="2400" b="0" dirty="0">
              <a:latin typeface="微软雅黑" panose="020B0503020204020204" pitchFamily="34" charset="-122"/>
              <a:ea typeface="微软雅黑" panose="020B0503020204020204" pitchFamily="34" charset="-122"/>
            </a:endParaRPr>
          </a:p>
          <a:p>
            <a:pPr marL="0" indent="0" eaLnBrk="1" hangingPunct="1">
              <a:buFontTx/>
              <a:buNone/>
              <a:defRPr/>
            </a:pPr>
            <a:r>
              <a:rPr lang="en-US" altLang="zh-CN" sz="2400" b="0" dirty="0">
                <a:latin typeface="微软雅黑" panose="020B0503020204020204" pitchFamily="34" charset="-122"/>
                <a:ea typeface="微软雅黑" panose="020B0503020204020204" pitchFamily="34" charset="-122"/>
              </a:rPr>
              <a:t>3) </a:t>
            </a:r>
            <a:r>
              <a:rPr lang="zh-CN" altLang="en-US" sz="2400" b="0" dirty="0">
                <a:latin typeface="微软雅黑" panose="020B0503020204020204" pitchFamily="34" charset="-122"/>
                <a:ea typeface="微软雅黑" panose="020B0503020204020204" pitchFamily="34" charset="-122"/>
              </a:rPr>
              <a:t>所有索引项组成</a:t>
            </a:r>
            <a:r>
              <a:rPr lang="zh-CN" altLang="en-US" sz="2400" b="0" dirty="0">
                <a:solidFill>
                  <a:srgbClr val="FF0000"/>
                </a:solidFill>
                <a:latin typeface="微软雅黑" panose="020B0503020204020204" pitchFamily="34" charset="-122"/>
                <a:ea typeface="微软雅黑" panose="020B0503020204020204" pitchFamily="34" charset="-122"/>
              </a:rPr>
              <a:t>索引表</a:t>
            </a:r>
            <a:r>
              <a:rPr lang="zh-CN" altLang="en-US" sz="2400" b="0" dirty="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sp>
        <p:nvSpPr>
          <p:cNvPr id="2" name="矩形 1"/>
          <p:cNvSpPr/>
          <p:nvPr/>
        </p:nvSpPr>
        <p:spPr>
          <a:xfrm>
            <a:off x="1254726" y="1268760"/>
            <a:ext cx="3336170" cy="590931"/>
          </a:xfrm>
          <a:prstGeom prst="rect">
            <a:avLst/>
          </a:prstGeo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rmAutofit/>
          </a:bodyPr>
          <a:lstStyle/>
          <a:p>
            <a:pPr algn="ctr" defTabSz="914400">
              <a:lnSpc>
                <a:spcPct val="90000"/>
              </a:lnSpc>
              <a:spcBef>
                <a:spcPct val="0"/>
              </a:spcBef>
              <a:defRPr/>
            </a:pPr>
            <a:r>
              <a:rPr lang="zh-CN" altLang="en-US" sz="3600" dirty="0">
                <a:solidFill>
                  <a:srgbClr val="5B9BD5">
                    <a:lumMod val="75000"/>
                  </a:srgbClr>
                </a:solidFill>
                <a:latin typeface="微软雅黑" panose="020B0503020204020204" pitchFamily="34" charset="-122"/>
                <a:ea typeface="微软雅黑" panose="020B0503020204020204" pitchFamily="34" charset="-122"/>
              </a:rPr>
              <a:t>索引表的构建</a:t>
            </a:r>
            <a:endParaRPr lang="zh-CN" altLang="en-US" sz="3600" dirty="0">
              <a:solidFill>
                <a:srgbClr val="5B9BD5">
                  <a:lumMod val="7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627">
                                            <p:txEl>
                                              <p:pRg st="0" end="0"/>
                                            </p:txEl>
                                          </p:spTgt>
                                        </p:tgtEl>
                                        <p:attrNameLst>
                                          <p:attrName>style.visibility</p:attrName>
                                        </p:attrNameLst>
                                      </p:cBhvr>
                                      <p:to>
                                        <p:strVal val="visible"/>
                                      </p:to>
                                    </p:set>
                                    <p:anim calcmode="lin" valueType="num">
                                      <p:cBhvr>
                                        <p:cTn id="14" dur="500" fill="hold"/>
                                        <p:tgtEl>
                                          <p:spTgt spid="26627">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6627">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66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6627">
                                            <p:txEl>
                                              <p:pRg st="1" end="1"/>
                                            </p:txEl>
                                          </p:spTgt>
                                        </p:tgtEl>
                                        <p:attrNameLst>
                                          <p:attrName>style.visibility</p:attrName>
                                        </p:attrNameLst>
                                      </p:cBhvr>
                                      <p:to>
                                        <p:strVal val="visible"/>
                                      </p:to>
                                    </p:set>
                                    <p:anim calcmode="lin" valueType="num">
                                      <p:cBhvr>
                                        <p:cTn id="21" dur="500" fill="hold"/>
                                        <p:tgtEl>
                                          <p:spTgt spid="26627">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26627">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266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6627">
                                            <p:txEl>
                                              <p:pRg st="2" end="2"/>
                                            </p:txEl>
                                          </p:spTgt>
                                        </p:tgtEl>
                                        <p:attrNameLst>
                                          <p:attrName>style.visibility</p:attrName>
                                        </p:attrNameLst>
                                      </p:cBhvr>
                                      <p:to>
                                        <p:strVal val="visible"/>
                                      </p:to>
                                    </p:set>
                                    <p:anim calcmode="lin" valueType="num">
                                      <p:cBhvr>
                                        <p:cTn id="28" dur="500" fill="hold"/>
                                        <p:tgtEl>
                                          <p:spTgt spid="26627">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26627">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2662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6627">
                                            <p:txEl>
                                              <p:pRg st="3" end="3"/>
                                            </p:txEl>
                                          </p:spTgt>
                                        </p:tgtEl>
                                        <p:attrNameLst>
                                          <p:attrName>style.visibility</p:attrName>
                                        </p:attrNameLst>
                                      </p:cBhvr>
                                      <p:to>
                                        <p:strVal val="visible"/>
                                      </p:to>
                                    </p:set>
                                    <p:anim calcmode="lin" valueType="num">
                                      <p:cBhvr>
                                        <p:cTn id="35" dur="500" fill="hold"/>
                                        <p:tgtEl>
                                          <p:spTgt spid="26627">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26627">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2662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6627">
                                            <p:txEl>
                                              <p:pRg st="4" end="4"/>
                                            </p:txEl>
                                          </p:spTgt>
                                        </p:tgtEl>
                                        <p:attrNameLst>
                                          <p:attrName>style.visibility</p:attrName>
                                        </p:attrNameLst>
                                      </p:cBhvr>
                                      <p:to>
                                        <p:strVal val="visible"/>
                                      </p:to>
                                    </p:set>
                                    <p:anim calcmode="lin" valueType="num">
                                      <p:cBhvr>
                                        <p:cTn id="42" dur="500" fill="hold"/>
                                        <p:tgtEl>
                                          <p:spTgt spid="26627">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26627">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2662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627">
                                            <p:txEl>
                                              <p:pRg st="5" end="5"/>
                                            </p:txEl>
                                          </p:spTgt>
                                        </p:tgtEl>
                                        <p:attrNameLst>
                                          <p:attrName>style.visibility</p:attrName>
                                        </p:attrNameLst>
                                      </p:cBhvr>
                                      <p:to>
                                        <p:strVal val="visible"/>
                                      </p:to>
                                    </p:set>
                                    <p:anim calcmode="lin" valueType="num">
                                      <p:cBhvr>
                                        <p:cTn id="49" dur="500" fill="hold"/>
                                        <p:tgtEl>
                                          <p:spTgt spid="26627">
                                            <p:txEl>
                                              <p:pRg st="5" end="5"/>
                                            </p:txEl>
                                          </p:spTgt>
                                        </p:tgtEl>
                                        <p:attrNameLst>
                                          <p:attrName>ppt_w</p:attrName>
                                        </p:attrNameLst>
                                      </p:cBhvr>
                                      <p:tavLst>
                                        <p:tav tm="0">
                                          <p:val>
                                            <p:fltVal val="0"/>
                                          </p:val>
                                        </p:tav>
                                        <p:tav tm="100000">
                                          <p:val>
                                            <p:strVal val="#ppt_w"/>
                                          </p:val>
                                        </p:tav>
                                      </p:tavLst>
                                    </p:anim>
                                    <p:anim calcmode="lin" valueType="num">
                                      <p:cBhvr>
                                        <p:cTn id="50" dur="500" fill="hold"/>
                                        <p:tgtEl>
                                          <p:spTgt spid="26627">
                                            <p:txEl>
                                              <p:pRg st="5" end="5"/>
                                            </p:txEl>
                                          </p:spTgt>
                                        </p:tgtEl>
                                        <p:attrNameLst>
                                          <p:attrName>ppt_h</p:attrName>
                                        </p:attrNameLst>
                                      </p:cBhvr>
                                      <p:tavLst>
                                        <p:tav tm="0">
                                          <p:val>
                                            <p:fltVal val="0"/>
                                          </p:val>
                                        </p:tav>
                                        <p:tav tm="100000">
                                          <p:val>
                                            <p:strVal val="#ppt_h"/>
                                          </p:val>
                                        </p:tav>
                                      </p:tavLst>
                                    </p:anim>
                                    <p:animEffect transition="in" filter="fade">
                                      <p:cBhvr>
                                        <p:cTn id="51"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1"/>
          <a:srcRect/>
          <a:stretch>
            <a:fillRect/>
          </a:stretch>
        </p:blipFill>
        <p:spPr bwMode="auto">
          <a:xfrm>
            <a:off x="1963503" y="1668666"/>
            <a:ext cx="2875908" cy="272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3" name="Picture 3"/>
          <p:cNvPicPr>
            <a:picLocks noChangeAspect="1" noChangeArrowheads="1"/>
          </p:cNvPicPr>
          <p:nvPr/>
        </p:nvPicPr>
        <p:blipFill>
          <a:blip r:embed="rId2"/>
          <a:srcRect/>
          <a:stretch>
            <a:fillRect/>
          </a:stretch>
        </p:blipFill>
        <p:spPr bwMode="auto">
          <a:xfrm>
            <a:off x="4901496" y="1988840"/>
            <a:ext cx="1256590" cy="9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3"/>
          <a:srcRect/>
          <a:stretch>
            <a:fillRect/>
          </a:stretch>
        </p:blipFill>
        <p:spPr bwMode="auto">
          <a:xfrm>
            <a:off x="6220171" y="1659215"/>
            <a:ext cx="3368180" cy="202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5" name="Picture 5"/>
          <p:cNvPicPr>
            <a:picLocks noChangeAspect="1" noChangeArrowheads="1"/>
          </p:cNvPicPr>
          <p:nvPr/>
        </p:nvPicPr>
        <p:blipFill>
          <a:blip r:embed="rId4"/>
          <a:srcRect/>
          <a:stretch>
            <a:fillRect/>
          </a:stretch>
        </p:blipFill>
        <p:spPr bwMode="auto">
          <a:xfrm>
            <a:off x="7032104" y="3772453"/>
            <a:ext cx="1088181" cy="919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6" name="Picture 6"/>
          <p:cNvPicPr>
            <a:picLocks noChangeAspect="1" noChangeArrowheads="1"/>
          </p:cNvPicPr>
          <p:nvPr/>
        </p:nvPicPr>
        <p:blipFill>
          <a:blip r:embed="rId5"/>
          <a:srcRect/>
          <a:stretch>
            <a:fillRect/>
          </a:stretch>
        </p:blipFill>
        <p:spPr bwMode="auto">
          <a:xfrm>
            <a:off x="6220171" y="4784555"/>
            <a:ext cx="2824091" cy="1191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副标题 2"/>
          <p:cNvSpPr>
            <a:spLocks noGrp="1"/>
          </p:cNvSpPr>
          <p:nvPr>
            <p:ph type="subTitle" idx="1"/>
          </p:nvPr>
        </p:nvSpPr>
        <p:spPr/>
        <p:txBody>
          <a:bodyPr/>
          <a:lstStyle/>
          <a:p>
            <a:r>
              <a:rPr lang="en-US" altLang="zh-CN" dirty="0"/>
              <a:t>11.1.3 </a:t>
            </a:r>
            <a:r>
              <a:rPr lang="zh-CN" altLang="en-US" dirty="0"/>
              <a:t>索引查找</a:t>
            </a:r>
            <a:endParaRPr lang="zh-CN" altLang="en-US" dirty="0"/>
          </a:p>
        </p:txBody>
      </p:sp>
      <p:sp>
        <p:nvSpPr>
          <p:cNvPr id="4" name="文本占位符 3"/>
          <p:cNvSpPr>
            <a:spLocks noGrp="1"/>
          </p:cNvSpPr>
          <p:nvPr>
            <p:ph type="body" idx="10"/>
          </p:nvPr>
        </p:nvSpPr>
        <p:spPr/>
        <p:txBody>
          <a:bodyPr/>
          <a:lstStyle/>
          <a:p>
            <a:endParaRPr lang="zh-CN" altLang="en-US"/>
          </a:p>
        </p:txBody>
      </p:sp>
      <p:sp>
        <p:nvSpPr>
          <p:cNvPr id="5" name="内容占位符 4"/>
          <p:cNvSpPr>
            <a:spLocks noGrp="1"/>
          </p:cNvSpPr>
          <p:nvPr>
            <p:ph idx="11"/>
          </p:nvPr>
        </p:nvSpPr>
        <p:spPr/>
        <p:txBody>
          <a:bodyPr/>
          <a:lstStyle/>
          <a:p>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8723"/>
                                        </p:tgtEl>
                                        <p:attrNameLst>
                                          <p:attrName>style.visibility</p:attrName>
                                        </p:attrNameLst>
                                      </p:cBhvr>
                                      <p:to>
                                        <p:strVal val="visible"/>
                                      </p:to>
                                    </p:set>
                                    <p:animEffect transition="in" filter="wipe(left)">
                                      <p:cBhvr>
                                        <p:cTn id="7" dur="500"/>
                                        <p:tgtEl>
                                          <p:spTgt spid="1587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8724"/>
                                        </p:tgtEl>
                                        <p:attrNameLst>
                                          <p:attrName>style.visibility</p:attrName>
                                        </p:attrNameLst>
                                      </p:cBhvr>
                                      <p:to>
                                        <p:strVal val="visible"/>
                                      </p:to>
                                    </p:set>
                                    <p:anim calcmode="lin" valueType="num">
                                      <p:cBhvr additive="base">
                                        <p:cTn id="12" dur="500" fill="hold"/>
                                        <p:tgtEl>
                                          <p:spTgt spid="158724"/>
                                        </p:tgtEl>
                                        <p:attrNameLst>
                                          <p:attrName>ppt_x</p:attrName>
                                        </p:attrNameLst>
                                      </p:cBhvr>
                                      <p:tavLst>
                                        <p:tav tm="0">
                                          <p:val>
                                            <p:strVal val="#ppt_x"/>
                                          </p:val>
                                        </p:tav>
                                        <p:tav tm="100000">
                                          <p:val>
                                            <p:strVal val="#ppt_x"/>
                                          </p:val>
                                        </p:tav>
                                      </p:tavLst>
                                    </p:anim>
                                    <p:anim calcmode="lin" valueType="num">
                                      <p:cBhvr additive="base">
                                        <p:cTn id="13" dur="500" fill="hold"/>
                                        <p:tgtEl>
                                          <p:spTgt spid="1587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58725"/>
                                        </p:tgtEl>
                                        <p:attrNameLst>
                                          <p:attrName>style.visibility</p:attrName>
                                        </p:attrNameLst>
                                      </p:cBhvr>
                                      <p:to>
                                        <p:strVal val="visible"/>
                                      </p:to>
                                    </p:set>
                                    <p:animEffect transition="in" filter="wipe(up)">
                                      <p:cBhvr>
                                        <p:cTn id="18" dur="500"/>
                                        <p:tgtEl>
                                          <p:spTgt spid="1587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8726"/>
                                        </p:tgtEl>
                                        <p:attrNameLst>
                                          <p:attrName>style.visibility</p:attrName>
                                        </p:attrNameLst>
                                      </p:cBhvr>
                                      <p:to>
                                        <p:strVal val="visible"/>
                                      </p:to>
                                    </p:set>
                                    <p:anim calcmode="lin" valueType="num">
                                      <p:cBhvr additive="base">
                                        <p:cTn id="23" dur="500" fill="hold"/>
                                        <p:tgtEl>
                                          <p:spTgt spid="158726"/>
                                        </p:tgtEl>
                                        <p:attrNameLst>
                                          <p:attrName>ppt_x</p:attrName>
                                        </p:attrNameLst>
                                      </p:cBhvr>
                                      <p:tavLst>
                                        <p:tav tm="0">
                                          <p:val>
                                            <p:strVal val="#ppt_x"/>
                                          </p:val>
                                        </p:tav>
                                        <p:tav tm="100000">
                                          <p:val>
                                            <p:strVal val="#ppt_x"/>
                                          </p:val>
                                        </p:tav>
                                      </p:tavLst>
                                    </p:anim>
                                    <p:anim calcmode="lin" valueType="num">
                                      <p:cBhvr additive="base">
                                        <p:cTn id="24" dur="500" fill="hold"/>
                                        <p:tgtEl>
                                          <p:spTgt spid="158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6" name="文本占位符 5"/>
          <p:cNvSpPr>
            <a:spLocks noGrp="1"/>
          </p:cNvSpPr>
          <p:nvPr>
            <p:ph type="body" idx="10"/>
          </p:nvPr>
        </p:nvSpPr>
        <p:spPr/>
        <p:txBody>
          <a:bodyPr/>
          <a:lstStyle/>
          <a:p>
            <a:endParaRPr lang="zh-CN" altLang="en-US"/>
          </a:p>
        </p:txBody>
      </p:sp>
      <p:sp>
        <p:nvSpPr>
          <p:cNvPr id="27651" name="Rectangle 2"/>
          <p:cNvSpPr>
            <a:spLocks noGrp="1" noChangeArrowheads="1"/>
          </p:cNvSpPr>
          <p:nvPr>
            <p:ph idx="11"/>
          </p:nvPr>
        </p:nvSpPr>
        <p:spPr>
          <a:xfrm>
            <a:off x="16270" y="1663700"/>
            <a:ext cx="11055325" cy="5057775"/>
          </a:xfr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Autofit/>
          </a:bodyPr>
          <a:lstStyle/>
          <a:p>
            <a:pPr marL="0" indent="0" algn="ctr" eaLnBrk="1" fontAlgn="auto" hangingPunct="1">
              <a:lnSpc>
                <a:spcPct val="90000"/>
              </a:lnSpc>
              <a:spcBef>
                <a:spcPct val="0"/>
              </a:spcBef>
              <a:spcAft>
                <a:spcPts val="0"/>
              </a:spcAft>
              <a:buNone/>
            </a:pP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索引表的查找</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None/>
            </a:pP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p:txBody>
      </p:sp>
      <p:graphicFrame>
        <p:nvGraphicFramePr>
          <p:cNvPr id="2" name="图示 1"/>
          <p:cNvGraphicFramePr/>
          <p:nvPr/>
        </p:nvGraphicFramePr>
        <p:xfrm>
          <a:off x="2481523" y="2116406"/>
          <a:ext cx="5976664" cy="32403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云形标注 2"/>
          <p:cNvSpPr/>
          <p:nvPr/>
        </p:nvSpPr>
        <p:spPr>
          <a:xfrm>
            <a:off x="6248400" y="1036906"/>
            <a:ext cx="3673475" cy="1079500"/>
          </a:xfrm>
          <a:prstGeom prst="cloudCallout">
            <a:avLst>
              <a:gd name="adj1" fmla="val -44309"/>
              <a:gd name="adj2" fmla="val 90316"/>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索引表有序</a:t>
            </a:r>
            <a:endParaRPr lang="zh-CN" altLang="en-US" dirty="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en-US" altLang="zh-CN" dirty="0"/>
              <a:t>11.1.3</a:t>
            </a:r>
            <a:r>
              <a:rPr lang="zh-CN" altLang="en-US" dirty="0"/>
              <a:t>索引查找</a:t>
            </a:r>
            <a:endParaRPr lang="zh-CN" altLang="en-US" dirty="0"/>
          </a:p>
        </p:txBody>
      </p:sp>
      <p:sp>
        <p:nvSpPr>
          <p:cNvPr id="29699" name="Rectangle 2"/>
          <p:cNvSpPr>
            <a:spLocks noGrp="1" noChangeArrowheads="1"/>
          </p:cNvSpPr>
          <p:nvPr>
            <p:ph type="body" idx="10"/>
          </p:nvPr>
        </p:nvSpPr>
        <p:spPr>
          <a:xfrm>
            <a:off x="-501649" y="989336"/>
            <a:ext cx="5157787" cy="323806"/>
          </a:xfr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p:txBody>
      </p:sp>
      <p:graphicFrame>
        <p:nvGraphicFramePr>
          <p:cNvPr id="333827" name="Group 3"/>
          <p:cNvGraphicFramePr>
            <a:graphicFrameLocks noGrp="1"/>
          </p:cNvGraphicFramePr>
          <p:nvPr>
            <p:ph idx="11"/>
          </p:nvPr>
        </p:nvGraphicFramePr>
        <p:xfrm>
          <a:off x="2281238" y="3030537"/>
          <a:ext cx="7486650" cy="796926"/>
        </p:xfrm>
        <a:graphic>
          <a:graphicData uri="http://schemas.openxmlformats.org/drawingml/2006/table">
            <a:tbl>
              <a:tblPr/>
              <a:tblGrid>
                <a:gridCol w="1808422"/>
                <a:gridCol w="1180497"/>
                <a:gridCol w="1499842"/>
                <a:gridCol w="1498047"/>
                <a:gridCol w="1499842"/>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423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40205"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endParaRPr kumimoji="0" lang="pt-BR"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endPar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3848" name="Text Box 24"/>
          <p:cNvSpPr txBox="1">
            <a:spLocks noChangeArrowheads="1"/>
          </p:cNvSpPr>
          <p:nvPr/>
        </p:nvSpPr>
        <p:spPr bwMode="auto">
          <a:xfrm>
            <a:off x="2568575" y="4270375"/>
            <a:ext cx="8032750" cy="461963"/>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endParaRPr kumimoji="1" lang="en-US" altLang="zh-CN" b="1" dirty="0">
              <a:solidFill>
                <a:srgbClr val="00B050"/>
              </a:solidFill>
              <a:effectLst>
                <a:outerShdw blurRad="38100" dist="38100" dir="2700000" algn="tl">
                  <a:srgbClr val="C0C0C0"/>
                </a:outerShdw>
              </a:effectLst>
              <a:latin typeface="Times New Roman" panose="02020603050405020304" pitchFamily="18" charset="0"/>
            </a:endParaRPr>
          </a:p>
        </p:txBody>
      </p:sp>
      <p:sp>
        <p:nvSpPr>
          <p:cNvPr id="23578" name="Line 25"/>
          <p:cNvSpPr>
            <a:spLocks noChangeShapeType="1"/>
          </p:cNvSpPr>
          <p:nvPr/>
        </p:nvSpPr>
        <p:spPr bwMode="auto">
          <a:xfrm flipH="1">
            <a:off x="2949575" y="3863975"/>
            <a:ext cx="1706563"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3579" name="Line 26"/>
          <p:cNvSpPr>
            <a:spLocks noChangeShapeType="1"/>
          </p:cNvSpPr>
          <p:nvPr/>
        </p:nvSpPr>
        <p:spPr bwMode="auto">
          <a:xfrm flipH="1">
            <a:off x="5387975" y="3863975"/>
            <a:ext cx="636588"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3580" name="Line 27"/>
          <p:cNvSpPr>
            <a:spLocks noChangeShapeType="1"/>
          </p:cNvSpPr>
          <p:nvPr/>
        </p:nvSpPr>
        <p:spPr bwMode="auto">
          <a:xfrm>
            <a:off x="7608888" y="3863975"/>
            <a:ext cx="446087"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2" name="云形标注 1"/>
          <p:cNvSpPr/>
          <p:nvPr/>
        </p:nvSpPr>
        <p:spPr>
          <a:xfrm>
            <a:off x="9031287" y="1313142"/>
            <a:ext cx="2592387" cy="1508125"/>
          </a:xfrm>
          <a:prstGeom prst="cloudCallout">
            <a:avLst>
              <a:gd name="adj1" fmla="val -51430"/>
              <a:gd name="adj2" fmla="val 141382"/>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查找表</a:t>
            </a:r>
            <a:endParaRPr lang="zh-CN" altLang="en-US" dirty="0">
              <a:solidFill>
                <a:srgbClr val="010000"/>
              </a:solidFill>
              <a:latin typeface="微软雅黑" panose="020B0503020204020204" pitchFamily="34" charset="-122"/>
              <a:ea typeface="微软雅黑" panose="020B0503020204020204" pitchFamily="34" charset="-122"/>
            </a:endParaRPr>
          </a:p>
        </p:txBody>
      </p:sp>
      <p:sp>
        <p:nvSpPr>
          <p:cNvPr id="11" name="云形标注 10"/>
          <p:cNvSpPr/>
          <p:nvPr/>
        </p:nvSpPr>
        <p:spPr>
          <a:xfrm>
            <a:off x="5124450" y="1300163"/>
            <a:ext cx="2592388" cy="1509712"/>
          </a:xfrm>
          <a:prstGeom prst="cloudCallout">
            <a:avLst>
              <a:gd name="adj1" fmla="val -39473"/>
              <a:gd name="adj2" fmla="val 56087"/>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zh-CN" altLang="en-US" dirty="0">
                <a:solidFill>
                  <a:srgbClr val="010000"/>
                </a:solidFill>
                <a:latin typeface="微软雅黑" panose="020B0503020204020204" pitchFamily="34" charset="-122"/>
                <a:ea typeface="微软雅黑" panose="020B0503020204020204" pitchFamily="34" charset="-122"/>
              </a:rPr>
              <a:t>建立索引表</a:t>
            </a:r>
            <a:endParaRPr lang="zh-CN" altLang="en-US" dirty="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9">
                                            <p:txEl>
                                              <p:pRg st="4294967295" end="4294967295"/>
                                            </p:txEl>
                                          </p:spTgt>
                                        </p:tgtEl>
                                        <p:attrNameLst>
                                          <p:attrName>style.visibility</p:attrName>
                                        </p:attrNameLst>
                                      </p:cBhvr>
                                      <p:to>
                                        <p:strVal val="visible"/>
                                      </p:to>
                                    </p:set>
                                    <p:animEffect transition="in" filter="fade">
                                      <p:cBhvr>
                                        <p:cTn id="7" dur="500"/>
                                        <p:tgtEl>
                                          <p:spTgt spid="29699">
                                            <p:txEl>
                                              <p:p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fade">
                                      <p:cBhvr>
                                        <p:cTn id="12" dur="500"/>
                                        <p:tgtEl>
                                          <p:spTgt spid="2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578"/>
                                        </p:tgtEl>
                                        <p:attrNameLst>
                                          <p:attrName>style.visibility</p:attrName>
                                        </p:attrNameLst>
                                      </p:cBhvr>
                                      <p:to>
                                        <p:strVal val="visible"/>
                                      </p:to>
                                    </p:set>
                                    <p:animEffect transition="in" filter="fade">
                                      <p:cBhvr>
                                        <p:cTn id="21" dur="500"/>
                                        <p:tgtEl>
                                          <p:spTgt spid="23578"/>
                                        </p:tgtEl>
                                      </p:cBhvr>
                                    </p:animEffect>
                                  </p:childTnLst>
                                </p:cTn>
                              </p:par>
                              <p:par>
                                <p:cTn id="22" presetID="10" presetClass="entr" presetSubtype="0" fill="hold" nodeType="withEffect">
                                  <p:stCondLst>
                                    <p:cond delay="0"/>
                                  </p:stCondLst>
                                  <p:childTnLst>
                                    <p:set>
                                      <p:cBhvr>
                                        <p:cTn id="23" dur="1" fill="hold">
                                          <p:stCondLst>
                                            <p:cond delay="0"/>
                                          </p:stCondLst>
                                        </p:cTn>
                                        <p:tgtEl>
                                          <p:spTgt spid="23579"/>
                                        </p:tgtEl>
                                        <p:attrNameLst>
                                          <p:attrName>style.visibility</p:attrName>
                                        </p:attrNameLst>
                                      </p:cBhvr>
                                      <p:to>
                                        <p:strVal val="visible"/>
                                      </p:to>
                                    </p:set>
                                    <p:animEffect transition="in" filter="fade">
                                      <p:cBhvr>
                                        <p:cTn id="24" dur="500"/>
                                        <p:tgtEl>
                                          <p:spTgt spid="23579"/>
                                        </p:tgtEl>
                                      </p:cBhvr>
                                    </p:animEffect>
                                  </p:childTnLst>
                                </p:cTn>
                              </p:par>
                              <p:par>
                                <p:cTn id="25" presetID="10" presetClass="entr" presetSubtype="0" fill="hold" nodeType="withEffect">
                                  <p:stCondLst>
                                    <p:cond delay="0"/>
                                  </p:stCondLst>
                                  <p:childTnLst>
                                    <p:set>
                                      <p:cBhvr>
                                        <p:cTn id="26" dur="1" fill="hold">
                                          <p:stCondLst>
                                            <p:cond delay="0"/>
                                          </p:stCondLst>
                                        </p:cTn>
                                        <p:tgtEl>
                                          <p:spTgt spid="23580"/>
                                        </p:tgtEl>
                                        <p:attrNameLst>
                                          <p:attrName>style.visibility</p:attrName>
                                        </p:attrNameLst>
                                      </p:cBhvr>
                                      <p:to>
                                        <p:strVal val="visible"/>
                                      </p:to>
                                    </p:set>
                                    <p:animEffect transition="in" filter="fade">
                                      <p:cBhvr>
                                        <p:cTn id="27" dur="500"/>
                                        <p:tgtEl>
                                          <p:spTgt spid="2358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33827"/>
                                        </p:tgtEl>
                                        <p:attrNameLst>
                                          <p:attrName>style.visibility</p:attrName>
                                        </p:attrNameLst>
                                      </p:cBhvr>
                                      <p:to>
                                        <p:strVal val="visible"/>
                                      </p:to>
                                    </p:set>
                                    <p:animEffect transition="in" filter="wipe(down)">
                                      <p:cBhvr>
                                        <p:cTn id="32" dur="500"/>
                                        <p:tgtEl>
                                          <p:spTgt spid="33382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r>
              <a:rPr lang="en-US" altLang="zh-CN" dirty="0"/>
              <a:t>11.1.3 </a:t>
            </a:r>
            <a:r>
              <a:rPr lang="zh-CN" altLang="en-US" dirty="0"/>
              <a:t>索引查找</a:t>
            </a:r>
            <a:endParaRPr lang="zh-CN" altLang="en-US" dirty="0"/>
          </a:p>
        </p:txBody>
      </p:sp>
      <p:sp>
        <p:nvSpPr>
          <p:cNvPr id="11" name="Rectangle 2"/>
          <p:cNvSpPr>
            <a:spLocks noGrp="1" noChangeArrowheads="1"/>
          </p:cNvSpPr>
          <p:nvPr>
            <p:ph type="body" idx="10"/>
          </p:nvPr>
        </p:nvSpPr>
        <p:spPr>
          <a:xfrm>
            <a:off x="-981796" y="911247"/>
            <a:ext cx="5157787" cy="323806"/>
          </a:xfr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p:txBody>
      </p:sp>
      <p:graphicFrame>
        <p:nvGraphicFramePr>
          <p:cNvPr id="333827" name="Group 3"/>
          <p:cNvGraphicFramePr>
            <a:graphicFrameLocks noGrp="1"/>
          </p:cNvGraphicFramePr>
          <p:nvPr>
            <p:ph idx="11"/>
          </p:nvPr>
        </p:nvGraphicFramePr>
        <p:xfrm>
          <a:off x="2351007" y="2932863"/>
          <a:ext cx="7707394" cy="796926"/>
        </p:xfrm>
        <a:graphic>
          <a:graphicData uri="http://schemas.openxmlformats.org/drawingml/2006/table">
            <a:tbl>
              <a:tblPr/>
              <a:tblGrid>
                <a:gridCol w="1861743"/>
                <a:gridCol w="1215304"/>
                <a:gridCol w="1544065"/>
                <a:gridCol w="1542217"/>
                <a:gridCol w="1544065"/>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423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40205"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endPar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3848" name="Text Box 24"/>
          <p:cNvSpPr txBox="1">
            <a:spLocks noChangeArrowheads="1"/>
          </p:cNvSpPr>
          <p:nvPr/>
        </p:nvSpPr>
        <p:spPr bwMode="auto">
          <a:xfrm>
            <a:off x="2568575" y="4270375"/>
            <a:ext cx="8032750" cy="461963"/>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endParaRPr kumimoji="1" lang="en-US" altLang="zh-CN" b="1" dirty="0">
              <a:solidFill>
                <a:srgbClr val="00B050"/>
              </a:solidFill>
              <a:effectLst>
                <a:outerShdw blurRad="38100" dist="38100" dir="2700000" algn="tl">
                  <a:srgbClr val="C0C0C0"/>
                </a:outerShdw>
              </a:effectLst>
              <a:latin typeface="Times New Roman" panose="02020603050405020304" pitchFamily="18" charset="0"/>
            </a:endParaRPr>
          </a:p>
        </p:txBody>
      </p:sp>
      <p:sp>
        <p:nvSpPr>
          <p:cNvPr id="35865" name="Line 25"/>
          <p:cNvSpPr>
            <a:spLocks noChangeShapeType="1"/>
          </p:cNvSpPr>
          <p:nvPr/>
        </p:nvSpPr>
        <p:spPr bwMode="auto">
          <a:xfrm flipH="1">
            <a:off x="2949575" y="3863975"/>
            <a:ext cx="1706563"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5866" name="Line 26"/>
          <p:cNvSpPr>
            <a:spLocks noChangeShapeType="1"/>
          </p:cNvSpPr>
          <p:nvPr/>
        </p:nvSpPr>
        <p:spPr bwMode="auto">
          <a:xfrm flipH="1">
            <a:off x="5387975" y="3863975"/>
            <a:ext cx="636588"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5867" name="Line 27"/>
          <p:cNvSpPr>
            <a:spLocks noChangeShapeType="1"/>
          </p:cNvSpPr>
          <p:nvPr/>
        </p:nvSpPr>
        <p:spPr bwMode="auto">
          <a:xfrm>
            <a:off x="7608888" y="3863975"/>
            <a:ext cx="446087"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3" name="文本框 2"/>
          <p:cNvSpPr txBox="1">
            <a:spLocks noChangeArrowheads="1"/>
          </p:cNvSpPr>
          <p:nvPr/>
        </p:nvSpPr>
        <p:spPr bwMode="auto">
          <a:xfrm>
            <a:off x="4970250" y="2086303"/>
            <a:ext cx="2861681" cy="523220"/>
          </a:xfrm>
          <a:prstGeom prst="rect">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b="0">
                <a:solidFill>
                  <a:srgbClr val="010000"/>
                </a:solidFill>
                <a:latin typeface="微软雅黑" panose="020B0503020204020204" pitchFamily="34" charset="-122"/>
                <a:ea typeface="微软雅黑" panose="020B0503020204020204" pitchFamily="34" charset="-122"/>
              </a:rPr>
              <a:t>查找关键字</a:t>
            </a:r>
            <a:r>
              <a:rPr lang="en-US" altLang="zh-CN" b="0">
                <a:solidFill>
                  <a:srgbClr val="010000"/>
                </a:solidFill>
                <a:latin typeface="微软雅黑" panose="020B0503020204020204" pitchFamily="34" charset="-122"/>
                <a:ea typeface="微软雅黑" panose="020B0503020204020204" pitchFamily="34" charset="-122"/>
              </a:rPr>
              <a:t>k=38</a:t>
            </a:r>
            <a:endParaRPr lang="zh-CN" altLang="en-US" b="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3"/>
                                        </p:tgtEl>
                                      </p:cBhvr>
                                    </p:animEffect>
                                    <p:animScale>
                                      <p:cBhvr>
                                        <p:cTn id="14"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11.1.3 </a:t>
            </a:r>
            <a:r>
              <a:rPr lang="zh-CN" altLang="en-US" dirty="0"/>
              <a:t>索引查找</a:t>
            </a:r>
            <a:endParaRPr lang="zh-CN" altLang="en-US" dirty="0"/>
          </a:p>
        </p:txBody>
      </p:sp>
      <p:sp>
        <p:nvSpPr>
          <p:cNvPr id="11" name="Rectangle 2"/>
          <p:cNvSpPr>
            <a:spLocks noGrp="1" noChangeArrowheads="1"/>
          </p:cNvSpPr>
          <p:nvPr>
            <p:ph type="body" idx="10"/>
          </p:nvPr>
        </p:nvSpPr>
        <p:spPr>
          <a:xfrm>
            <a:off x="-625336" y="1573302"/>
            <a:ext cx="5157787" cy="323806"/>
          </a:xfr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p:txBody>
      </p:sp>
      <p:graphicFrame>
        <p:nvGraphicFramePr>
          <p:cNvPr id="13" name="Group 3"/>
          <p:cNvGraphicFramePr>
            <a:graphicFrameLocks noGrp="1"/>
          </p:cNvGraphicFramePr>
          <p:nvPr>
            <p:ph idx="11"/>
          </p:nvPr>
        </p:nvGraphicFramePr>
        <p:xfrm>
          <a:off x="2596256" y="2871786"/>
          <a:ext cx="7609668" cy="796926"/>
        </p:xfrm>
        <a:graphic>
          <a:graphicData uri="http://schemas.openxmlformats.org/drawingml/2006/table">
            <a:tbl>
              <a:tblPr/>
              <a:tblGrid>
                <a:gridCol w="1838137"/>
                <a:gridCol w="1199895"/>
                <a:gridCol w="1524487"/>
                <a:gridCol w="1522662"/>
                <a:gridCol w="1524487"/>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423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40205"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endPar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 name="Text Box 24"/>
          <p:cNvSpPr txBox="1">
            <a:spLocks noChangeArrowheads="1"/>
          </p:cNvSpPr>
          <p:nvPr/>
        </p:nvSpPr>
        <p:spPr bwMode="auto">
          <a:xfrm>
            <a:off x="2568575" y="4270375"/>
            <a:ext cx="8032750" cy="461963"/>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endParaRPr kumimoji="1" lang="en-US" altLang="zh-CN" b="1" dirty="0">
              <a:solidFill>
                <a:srgbClr val="00B050"/>
              </a:solidFill>
              <a:effectLst>
                <a:outerShdw blurRad="38100" dist="38100" dir="2700000" algn="tl">
                  <a:srgbClr val="C0C0C0"/>
                </a:outerShdw>
              </a:effectLst>
              <a:latin typeface="Times New Roman" panose="02020603050405020304" pitchFamily="18" charset="0"/>
            </a:endParaRPr>
          </a:p>
        </p:txBody>
      </p:sp>
      <p:sp>
        <p:nvSpPr>
          <p:cNvPr id="15" name="Line 25"/>
          <p:cNvSpPr>
            <a:spLocks noChangeShapeType="1"/>
          </p:cNvSpPr>
          <p:nvPr/>
        </p:nvSpPr>
        <p:spPr bwMode="auto">
          <a:xfrm flipH="1">
            <a:off x="2949575" y="3863975"/>
            <a:ext cx="1706563"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6" name="Line 26"/>
          <p:cNvSpPr>
            <a:spLocks noChangeShapeType="1"/>
          </p:cNvSpPr>
          <p:nvPr/>
        </p:nvSpPr>
        <p:spPr bwMode="auto">
          <a:xfrm flipH="1">
            <a:off x="5387975" y="3863975"/>
            <a:ext cx="636588"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7" name="Line 27"/>
          <p:cNvSpPr>
            <a:spLocks noChangeShapeType="1"/>
          </p:cNvSpPr>
          <p:nvPr/>
        </p:nvSpPr>
        <p:spPr bwMode="auto">
          <a:xfrm>
            <a:off x="7608888" y="3863975"/>
            <a:ext cx="446087"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8" name="文本框 17"/>
          <p:cNvSpPr txBox="1">
            <a:spLocks noChangeArrowheads="1"/>
          </p:cNvSpPr>
          <p:nvPr/>
        </p:nvSpPr>
        <p:spPr bwMode="auto">
          <a:xfrm>
            <a:off x="4970250" y="2086303"/>
            <a:ext cx="2861681" cy="523220"/>
          </a:xfrm>
          <a:prstGeom prst="rect">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eaLnBrk="0" fontAlgn="base" hangingPunct="0">
              <a:spcBef>
                <a:spcPct val="0"/>
              </a:spcBef>
              <a:spcAft>
                <a:spcPct val="0"/>
              </a:spcAft>
              <a:buClrTx/>
              <a:buFontTx/>
              <a:buNone/>
              <a:defRPr/>
            </a:pPr>
            <a:r>
              <a:rPr lang="zh-CN" altLang="en-US" b="0" dirty="0">
                <a:solidFill>
                  <a:srgbClr val="010000"/>
                </a:solidFill>
                <a:latin typeface="微软雅黑" panose="020B0503020204020204" pitchFamily="34" charset="-122"/>
                <a:ea typeface="微软雅黑" panose="020B0503020204020204" pitchFamily="34" charset="-122"/>
              </a:rPr>
              <a:t>查找关键字</a:t>
            </a:r>
            <a:r>
              <a:rPr lang="en-US" altLang="zh-CN" b="0" dirty="0">
                <a:solidFill>
                  <a:srgbClr val="010000"/>
                </a:solidFill>
                <a:latin typeface="微软雅黑" panose="020B0503020204020204" pitchFamily="34" charset="-122"/>
                <a:ea typeface="微软雅黑" panose="020B0503020204020204" pitchFamily="34" charset="-122"/>
              </a:rPr>
              <a:t>k=50</a:t>
            </a:r>
            <a:endParaRPr lang="zh-CN" altLang="en-US" b="0" dirty="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18"/>
                                        </p:tgtEl>
                                      </p:cBhvr>
                                    </p:animEffect>
                                    <p:animScale>
                                      <p:cBhvr>
                                        <p:cTn id="14"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11.1.3 </a:t>
            </a:r>
            <a:r>
              <a:rPr lang="zh-CN" altLang="en-US" dirty="0"/>
              <a:t>索引查找</a:t>
            </a:r>
            <a:endParaRPr lang="zh-CN" altLang="en-US" dirty="0"/>
          </a:p>
        </p:txBody>
      </p:sp>
      <p:sp>
        <p:nvSpPr>
          <p:cNvPr id="11" name="Rectangle 2"/>
          <p:cNvSpPr>
            <a:spLocks noGrp="1" noChangeArrowheads="1"/>
          </p:cNvSpPr>
          <p:nvPr>
            <p:ph type="body" idx="10"/>
          </p:nvPr>
        </p:nvSpPr>
        <p:spPr>
          <a:xfrm>
            <a:off x="-1588" y="1173604"/>
            <a:ext cx="5157787" cy="323806"/>
          </a:xfr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noAutofit/>
          </a:bodyPr>
          <a:lstStyle/>
          <a:p>
            <a:pPr marL="0" indent="0" algn="ctr" eaLnBrk="1" fontAlgn="auto" hangingPunct="1">
              <a:lnSpc>
                <a:spcPct val="90000"/>
              </a:lnSpc>
              <a:spcBef>
                <a:spcPct val="0"/>
              </a:spcBef>
              <a:spcAft>
                <a:spcPts val="0"/>
              </a:spcAft>
              <a:buFontTx/>
              <a:buNone/>
            </a:pPr>
            <a:endPar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a:p>
            <a:pPr marL="0" indent="0" algn="ctr" eaLnBrk="1" fontAlgn="auto" hangingPunct="1">
              <a:lnSpc>
                <a:spcPct val="90000"/>
              </a:lnSpc>
              <a:spcBef>
                <a:spcPct val="0"/>
              </a:spcBef>
              <a:spcAft>
                <a:spcPts val="0"/>
              </a:spcAft>
              <a:buFontTx/>
              <a:buNone/>
            </a:pPr>
            <a:r>
              <a:rPr lang="en-US" altLang="zh-CN"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 </a:t>
            </a:r>
            <a:r>
              <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rPr>
              <a:t>例子：</a:t>
            </a:r>
            <a:endParaRPr lang="zh-CN" altLang="en-US" sz="3200" b="0" kern="1200" dirty="0">
              <a:solidFill>
                <a:srgbClr val="5B9BD5">
                  <a:lumMod val="75000"/>
                </a:srgbClr>
              </a:solidFill>
              <a:effectLst/>
              <a:latin typeface="微软雅黑" panose="020B0503020204020204" pitchFamily="34" charset="-122"/>
              <a:ea typeface="微软雅黑" panose="020B0503020204020204" pitchFamily="34" charset="-122"/>
              <a:cs typeface="+mj-cs"/>
            </a:endParaRPr>
          </a:p>
        </p:txBody>
      </p:sp>
      <p:graphicFrame>
        <p:nvGraphicFramePr>
          <p:cNvPr id="13" name="Group 3"/>
          <p:cNvGraphicFramePr>
            <a:graphicFrameLocks noGrp="1"/>
          </p:cNvGraphicFramePr>
          <p:nvPr>
            <p:ph idx="11"/>
          </p:nvPr>
        </p:nvGraphicFramePr>
        <p:xfrm>
          <a:off x="2644278" y="2072390"/>
          <a:ext cx="7479507" cy="796926"/>
        </p:xfrm>
        <a:graphic>
          <a:graphicData uri="http://schemas.openxmlformats.org/drawingml/2006/table">
            <a:tbl>
              <a:tblPr/>
              <a:tblGrid>
                <a:gridCol w="1806696"/>
                <a:gridCol w="1179371"/>
                <a:gridCol w="1498411"/>
                <a:gridCol w="1496618"/>
                <a:gridCol w="1498411"/>
              </a:tblGrid>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82423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2319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40205"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关键字</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48</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86</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8463">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zh-CN" altLang="pt-BR"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指针</a:t>
                      </a:r>
                      <a:endParaRPr kumimoji="0" lang="zh-CN" altLang="pt-BR"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kumimoji="0" lang="pt-BR"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13</a:t>
                      </a:r>
                      <a:endParaRPr kumimoji="0" lang="pt-BR" altLang="zh-CN" sz="2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Aft>
                          <a:spcPct val="20000"/>
                        </a:spcAft>
                        <a:tabLst>
                          <a:tab pos="4343400" algn="r"/>
                        </a:tabLst>
                        <a:defRPr sz="2800">
                          <a:solidFill>
                            <a:schemeClr val="tx1"/>
                          </a:solidFill>
                          <a:latin typeface="Arial" panose="020B0604020202020204" pitchFamily="34" charset="0"/>
                          <a:ea typeface="隶书" panose="02010509060101010101" pitchFamily="49" charset="-122"/>
                        </a:defRPr>
                      </a:lvl1pPr>
                      <a:lvl2pPr marL="742950" indent="-285750" eaLnBrk="0" hangingPunct="0">
                        <a:spcBef>
                          <a:spcPct val="20000"/>
                        </a:spcBef>
                        <a:tabLst>
                          <a:tab pos="4343400" algn="r"/>
                        </a:tabLst>
                        <a:defRPr sz="2000" b="1">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Font typeface="Wingdings" panose="05000000000000000000" pitchFamily="2" charset="2"/>
                        <a:tabLst>
                          <a:tab pos="4343400" algn="r"/>
                        </a:tabLst>
                        <a:defRPr>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tabLst>
                          <a:tab pos="4343400" algn="r"/>
                        </a:tabLst>
                        <a:defRPr sz="16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tabLst>
                          <a:tab pos="4343400" algn="r"/>
                        </a:tabLst>
                        <a:defRPr sz="1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tabLst>
                          <a:tab pos="4343400" algn="r"/>
                        </a:tabLst>
                        <a:defRPr sz="1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43400" algn="r"/>
                        </a:tabLst>
                      </a:pPr>
                      <a:r>
                        <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19(n+1)</a:t>
                      </a:r>
                      <a:endParaRPr kumimoji="0" lang="pt-BR"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0" marR="0" marT="46807" marB="4680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4" name="Text Box 24"/>
          <p:cNvSpPr txBox="1">
            <a:spLocks noChangeArrowheads="1"/>
          </p:cNvSpPr>
          <p:nvPr/>
        </p:nvSpPr>
        <p:spPr bwMode="auto">
          <a:xfrm>
            <a:off x="2577306" y="3333576"/>
            <a:ext cx="8032750" cy="461963"/>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fontAlgn="base">
              <a:spcBef>
                <a:spcPct val="50000"/>
              </a:spcBef>
              <a:spcAft>
                <a:spcPct val="0"/>
              </a:spcAft>
              <a:defRPr/>
            </a:pPr>
            <a:r>
              <a:rPr kumimoji="1" lang="en-US" altLang="zh-CN" b="1" dirty="0">
                <a:solidFill>
                  <a:srgbClr val="F03B10"/>
                </a:solidFill>
                <a:effectLst>
                  <a:outerShdw blurRad="38100" dist="38100" dir="2700000" algn="tl">
                    <a:srgbClr val="C0C0C0"/>
                  </a:outerShdw>
                </a:effectLst>
                <a:latin typeface="Times New Roman" panose="02020603050405020304" pitchFamily="18" charset="0"/>
              </a:rPr>
              <a:t>22, 12, 13, 8, 9, 20</a:t>
            </a:r>
            <a:r>
              <a:rPr kumimoji="1" lang="en-US" altLang="zh-CN" b="1" dirty="0">
                <a:solidFill>
                  <a:srgbClr val="FFFFCC"/>
                </a:solidFill>
                <a:effectLst>
                  <a:outerShdw blurRad="38100" dist="38100" dir="2700000" algn="tl">
                    <a:srgbClr val="C0C0C0"/>
                  </a:outerShdw>
                </a:effectLst>
                <a:latin typeface="Times New Roman" panose="02020603050405020304" pitchFamily="18" charset="0"/>
              </a:rPr>
              <a:t>, </a:t>
            </a:r>
            <a:r>
              <a:rPr kumimoji="1" lang="en-US" altLang="zh-CN" b="1" dirty="0">
                <a:solidFill>
                  <a:srgbClr val="0070C0"/>
                </a:solidFill>
                <a:effectLst>
                  <a:outerShdw blurRad="38100" dist="38100" dir="2700000" algn="tl">
                    <a:srgbClr val="C0C0C0"/>
                  </a:outerShdw>
                </a:effectLst>
                <a:latin typeface="Times New Roman" panose="02020603050405020304" pitchFamily="18" charset="0"/>
              </a:rPr>
              <a:t>33, 42, 44, 38, 24, 48, </a:t>
            </a:r>
            <a:r>
              <a:rPr kumimoji="1" lang="en-US" altLang="zh-CN" b="1" dirty="0">
                <a:solidFill>
                  <a:srgbClr val="00B050"/>
                </a:solidFill>
                <a:effectLst>
                  <a:outerShdw blurRad="38100" dist="38100" dir="2700000" algn="tl">
                    <a:srgbClr val="C0C0C0"/>
                  </a:outerShdw>
                </a:effectLst>
                <a:latin typeface="Times New Roman" panose="02020603050405020304" pitchFamily="18" charset="0"/>
              </a:rPr>
              <a:t>60, 58, 74, 49, 86, 53</a:t>
            </a:r>
            <a:endParaRPr kumimoji="1" lang="en-US" altLang="zh-CN" b="1" dirty="0">
              <a:solidFill>
                <a:srgbClr val="00B050"/>
              </a:solidFill>
              <a:effectLst>
                <a:outerShdw blurRad="38100" dist="38100" dir="2700000" algn="tl">
                  <a:srgbClr val="C0C0C0"/>
                </a:outerShdw>
              </a:effectLst>
              <a:latin typeface="Times New Roman" panose="02020603050405020304" pitchFamily="18" charset="0"/>
            </a:endParaRPr>
          </a:p>
        </p:txBody>
      </p:sp>
      <p:sp>
        <p:nvSpPr>
          <p:cNvPr id="15" name="Line 25"/>
          <p:cNvSpPr>
            <a:spLocks noChangeShapeType="1"/>
          </p:cNvSpPr>
          <p:nvPr/>
        </p:nvSpPr>
        <p:spPr bwMode="auto">
          <a:xfrm flipH="1">
            <a:off x="2958306" y="2927176"/>
            <a:ext cx="1706563"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6" name="Line 26"/>
          <p:cNvSpPr>
            <a:spLocks noChangeShapeType="1"/>
          </p:cNvSpPr>
          <p:nvPr/>
        </p:nvSpPr>
        <p:spPr bwMode="auto">
          <a:xfrm flipH="1">
            <a:off x="5396706" y="2927176"/>
            <a:ext cx="636588"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7" name="Line 27"/>
          <p:cNvSpPr>
            <a:spLocks noChangeShapeType="1"/>
          </p:cNvSpPr>
          <p:nvPr/>
        </p:nvSpPr>
        <p:spPr bwMode="auto">
          <a:xfrm>
            <a:off x="7617619" y="2927176"/>
            <a:ext cx="446087" cy="482600"/>
          </a:xfrm>
          <a:prstGeom prst="line">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Arial" panose="020B0604020202020204" pitchFamily="34" charset="0"/>
            </a:endParaRPr>
          </a:p>
        </p:txBody>
      </p:sp>
      <p:sp>
        <p:nvSpPr>
          <p:cNvPr id="18" name="椭圆 17"/>
          <p:cNvSpPr/>
          <p:nvPr/>
        </p:nvSpPr>
        <p:spPr>
          <a:xfrm>
            <a:off x="3647728" y="4214376"/>
            <a:ext cx="5472608" cy="1831210"/>
          </a:xfrm>
          <a:prstGeom prst="ellipse">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eaLnBrk="0" fontAlgn="base" hangingPunct="0">
              <a:spcBef>
                <a:spcPct val="0"/>
              </a:spcBef>
              <a:spcAft>
                <a:spcPct val="0"/>
              </a:spcAft>
              <a:defRPr/>
            </a:pPr>
            <a:r>
              <a:rPr lang="zh-CN" altLang="en-US" b="1">
                <a:solidFill>
                  <a:srgbClr val="C9C9C9">
                    <a:lumMod val="20000"/>
                    <a:lumOff val="80000"/>
                  </a:srgbClr>
                </a:solidFill>
                <a:latin typeface="微软雅黑" panose="020B0503020204020204" pitchFamily="34" charset="-122"/>
                <a:ea typeface="微软雅黑" panose="020B0503020204020204" pitchFamily="34" charset="-122"/>
              </a:rPr>
              <a:t>思考：块内查找如何结束？</a:t>
            </a:r>
            <a:endParaRPr lang="zh-CN" altLang="en-US" b="1" dirty="0">
              <a:solidFill>
                <a:srgbClr val="C9C9C9">
                  <a:lumMod val="20000"/>
                  <a:lumOff val="80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1" nodeType="clickEffect">
                                  <p:stCondLst>
                                    <p:cond delay="0"/>
                                  </p:stCondLst>
                                  <p:childTnLst>
                                    <p:animRot by="120000">
                                      <p:cBhvr>
                                        <p:cTn id="11" dur="50" fill="hold">
                                          <p:stCondLst>
                                            <p:cond delay="0"/>
                                          </p:stCondLst>
                                        </p:cTn>
                                        <p:tgtEl>
                                          <p:spTgt spid="18"/>
                                        </p:tgtEl>
                                        <p:attrNameLst>
                                          <p:attrName>r</p:attrName>
                                        </p:attrNameLst>
                                      </p:cBhvr>
                                    </p:animRot>
                                    <p:animRot by="-240000">
                                      <p:cBhvr>
                                        <p:cTn id="12" dur="100" fill="hold">
                                          <p:stCondLst>
                                            <p:cond delay="100"/>
                                          </p:stCondLst>
                                        </p:cTn>
                                        <p:tgtEl>
                                          <p:spTgt spid="18"/>
                                        </p:tgtEl>
                                        <p:attrNameLst>
                                          <p:attrName>r</p:attrName>
                                        </p:attrNameLst>
                                      </p:cBhvr>
                                    </p:animRot>
                                    <p:animRot by="240000">
                                      <p:cBhvr>
                                        <p:cTn id="13" dur="100" fill="hold">
                                          <p:stCondLst>
                                            <p:cond delay="200"/>
                                          </p:stCondLst>
                                        </p:cTn>
                                        <p:tgtEl>
                                          <p:spTgt spid="18"/>
                                        </p:tgtEl>
                                        <p:attrNameLst>
                                          <p:attrName>r</p:attrName>
                                        </p:attrNameLst>
                                      </p:cBhvr>
                                    </p:animRot>
                                    <p:animRot by="-240000">
                                      <p:cBhvr>
                                        <p:cTn id="14" dur="100" fill="hold">
                                          <p:stCondLst>
                                            <p:cond delay="300"/>
                                          </p:stCondLst>
                                        </p:cTn>
                                        <p:tgtEl>
                                          <p:spTgt spid="18"/>
                                        </p:tgtEl>
                                        <p:attrNameLst>
                                          <p:attrName>r</p:attrName>
                                        </p:attrNameLst>
                                      </p:cBhvr>
                                    </p:animRot>
                                    <p:animRot by="120000">
                                      <p:cBhvr>
                                        <p:cTn id="15" dur="100" fill="hold">
                                          <p:stCondLst>
                                            <p:cond delay="4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11.1.4  </a:t>
            </a:r>
            <a:r>
              <a:rPr lang="zh-CN" altLang="en-US" dirty="0"/>
              <a:t>作业</a:t>
            </a:r>
            <a:endParaRPr lang="zh-CN" altLang="en-US" dirty="0"/>
          </a:p>
        </p:txBody>
      </p:sp>
      <p:sp>
        <p:nvSpPr>
          <p:cNvPr id="3" name="副标题 2"/>
          <p:cNvSpPr>
            <a:spLocks noGrp="1"/>
          </p:cNvSpPr>
          <p:nvPr>
            <p:ph type="subTitle" idx="1"/>
          </p:nvPr>
        </p:nvSpPr>
        <p:spPr/>
        <p:txBody>
          <a:bodyPr/>
          <a:lstStyle/>
          <a:p>
            <a:r>
              <a:rPr lang="en-US" altLang="zh-CN"/>
              <a:t>11.1.4 </a:t>
            </a:r>
            <a:r>
              <a:rPr lang="zh-CN" altLang="en-US" dirty="0"/>
              <a:t>作业</a:t>
            </a:r>
            <a:endParaRPr lang="zh-CN" altLang="en-US" dirty="0"/>
          </a:p>
        </p:txBody>
      </p:sp>
      <p:sp>
        <p:nvSpPr>
          <p:cNvPr id="4" name="文本占位符 3"/>
          <p:cNvSpPr>
            <a:spLocks noGrp="1"/>
          </p:cNvSpPr>
          <p:nvPr>
            <p:ph type="body" idx="10"/>
          </p:nvPr>
        </p:nvSpPr>
        <p:spPr/>
        <p:txBody>
          <a:bodyPr/>
          <a:lstStyle/>
          <a:p>
            <a:r>
              <a:rPr lang="zh-CN" altLang="en-US" dirty="0"/>
              <a:t>数据结构</a:t>
            </a:r>
            <a:endParaRPr lang="zh-CN" altLang="en-US" dirty="0"/>
          </a:p>
        </p:txBody>
      </p:sp>
      <p:sp>
        <p:nvSpPr>
          <p:cNvPr id="7" name="矩形 6"/>
          <p:cNvSpPr/>
          <p:nvPr/>
        </p:nvSpPr>
        <p:spPr>
          <a:xfrm>
            <a:off x="838200" y="1180819"/>
            <a:ext cx="10864312" cy="5112233"/>
          </a:xfrm>
          <a:prstGeom prst="rect">
            <a:avLst/>
          </a:prstGeom>
        </p:spPr>
        <p:txBody>
          <a:bodyPr wrap="square">
            <a:spAutoFit/>
          </a:bodyPr>
          <a:lstStyle/>
          <a:p>
            <a:pPr fontAlgn="base">
              <a:lnSpc>
                <a:spcPct val="150000"/>
              </a:lnSpc>
            </a:pPr>
            <a:r>
              <a:rPr lang="en-US" altLang="zh-CN" sz="2000" kern="100" dirty="0">
                <a:latin typeface="Times New Roman" panose="02020603050405020304" pitchFamily="18" charset="0"/>
              </a:rPr>
              <a:t>1</a:t>
            </a:r>
            <a:r>
              <a:rPr lang="zh-CN" altLang="zh-CN" sz="2000" kern="100" dirty="0">
                <a:latin typeface="Times New Roman" panose="02020603050405020304" pitchFamily="18" charset="0"/>
              </a:rPr>
              <a:t>、对有</a:t>
            </a:r>
            <a:r>
              <a:rPr lang="en-US" altLang="zh-CN" sz="2000" i="1" kern="100" dirty="0">
                <a:latin typeface="Times New Roman" panose="02020603050405020304" pitchFamily="18" charset="0"/>
              </a:rPr>
              <a:t>n</a:t>
            </a:r>
            <a:r>
              <a:rPr lang="zh-CN" altLang="zh-CN" sz="2000" kern="100" dirty="0">
                <a:latin typeface="Times New Roman" panose="02020603050405020304" pitchFamily="18" charset="0"/>
              </a:rPr>
              <a:t>个元素的有序顺序表和无序顺序表进行顺序搜索</a:t>
            </a: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试就下列三种情况分别讨论两者在等搜索概率时的平均搜索长度是否相同</a:t>
            </a:r>
            <a:r>
              <a:rPr lang="en-US" altLang="zh-CN" sz="2000" kern="100" dirty="0">
                <a:latin typeface="Times New Roman" panose="02020603050405020304" pitchFamily="18" charset="0"/>
              </a:rPr>
              <a:t>?</a:t>
            </a:r>
            <a:endParaRPr lang="zh-CN" altLang="zh-CN" sz="2000" kern="100" dirty="0">
              <a:latin typeface="Times New Roman" panose="02020603050405020304" pitchFamily="18" charset="0"/>
            </a:endParaRPr>
          </a:p>
          <a:p>
            <a:pPr marL="495935" indent="66675" fontAlgn="base">
              <a:lnSpc>
                <a:spcPct val="150000"/>
              </a:lnSpc>
            </a:pPr>
            <a:r>
              <a:rPr lang="en-US" altLang="zh-CN" sz="2000" kern="100" dirty="0">
                <a:latin typeface="Times New Roman" panose="02020603050405020304" pitchFamily="18" charset="0"/>
              </a:rPr>
              <a:t>(1) </a:t>
            </a:r>
            <a:r>
              <a:rPr lang="zh-CN" altLang="zh-CN" sz="2000" kern="100" dirty="0">
                <a:latin typeface="Times New Roman" panose="02020603050405020304" pitchFamily="18" charset="0"/>
              </a:rPr>
              <a:t>搜索失败</a:t>
            </a:r>
            <a:r>
              <a:rPr lang="en-US" altLang="zh-CN" sz="2000" kern="100" dirty="0">
                <a:latin typeface="Times New Roman" panose="02020603050405020304" pitchFamily="18" charset="0"/>
              </a:rPr>
              <a:t>;</a:t>
            </a:r>
            <a:endParaRPr lang="zh-CN" altLang="zh-CN" sz="2000" kern="100" dirty="0">
              <a:latin typeface="Times New Roman" panose="02020603050405020304" pitchFamily="18" charset="0"/>
            </a:endParaRPr>
          </a:p>
          <a:p>
            <a:pPr marL="495935" indent="66675" fontAlgn="base">
              <a:lnSpc>
                <a:spcPct val="150000"/>
              </a:lnSpc>
            </a:pPr>
            <a:r>
              <a:rPr lang="en-US" altLang="zh-CN" sz="2000" kern="100" dirty="0">
                <a:latin typeface="Times New Roman" panose="02020603050405020304" pitchFamily="18" charset="0"/>
              </a:rPr>
              <a:t>(2) </a:t>
            </a:r>
            <a:r>
              <a:rPr lang="zh-CN" altLang="zh-CN" sz="2000" kern="100" dirty="0">
                <a:latin typeface="Times New Roman" panose="02020603050405020304" pitchFamily="18" charset="0"/>
              </a:rPr>
              <a:t>搜索成功</a:t>
            </a: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且表中只有一个关键码等于给定值</a:t>
            </a:r>
            <a:r>
              <a:rPr lang="en-US" altLang="zh-CN" sz="2000" i="1" kern="100" dirty="0">
                <a:latin typeface="Times New Roman" panose="02020603050405020304" pitchFamily="18" charset="0"/>
              </a:rPr>
              <a:t>k</a:t>
            </a:r>
            <a:r>
              <a:rPr lang="zh-CN" altLang="zh-CN" sz="2000" kern="100" dirty="0">
                <a:latin typeface="Times New Roman" panose="02020603050405020304" pitchFamily="18" charset="0"/>
              </a:rPr>
              <a:t>的对象</a:t>
            </a:r>
            <a:r>
              <a:rPr lang="en-US" altLang="zh-CN" sz="2000" kern="100" dirty="0">
                <a:latin typeface="Times New Roman" panose="02020603050405020304" pitchFamily="18" charset="0"/>
              </a:rPr>
              <a:t>;</a:t>
            </a:r>
            <a:endParaRPr lang="zh-CN" altLang="zh-CN" sz="2000" kern="100" dirty="0">
              <a:latin typeface="Times New Roman" panose="02020603050405020304" pitchFamily="18" charset="0"/>
            </a:endParaRPr>
          </a:p>
          <a:p>
            <a:pPr marL="495935" indent="66675" fontAlgn="base">
              <a:lnSpc>
                <a:spcPct val="150000"/>
              </a:lnSpc>
            </a:pPr>
            <a:r>
              <a:rPr lang="en-US" altLang="zh-CN" sz="2000" kern="100" dirty="0">
                <a:latin typeface="Times New Roman" panose="02020603050405020304" pitchFamily="18" charset="0"/>
              </a:rPr>
              <a:t>(3) </a:t>
            </a:r>
            <a:r>
              <a:rPr lang="zh-CN" altLang="zh-CN" sz="2000" kern="100" dirty="0">
                <a:latin typeface="Times New Roman" panose="02020603050405020304" pitchFamily="18" charset="0"/>
              </a:rPr>
              <a:t>搜索成功</a:t>
            </a: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且表中有若干个关键码等于给定值</a:t>
            </a:r>
            <a:r>
              <a:rPr lang="en-US" altLang="zh-CN" sz="2000" i="1" kern="100" dirty="0">
                <a:latin typeface="Times New Roman" panose="02020603050405020304" pitchFamily="18" charset="0"/>
              </a:rPr>
              <a:t>k</a:t>
            </a:r>
            <a:r>
              <a:rPr lang="zh-CN" altLang="zh-CN" sz="2000" kern="100" dirty="0">
                <a:latin typeface="Times New Roman" panose="02020603050405020304" pitchFamily="18" charset="0"/>
              </a:rPr>
              <a:t>的对象</a:t>
            </a:r>
            <a:r>
              <a:rPr lang="en-US" altLang="zh-CN" sz="2000" kern="100" dirty="0">
                <a:latin typeface="Times New Roman" panose="02020603050405020304" pitchFamily="18" charset="0"/>
              </a:rPr>
              <a:t>, </a:t>
            </a:r>
            <a:r>
              <a:rPr lang="zh-CN" altLang="zh-CN" sz="2000" kern="100" dirty="0">
                <a:latin typeface="Times New Roman" panose="02020603050405020304" pitchFamily="18" charset="0"/>
              </a:rPr>
              <a:t>要求一次搜索找出所有对象。</a:t>
            </a:r>
            <a:endParaRPr lang="zh-CN" altLang="zh-CN" sz="2000" kern="100" dirty="0">
              <a:latin typeface="Times New Roman" panose="02020603050405020304" pitchFamily="18" charset="0"/>
            </a:endParaRPr>
          </a:p>
          <a:p>
            <a:pPr marL="533400" indent="-266700" fontAlgn="base">
              <a:lnSpc>
                <a:spcPct val="150000"/>
              </a:lnSpc>
            </a:pPr>
            <a:r>
              <a:rPr lang="en-US" altLang="zh-CN" sz="2000" kern="100" dirty="0">
                <a:latin typeface="Times New Roman" panose="02020603050405020304" pitchFamily="18" charset="0"/>
              </a:rPr>
              <a:t> </a:t>
            </a:r>
            <a:endParaRPr lang="zh-CN" altLang="zh-CN" sz="2000" kern="100" dirty="0">
              <a:latin typeface="Times New Roman" panose="02020603050405020304" pitchFamily="18" charset="0"/>
            </a:endParaRPr>
          </a:p>
          <a:p>
            <a:pPr fontAlgn="base">
              <a:lnSpc>
                <a:spcPct val="150000"/>
              </a:lnSpc>
            </a:pPr>
            <a:r>
              <a:rPr lang="en-US" altLang="zh-CN" sz="2000" kern="100" dirty="0">
                <a:latin typeface="Times New Roman" panose="02020603050405020304" pitchFamily="18" charset="0"/>
              </a:rPr>
              <a:t>2</a:t>
            </a:r>
            <a:r>
              <a:rPr lang="zh-CN" altLang="zh-CN" sz="2000" kern="100" dirty="0">
                <a:latin typeface="Times New Roman" panose="02020603050405020304" pitchFamily="18" charset="0"/>
              </a:rPr>
              <a:t>、假定对有序表：（</a:t>
            </a:r>
            <a:r>
              <a:rPr lang="en-US" altLang="zh-CN" sz="2000" kern="100" dirty="0">
                <a:latin typeface="Times New Roman" panose="02020603050405020304" pitchFamily="18" charset="0"/>
              </a:rPr>
              <a:t>3,4,5,7,24,30,42,54,63,72,87,95</a:t>
            </a:r>
            <a:r>
              <a:rPr lang="zh-CN" altLang="zh-CN" sz="2000" kern="100" dirty="0">
                <a:latin typeface="Times New Roman" panose="02020603050405020304" pitchFamily="18" charset="0"/>
              </a:rPr>
              <a:t>）进行折半查找，试回答下列问题：</a:t>
            </a:r>
            <a:endParaRPr lang="zh-CN" altLang="zh-CN" sz="2000" kern="100" dirty="0">
              <a:latin typeface="Times New Roman" panose="02020603050405020304" pitchFamily="18" charset="0"/>
            </a:endParaRPr>
          </a:p>
          <a:p>
            <a:pPr fontAlgn="base">
              <a:lnSpc>
                <a:spcPct val="150000"/>
              </a:lnSpc>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1</a:t>
            </a:r>
            <a:r>
              <a:rPr lang="zh-CN" altLang="zh-CN" sz="2000" kern="100" dirty="0">
                <a:latin typeface="Times New Roman" panose="02020603050405020304" pitchFamily="18" charset="0"/>
              </a:rPr>
              <a:t>）画出描述折半查找过程的判定树；</a:t>
            </a:r>
            <a:endParaRPr lang="zh-CN" altLang="zh-CN" sz="2000" kern="100" dirty="0">
              <a:latin typeface="Times New Roman" panose="02020603050405020304" pitchFamily="18" charset="0"/>
            </a:endParaRPr>
          </a:p>
          <a:p>
            <a:pPr fontAlgn="base">
              <a:lnSpc>
                <a:spcPct val="150000"/>
              </a:lnSpc>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2</a:t>
            </a:r>
            <a:r>
              <a:rPr lang="zh-CN" altLang="zh-CN" sz="2000" kern="100" dirty="0">
                <a:latin typeface="Times New Roman" panose="02020603050405020304" pitchFamily="18" charset="0"/>
              </a:rPr>
              <a:t>）若查找元素</a:t>
            </a:r>
            <a:r>
              <a:rPr lang="en-US" altLang="zh-CN" sz="2000" kern="100" dirty="0">
                <a:latin typeface="Times New Roman" panose="02020603050405020304" pitchFamily="18" charset="0"/>
              </a:rPr>
              <a:t>54</a:t>
            </a:r>
            <a:r>
              <a:rPr lang="zh-CN" altLang="zh-CN" sz="2000" kern="100" dirty="0">
                <a:latin typeface="Times New Roman" panose="02020603050405020304" pitchFamily="18" charset="0"/>
              </a:rPr>
              <a:t>，需依次与哪些元素比较？</a:t>
            </a:r>
            <a:endParaRPr lang="zh-CN" altLang="zh-CN" sz="2000" kern="100" dirty="0">
              <a:latin typeface="Times New Roman" panose="02020603050405020304" pitchFamily="18" charset="0"/>
            </a:endParaRPr>
          </a:p>
          <a:p>
            <a:pPr fontAlgn="base">
              <a:lnSpc>
                <a:spcPct val="150000"/>
              </a:lnSpc>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3</a:t>
            </a:r>
            <a:r>
              <a:rPr lang="zh-CN" altLang="zh-CN" sz="2000" kern="100" dirty="0">
                <a:latin typeface="Times New Roman" panose="02020603050405020304" pitchFamily="18" charset="0"/>
              </a:rPr>
              <a:t>）若查找元素</a:t>
            </a:r>
            <a:r>
              <a:rPr lang="en-US" altLang="zh-CN" sz="2000" kern="100" dirty="0">
                <a:latin typeface="Times New Roman" panose="02020603050405020304" pitchFamily="18" charset="0"/>
              </a:rPr>
              <a:t>90</a:t>
            </a:r>
            <a:r>
              <a:rPr lang="zh-CN" altLang="zh-CN" sz="2000" kern="100" dirty="0">
                <a:latin typeface="Times New Roman" panose="02020603050405020304" pitchFamily="18" charset="0"/>
              </a:rPr>
              <a:t>，需依次与哪些元素比较？</a:t>
            </a:r>
            <a:endParaRPr lang="zh-CN" altLang="zh-CN" sz="2000" kern="100" dirty="0">
              <a:latin typeface="Times New Roman" panose="02020603050405020304" pitchFamily="18" charset="0"/>
            </a:endParaRPr>
          </a:p>
          <a:p>
            <a:pPr fontAlgn="base">
              <a:lnSpc>
                <a:spcPct val="150000"/>
              </a:lnSpc>
            </a:pPr>
            <a:r>
              <a:rPr lang="zh-CN" altLang="zh-CN" sz="2000" kern="100" dirty="0">
                <a:latin typeface="Times New Roman" panose="02020603050405020304" pitchFamily="18" charset="0"/>
              </a:rPr>
              <a:t>（</a:t>
            </a:r>
            <a:r>
              <a:rPr lang="en-US" altLang="zh-CN" sz="2000" kern="100" dirty="0">
                <a:latin typeface="Times New Roman" panose="02020603050405020304" pitchFamily="18" charset="0"/>
              </a:rPr>
              <a:t>4</a:t>
            </a:r>
            <a:r>
              <a:rPr lang="zh-CN" altLang="zh-CN" sz="2000" kern="100" dirty="0">
                <a:latin typeface="Times New Roman" panose="02020603050405020304" pitchFamily="18" charset="0"/>
              </a:rPr>
              <a:t>）假定每个元素的查找概率相等，求查找成功时的平均查找长度。</a:t>
            </a:r>
            <a:endParaRPr lang="zh-CN" altLang="zh-CN" sz="2000" kern="100" dirty="0">
              <a:latin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srcRect/>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srcRect/>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blip>
            <a:srcRect/>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11.1.1</a:t>
            </a:r>
            <a:r>
              <a:rPr lang="zh-CN" altLang="en-US" dirty="0"/>
              <a:t> 顺序查找</a:t>
            </a:r>
            <a:endParaRPr lang="zh-CN" altLang="en-US" dirty="0"/>
          </a:p>
        </p:txBody>
      </p:sp>
      <p:sp>
        <p:nvSpPr>
          <p:cNvPr id="3" name="副标题 2"/>
          <p:cNvSpPr>
            <a:spLocks noGrp="1"/>
          </p:cNvSpPr>
          <p:nvPr>
            <p:ph type="subTitle" idx="1"/>
          </p:nvPr>
        </p:nvSpPr>
        <p:spPr/>
        <p:txBody>
          <a:bodyPr/>
          <a:lstStyle/>
          <a:p>
            <a:r>
              <a:rPr lang="en-US" altLang="zh-CN" dirty="0"/>
              <a:t>11.1.1</a:t>
            </a:r>
            <a:r>
              <a:rPr lang="zh-CN" altLang="en-US" dirty="0"/>
              <a:t>顺序查找</a:t>
            </a:r>
            <a:endParaRPr lang="zh-CN" altLang="en-US" dirty="0"/>
          </a:p>
        </p:txBody>
      </p:sp>
      <p:sp>
        <p:nvSpPr>
          <p:cNvPr id="4" name="文本占位符 3"/>
          <p:cNvSpPr>
            <a:spLocks noGrp="1"/>
          </p:cNvSpPr>
          <p:nvPr>
            <p:ph type="body" idx="10"/>
          </p:nvPr>
        </p:nvSpPr>
        <p:spPr/>
        <p:txBody>
          <a:bodyPr/>
          <a:lstStyle/>
          <a:p>
            <a:endParaRPr lang="zh-CN" altLang="en-US"/>
          </a:p>
        </p:txBody>
      </p:sp>
      <p:graphicFrame>
        <p:nvGraphicFramePr>
          <p:cNvPr id="260098" name="Object 2"/>
          <p:cNvGraphicFramePr>
            <a:graphicFrameLocks noChangeAspect="1"/>
          </p:cNvGraphicFramePr>
          <p:nvPr/>
        </p:nvGraphicFramePr>
        <p:xfrm>
          <a:off x="2119313" y="1703388"/>
          <a:ext cx="8093075" cy="1700212"/>
        </p:xfrm>
        <a:graphic>
          <a:graphicData uri="http://schemas.openxmlformats.org/presentationml/2006/ole">
            <mc:AlternateContent xmlns:mc="http://schemas.openxmlformats.org/markup-compatibility/2006">
              <mc:Choice xmlns:v="urn:schemas-microsoft-com:vml" Requires="v">
                <p:oleObj spid="_x0000_s5" name="文档" r:id="rId1" imgW="8192770" imgH="1728470" progId="Word.Document.8">
                  <p:embed/>
                </p:oleObj>
              </mc:Choice>
              <mc:Fallback>
                <p:oleObj name="文档" r:id="rId1" imgW="8192770" imgH="1728470" progId="Word.Document.8">
                  <p:embed/>
                  <p:pic>
                    <p:nvPicPr>
                      <p:cNvPr id="0" name="Object 2"/>
                      <p:cNvPicPr>
                        <a:picLocks noChangeAspect="1" noChangeArrowheads="1"/>
                      </p:cNvPicPr>
                      <p:nvPr/>
                    </p:nvPicPr>
                    <p:blipFill>
                      <a:blip r:embed="rId2"/>
                      <a:srcRect/>
                      <a:stretch>
                        <a:fillRect/>
                      </a:stretch>
                    </p:blipFill>
                    <p:spPr bwMode="auto">
                      <a:xfrm>
                        <a:off x="2119313" y="1703388"/>
                        <a:ext cx="8093075" cy="170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099" name="Text Box 3"/>
          <p:cNvSpPr txBox="1">
            <a:spLocks noChangeArrowheads="1"/>
          </p:cNvSpPr>
          <p:nvPr/>
        </p:nvSpPr>
        <p:spPr bwMode="auto">
          <a:xfrm>
            <a:off x="2200648" y="1127219"/>
            <a:ext cx="420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a:solidFill>
                  <a:srgbClr val="010000"/>
                </a:solidFill>
                <a:latin typeface="微软雅黑" panose="020B0503020204020204" pitchFamily="34" charset="-122"/>
                <a:ea typeface="微软雅黑" panose="020B0503020204020204" pitchFamily="34" charset="-122"/>
              </a:rPr>
              <a:t>R</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graphicFrame>
        <p:nvGraphicFramePr>
          <p:cNvPr id="260100" name="Object 4"/>
          <p:cNvGraphicFramePr>
            <a:graphicFrameLocks noChangeAspect="1"/>
          </p:cNvGraphicFramePr>
          <p:nvPr/>
        </p:nvGraphicFramePr>
        <p:xfrm>
          <a:off x="2138363" y="4713288"/>
          <a:ext cx="8185150" cy="1725612"/>
        </p:xfrm>
        <a:graphic>
          <a:graphicData uri="http://schemas.openxmlformats.org/presentationml/2006/ole">
            <mc:AlternateContent xmlns:mc="http://schemas.openxmlformats.org/markup-compatibility/2006">
              <mc:Choice xmlns:v="urn:schemas-microsoft-com:vml" Requires="v">
                <p:oleObj spid="_x0000_s6" name="文档" r:id="rId3" imgW="8192770" imgH="1728470" progId="Word.Document.8">
                  <p:embed/>
                </p:oleObj>
              </mc:Choice>
              <mc:Fallback>
                <p:oleObj name="文档" r:id="rId3" imgW="8192770" imgH="1728470" progId="Word.Document.8">
                  <p:embed/>
                  <p:pic>
                    <p:nvPicPr>
                      <p:cNvPr id="0" name="Object 4"/>
                      <p:cNvPicPr>
                        <a:picLocks noChangeAspect="1" noChangeArrowheads="1"/>
                      </p:cNvPicPr>
                      <p:nvPr/>
                    </p:nvPicPr>
                    <p:blipFill>
                      <a:blip r:embed="rId4"/>
                      <a:srcRect/>
                      <a:stretch>
                        <a:fillRect/>
                      </a:stretch>
                    </p:blipFill>
                    <p:spPr bwMode="auto">
                      <a:xfrm>
                        <a:off x="2138363" y="4713288"/>
                        <a:ext cx="8185150"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01" name="Text Box 5"/>
          <p:cNvSpPr txBox="1">
            <a:spLocks noChangeArrowheads="1"/>
          </p:cNvSpPr>
          <p:nvPr/>
        </p:nvSpPr>
        <p:spPr bwMode="auto">
          <a:xfrm>
            <a:off x="2129850" y="4146420"/>
            <a:ext cx="420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a:solidFill>
                  <a:srgbClr val="010000"/>
                </a:solidFill>
                <a:latin typeface="微软雅黑" panose="020B0503020204020204" pitchFamily="34" charset="-122"/>
                <a:ea typeface="微软雅黑" panose="020B0503020204020204" pitchFamily="34" charset="-122"/>
              </a:rPr>
              <a:t>R</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02" name="Line 6"/>
          <p:cNvSpPr>
            <a:spLocks noChangeShapeType="1"/>
          </p:cNvSpPr>
          <p:nvPr/>
        </p:nvSpPr>
        <p:spPr bwMode="auto">
          <a:xfrm>
            <a:off x="2490213"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03" name="Text Box 7"/>
          <p:cNvSpPr txBox="1">
            <a:spLocks noChangeArrowheads="1"/>
          </p:cNvSpPr>
          <p:nvPr/>
        </p:nvSpPr>
        <p:spPr bwMode="auto">
          <a:xfrm>
            <a:off x="2490213"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04" name="Text Box 8"/>
          <p:cNvSpPr txBox="1">
            <a:spLocks noChangeArrowheads="1"/>
          </p:cNvSpPr>
          <p:nvPr/>
        </p:nvSpPr>
        <p:spPr bwMode="auto">
          <a:xfrm>
            <a:off x="2129850" y="4649657"/>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600" dirty="0">
                <a:solidFill>
                  <a:srgbClr val="CC0000"/>
                </a:solidFill>
                <a:latin typeface="宋体" panose="02010600030101010101" pitchFamily="2" charset="-122"/>
                <a:ea typeface="宋体" panose="02010600030101010101" pitchFamily="2" charset="-122"/>
              </a:rPr>
              <a:t>60</a:t>
            </a:r>
            <a:endParaRPr kumimoji="1" lang="en-US" altLang="zh-CN" sz="2400" dirty="0">
              <a:solidFill>
                <a:srgbClr val="010000"/>
              </a:solidFill>
              <a:latin typeface="宋体" panose="02010600030101010101" pitchFamily="2" charset="-122"/>
              <a:ea typeface="宋体" panose="02010600030101010101" pitchFamily="2" charset="-122"/>
            </a:endParaRPr>
          </a:p>
        </p:txBody>
      </p:sp>
      <p:grpSp>
        <p:nvGrpSpPr>
          <p:cNvPr id="260105" name="Group 9"/>
          <p:cNvGrpSpPr/>
          <p:nvPr/>
        </p:nvGrpSpPr>
        <p:grpSpPr bwMode="auto">
          <a:xfrm>
            <a:off x="9258673" y="614816"/>
            <a:ext cx="296862" cy="990600"/>
            <a:chOff x="4961" y="288"/>
            <a:chExt cx="187" cy="624"/>
          </a:xfrm>
        </p:grpSpPr>
        <p:sp>
          <p:nvSpPr>
            <p:cNvPr id="21541" name="Line 10"/>
            <p:cNvSpPr>
              <a:spLocks noChangeShapeType="1"/>
            </p:cNvSpPr>
            <p:nvPr/>
          </p:nvSpPr>
          <p:spPr bwMode="auto">
            <a:xfrm>
              <a:off x="4992" y="288"/>
              <a:ext cx="0" cy="624"/>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1542" name="Text Box 11"/>
            <p:cNvSpPr txBox="1">
              <a:spLocks noChangeArrowheads="1"/>
            </p:cNvSpPr>
            <p:nvPr/>
          </p:nvSpPr>
          <p:spPr bwMode="auto">
            <a:xfrm>
              <a:off x="4961" y="391"/>
              <a:ext cx="18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grpSp>
      <p:sp>
        <p:nvSpPr>
          <p:cNvPr id="260108" name="Text Box 12"/>
          <p:cNvSpPr txBox="1">
            <a:spLocks noChangeArrowheads="1"/>
          </p:cNvSpPr>
          <p:nvPr/>
        </p:nvSpPr>
        <p:spPr bwMode="auto">
          <a:xfrm>
            <a:off x="3670795" y="2799123"/>
            <a:ext cx="1452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dirty="0">
                <a:solidFill>
                  <a:srgbClr val="CC0000"/>
                </a:solidFill>
                <a:latin typeface="微软雅黑" panose="020B0503020204020204" pitchFamily="34" charset="-122"/>
                <a:ea typeface="微软雅黑" panose="020B0503020204020204" pitchFamily="34" charset="-122"/>
              </a:rPr>
              <a:t>key=64</a:t>
            </a:r>
            <a:endParaRPr kumimoji="1" lang="en-US" altLang="zh-CN" sz="2000" b="0" dirty="0">
              <a:solidFill>
                <a:srgbClr val="010000"/>
              </a:solidFill>
              <a:latin typeface="微软雅黑" panose="020B0503020204020204" pitchFamily="34" charset="-122"/>
              <a:ea typeface="微软雅黑" panose="020B0503020204020204" pitchFamily="34" charset="-122"/>
            </a:endParaRPr>
          </a:p>
        </p:txBody>
      </p:sp>
      <p:sp>
        <p:nvSpPr>
          <p:cNvPr id="260109" name="Text Box 13"/>
          <p:cNvSpPr txBox="1">
            <a:spLocks noChangeArrowheads="1"/>
          </p:cNvSpPr>
          <p:nvPr/>
        </p:nvSpPr>
        <p:spPr bwMode="auto">
          <a:xfrm>
            <a:off x="3671435" y="5842525"/>
            <a:ext cx="1452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b="0" dirty="0">
                <a:solidFill>
                  <a:srgbClr val="CC0000"/>
                </a:solidFill>
                <a:latin typeface="微软雅黑" panose="020B0503020204020204" pitchFamily="34" charset="-122"/>
                <a:ea typeface="微软雅黑" panose="020B0503020204020204" pitchFamily="34" charset="-122"/>
              </a:rPr>
              <a:t>key=60</a:t>
            </a:r>
            <a:endParaRPr kumimoji="1" lang="en-US" altLang="zh-CN" sz="2000" b="0" dirty="0">
              <a:solidFill>
                <a:srgbClr val="010000"/>
              </a:solidFill>
              <a:latin typeface="微软雅黑" panose="020B0503020204020204" pitchFamily="34" charset="-122"/>
              <a:ea typeface="微软雅黑" panose="020B0503020204020204" pitchFamily="34" charset="-122"/>
            </a:endParaRPr>
          </a:p>
        </p:txBody>
      </p:sp>
      <p:sp>
        <p:nvSpPr>
          <p:cNvPr id="260110" name="Text Box 14"/>
          <p:cNvSpPr txBox="1">
            <a:spLocks noChangeArrowheads="1"/>
          </p:cNvSpPr>
          <p:nvPr/>
        </p:nvSpPr>
        <p:spPr bwMode="auto">
          <a:xfrm>
            <a:off x="2103810" y="1662206"/>
            <a:ext cx="6463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600" dirty="0">
                <a:solidFill>
                  <a:srgbClr val="CC0000"/>
                </a:solidFill>
                <a:latin typeface="宋体" panose="02010600030101010101" pitchFamily="2" charset="-122"/>
                <a:ea typeface="宋体" panose="02010600030101010101" pitchFamily="2" charset="-122"/>
              </a:rPr>
              <a:t>64</a:t>
            </a:r>
            <a:endParaRPr kumimoji="1" lang="en-US" altLang="zh-CN" sz="2400" dirty="0">
              <a:solidFill>
                <a:srgbClr val="010000"/>
              </a:solidFill>
              <a:latin typeface="宋体" panose="02010600030101010101" pitchFamily="2" charset="-122"/>
              <a:ea typeface="宋体" panose="02010600030101010101" pitchFamily="2" charset="-122"/>
            </a:endParaRPr>
          </a:p>
        </p:txBody>
      </p:sp>
      <p:sp>
        <p:nvSpPr>
          <p:cNvPr id="260111" name="Line 15"/>
          <p:cNvSpPr>
            <a:spLocks noChangeShapeType="1"/>
          </p:cNvSpPr>
          <p:nvPr/>
        </p:nvSpPr>
        <p:spPr bwMode="auto">
          <a:xfrm>
            <a:off x="8754488"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2" name="Line 16"/>
          <p:cNvSpPr>
            <a:spLocks noChangeShapeType="1"/>
          </p:cNvSpPr>
          <p:nvPr/>
        </p:nvSpPr>
        <p:spPr bwMode="auto">
          <a:xfrm>
            <a:off x="8106788"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3" name="Line 17"/>
          <p:cNvSpPr>
            <a:spLocks noChangeShapeType="1"/>
          </p:cNvSpPr>
          <p:nvPr/>
        </p:nvSpPr>
        <p:spPr bwMode="auto">
          <a:xfrm>
            <a:off x="753052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4" name="Line 18"/>
          <p:cNvSpPr>
            <a:spLocks noChangeShapeType="1"/>
          </p:cNvSpPr>
          <p:nvPr/>
        </p:nvSpPr>
        <p:spPr bwMode="auto">
          <a:xfrm>
            <a:off x="688282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5" name="Line 19"/>
          <p:cNvSpPr>
            <a:spLocks noChangeShapeType="1"/>
          </p:cNvSpPr>
          <p:nvPr/>
        </p:nvSpPr>
        <p:spPr bwMode="auto">
          <a:xfrm>
            <a:off x="6233538"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6" name="Line 20"/>
          <p:cNvSpPr>
            <a:spLocks noChangeShapeType="1"/>
          </p:cNvSpPr>
          <p:nvPr/>
        </p:nvSpPr>
        <p:spPr bwMode="auto">
          <a:xfrm>
            <a:off x="5585838"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7" name="Line 21"/>
          <p:cNvSpPr>
            <a:spLocks noChangeShapeType="1"/>
          </p:cNvSpPr>
          <p:nvPr/>
        </p:nvSpPr>
        <p:spPr bwMode="auto">
          <a:xfrm>
            <a:off x="500957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8" name="Line 22"/>
          <p:cNvSpPr>
            <a:spLocks noChangeShapeType="1"/>
          </p:cNvSpPr>
          <p:nvPr/>
        </p:nvSpPr>
        <p:spPr bwMode="auto">
          <a:xfrm>
            <a:off x="436187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19" name="Line 23"/>
          <p:cNvSpPr>
            <a:spLocks noChangeShapeType="1"/>
          </p:cNvSpPr>
          <p:nvPr/>
        </p:nvSpPr>
        <p:spPr bwMode="auto">
          <a:xfrm>
            <a:off x="371417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20" name="Text Box 24"/>
          <p:cNvSpPr txBox="1">
            <a:spLocks noChangeArrowheads="1"/>
          </p:cNvSpPr>
          <p:nvPr/>
        </p:nvSpPr>
        <p:spPr bwMode="auto">
          <a:xfrm>
            <a:off x="867193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1" name="Text Box 25"/>
          <p:cNvSpPr txBox="1">
            <a:spLocks noChangeArrowheads="1"/>
          </p:cNvSpPr>
          <p:nvPr/>
        </p:nvSpPr>
        <p:spPr bwMode="auto">
          <a:xfrm>
            <a:off x="802423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2" name="Text Box 26"/>
          <p:cNvSpPr txBox="1">
            <a:spLocks noChangeArrowheads="1"/>
          </p:cNvSpPr>
          <p:nvPr/>
        </p:nvSpPr>
        <p:spPr bwMode="auto">
          <a:xfrm>
            <a:off x="74479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3" name="Text Box 27"/>
          <p:cNvSpPr txBox="1">
            <a:spLocks noChangeArrowheads="1"/>
          </p:cNvSpPr>
          <p:nvPr/>
        </p:nvSpPr>
        <p:spPr bwMode="auto">
          <a:xfrm>
            <a:off x="68002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4" name="Text Box 28"/>
          <p:cNvSpPr txBox="1">
            <a:spLocks noChangeArrowheads="1"/>
          </p:cNvSpPr>
          <p:nvPr/>
        </p:nvSpPr>
        <p:spPr bwMode="auto">
          <a:xfrm>
            <a:off x="615257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5" name="Text Box 29"/>
          <p:cNvSpPr txBox="1">
            <a:spLocks noChangeArrowheads="1"/>
          </p:cNvSpPr>
          <p:nvPr/>
        </p:nvSpPr>
        <p:spPr bwMode="auto">
          <a:xfrm>
            <a:off x="5503288"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6" name="Text Box 30"/>
          <p:cNvSpPr txBox="1">
            <a:spLocks noChangeArrowheads="1"/>
          </p:cNvSpPr>
          <p:nvPr/>
        </p:nvSpPr>
        <p:spPr bwMode="auto">
          <a:xfrm>
            <a:off x="4928613" y="3714620"/>
            <a:ext cx="2968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7" name="Text Box 31"/>
          <p:cNvSpPr txBox="1">
            <a:spLocks noChangeArrowheads="1"/>
          </p:cNvSpPr>
          <p:nvPr/>
        </p:nvSpPr>
        <p:spPr bwMode="auto">
          <a:xfrm>
            <a:off x="42793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8" name="Text Box 32"/>
          <p:cNvSpPr txBox="1">
            <a:spLocks noChangeArrowheads="1"/>
          </p:cNvSpPr>
          <p:nvPr/>
        </p:nvSpPr>
        <p:spPr bwMode="auto">
          <a:xfrm>
            <a:off x="29839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29" name="Text Box 33"/>
          <p:cNvSpPr txBox="1">
            <a:spLocks noChangeArrowheads="1"/>
          </p:cNvSpPr>
          <p:nvPr/>
        </p:nvSpPr>
        <p:spPr bwMode="auto">
          <a:xfrm>
            <a:off x="36316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30" name="Line 34"/>
          <p:cNvSpPr>
            <a:spLocks noChangeShapeType="1"/>
          </p:cNvSpPr>
          <p:nvPr/>
        </p:nvSpPr>
        <p:spPr bwMode="auto">
          <a:xfrm>
            <a:off x="9402188"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31" name="Text Box 35"/>
          <p:cNvSpPr txBox="1">
            <a:spLocks noChangeArrowheads="1"/>
          </p:cNvSpPr>
          <p:nvPr/>
        </p:nvSpPr>
        <p:spPr bwMode="auto">
          <a:xfrm>
            <a:off x="9321225" y="3714620"/>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r>
              <a:rPr kumimoji="1" lang="en-US" altLang="zh-CN" sz="3200" b="0">
                <a:solidFill>
                  <a:srgbClr val="990000"/>
                </a:solidFill>
                <a:latin typeface="微软雅黑" panose="020B0503020204020204" pitchFamily="34" charset="-122"/>
                <a:ea typeface="微软雅黑" panose="020B0503020204020204" pitchFamily="34" charset="-122"/>
              </a:rPr>
              <a:t>i</a:t>
            </a:r>
            <a:endParaRPr kumimoji="1" lang="en-US" altLang="zh-CN" sz="2400" b="0">
              <a:solidFill>
                <a:srgbClr val="010000"/>
              </a:solidFill>
              <a:latin typeface="微软雅黑" panose="020B0503020204020204" pitchFamily="34" charset="-122"/>
              <a:ea typeface="微软雅黑" panose="020B0503020204020204" pitchFamily="34" charset="-122"/>
            </a:endParaRPr>
          </a:p>
        </p:txBody>
      </p:sp>
      <p:sp>
        <p:nvSpPr>
          <p:cNvPr id="260132" name="Line 36"/>
          <p:cNvSpPr>
            <a:spLocks noChangeShapeType="1"/>
          </p:cNvSpPr>
          <p:nvPr/>
        </p:nvSpPr>
        <p:spPr bwMode="auto">
          <a:xfrm>
            <a:off x="3066475" y="3714620"/>
            <a:ext cx="0" cy="990600"/>
          </a:xfrm>
          <a:prstGeom prst="line">
            <a:avLst/>
          </a:prstGeom>
          <a:noFill/>
          <a:ln w="12700">
            <a:solidFill>
              <a:srgbClr val="99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defRPr/>
            </a:pPr>
            <a:endParaRPr lang="zh-CN" altLang="en-US" sz="1800">
              <a:solidFill>
                <a:srgbClr val="010000"/>
              </a:solidFill>
              <a:latin typeface="微软雅黑" panose="020B0503020204020204" pitchFamily="34" charset="-122"/>
              <a:ea typeface="微软雅黑" panose="020B0503020204020204" pitchFamily="34" charset="-122"/>
            </a:endParaRPr>
          </a:p>
        </p:txBody>
      </p:sp>
      <p:sp>
        <p:nvSpPr>
          <p:cNvPr id="260133" name="AutoShape 37"/>
          <p:cNvSpPr>
            <a:spLocks noChangeArrowheads="1"/>
          </p:cNvSpPr>
          <p:nvPr/>
        </p:nvSpPr>
        <p:spPr bwMode="auto">
          <a:xfrm>
            <a:off x="9258673" y="839881"/>
            <a:ext cx="865187" cy="720725"/>
          </a:xfrm>
          <a:prstGeom prst="smileyFace">
            <a:avLst>
              <a:gd name="adj" fmla="val 4653"/>
            </a:avLst>
          </a:prstGeom>
          <a:solidFill>
            <a:srgbClr val="FFC000"/>
          </a:solidFill>
          <a:ln w="9525">
            <a:solidFill>
              <a:schemeClr val="tx1"/>
            </a:solidFill>
            <a:round/>
          </a:ln>
          <a:effectLst/>
        </p:spPr>
        <p:txBody>
          <a:bodyPr wrap="none" anchor="ctr"/>
          <a:lstStyle>
            <a:lvl1pPr>
              <a:spcBef>
                <a:spcPct val="60000"/>
              </a:spcBef>
              <a:buClr>
                <a:schemeClr val="tx1"/>
              </a:buClr>
              <a:buChar char="•"/>
              <a:defRPr sz="2800" b="1">
                <a:solidFill>
                  <a:schemeClr val="tx1"/>
                </a:solidFill>
                <a:latin typeface="Tahoma" panose="020B0604030504040204" pitchFamily="34" charset="0"/>
                <a:ea typeface="幼圆" panose="02010509060101010101" pitchFamily="49" charset="-122"/>
              </a:defRPr>
            </a:lvl1pPr>
            <a:lvl2pPr marL="742950" indent="-285750">
              <a:spcBef>
                <a:spcPct val="40000"/>
              </a:spcBef>
              <a:buClr>
                <a:schemeClr val="tx1"/>
              </a:buClr>
              <a:buChar char="–"/>
              <a:defRPr sz="2400" b="1">
                <a:solidFill>
                  <a:schemeClr val="tx1"/>
                </a:solidFill>
                <a:latin typeface="Tahoma" panose="020B0604030504040204" pitchFamily="34" charset="0"/>
                <a:ea typeface="幼圆" panose="02010509060101010101" pitchFamily="49" charset="-122"/>
              </a:defRPr>
            </a:lvl2pPr>
            <a:lvl3pPr marL="1143000" indent="-228600">
              <a:lnSpc>
                <a:spcPct val="95000"/>
              </a:lnSpc>
              <a:spcBef>
                <a:spcPct val="35000"/>
              </a:spcBef>
              <a:buChar char="•"/>
              <a:defRPr sz="2400" b="1">
                <a:solidFill>
                  <a:schemeClr val="tx1"/>
                </a:solidFill>
                <a:latin typeface="Tahoma" panose="020B0604030504040204" pitchFamily="34" charset="0"/>
                <a:ea typeface="幼圆" panose="02010509060101010101" pitchFamily="49" charset="-122"/>
              </a:defRPr>
            </a:lvl3pPr>
            <a:lvl4pPr marL="16002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4pPr>
            <a:lvl5pPr marL="2057400" indent="-228600">
              <a:lnSpc>
                <a:spcPct val="75000"/>
              </a:lnSpc>
              <a:spcBef>
                <a:spcPct val="30000"/>
              </a:spcBef>
              <a:buChar char="»"/>
              <a:defRPr sz="2000" b="1">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75000"/>
              </a:lnSpc>
              <a:spcBef>
                <a:spcPct val="30000"/>
              </a:spcBef>
              <a:spcAft>
                <a:spcPct val="0"/>
              </a:spcAft>
              <a:buChar char="»"/>
              <a:defRPr sz="2000" b="1">
                <a:solidFill>
                  <a:schemeClr val="tx1"/>
                </a:solidFill>
                <a:latin typeface="Tahoma" panose="020B0604030504040204" pitchFamily="34" charset="0"/>
                <a:ea typeface="幼圆" panose="02010509060101010101" pitchFamily="49" charset="-122"/>
              </a:defRPr>
            </a:lvl9pPr>
          </a:lstStyle>
          <a:p>
            <a:pPr defTabSz="914400" fontAlgn="base">
              <a:spcBef>
                <a:spcPct val="0"/>
              </a:spcBef>
              <a:spcAft>
                <a:spcPct val="0"/>
              </a:spcAft>
              <a:buClrTx/>
              <a:buFontTx/>
              <a:buNone/>
              <a:defRPr/>
            </a:pPr>
            <a:endParaRPr lang="zh-CN" altLang="en-US" sz="1800" b="0">
              <a:solidFill>
                <a:srgbClr val="01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wipe(up)">
                                      <p:cBhvr>
                                        <p:cTn id="7" dur="500"/>
                                        <p:tgtEl>
                                          <p:spTgt spid="26009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0099"/>
                                        </p:tgtEl>
                                        <p:attrNameLst>
                                          <p:attrName>style.visibility</p:attrName>
                                        </p:attrNameLst>
                                      </p:cBhvr>
                                      <p:to>
                                        <p:strVal val="visible"/>
                                      </p:to>
                                    </p:set>
                                    <p:anim calcmode="lin" valueType="num">
                                      <p:cBhvr additive="base">
                                        <p:cTn id="11" dur="500" fill="hold"/>
                                        <p:tgtEl>
                                          <p:spTgt spid="260099"/>
                                        </p:tgtEl>
                                        <p:attrNameLst>
                                          <p:attrName>ppt_x</p:attrName>
                                        </p:attrNameLst>
                                      </p:cBhvr>
                                      <p:tavLst>
                                        <p:tav tm="0">
                                          <p:val>
                                            <p:strVal val="0-#ppt_w/2"/>
                                          </p:val>
                                        </p:tav>
                                        <p:tav tm="100000">
                                          <p:val>
                                            <p:strVal val="#ppt_x"/>
                                          </p:val>
                                        </p:tav>
                                      </p:tavLst>
                                    </p:anim>
                                    <p:anim calcmode="lin" valueType="num">
                                      <p:cBhvr additive="base">
                                        <p:cTn id="12" dur="500" fill="hold"/>
                                        <p:tgtEl>
                                          <p:spTgt spid="26009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0108"/>
                                        </p:tgtEl>
                                        <p:attrNameLst>
                                          <p:attrName>style.visibility</p:attrName>
                                        </p:attrNameLst>
                                      </p:cBhvr>
                                      <p:to>
                                        <p:strVal val="visible"/>
                                      </p:to>
                                    </p:set>
                                    <p:animEffect transition="in" filter="wipe(left)">
                                      <p:cBhvr>
                                        <p:cTn id="17" dur="500"/>
                                        <p:tgtEl>
                                          <p:spTgt spid="2601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0110"/>
                                        </p:tgtEl>
                                        <p:attrNameLst>
                                          <p:attrName>style.visibility</p:attrName>
                                        </p:attrNameLst>
                                      </p:cBhvr>
                                      <p:to>
                                        <p:strVal val="visible"/>
                                      </p:to>
                                    </p:set>
                                    <p:animEffect transition="in" filter="wipe(left)">
                                      <p:cBhvr>
                                        <p:cTn id="22" dur="500"/>
                                        <p:tgtEl>
                                          <p:spTgt spid="2601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60105"/>
                                        </p:tgtEl>
                                        <p:attrNameLst>
                                          <p:attrName>style.visibility</p:attrName>
                                        </p:attrNameLst>
                                      </p:cBhvr>
                                      <p:to>
                                        <p:strVal val="visible"/>
                                      </p:to>
                                    </p:set>
                                    <p:animEffect transition="in" filter="wipe(up)">
                                      <p:cBhvr>
                                        <p:cTn id="27" dur="500"/>
                                        <p:tgtEl>
                                          <p:spTgt spid="260105"/>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4.375E-6 4.44444E-6 L -0.07292 -1.85185E-6 " pathEditMode="relative" rAng="0" ptsTypes="AA">
                                      <p:cBhvr>
                                        <p:cTn id="31" dur="500" fill="hold"/>
                                        <p:tgtEl>
                                          <p:spTgt spid="260105"/>
                                        </p:tgtEl>
                                        <p:attrNameLst>
                                          <p:attrName>ppt_x</p:attrName>
                                          <p:attrName>ppt_y</p:attrName>
                                        </p:attrNameLst>
                                      </p:cBhvr>
                                      <p:rCtr x="-2057" y="116"/>
                                    </p:animMotion>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0.07291 4.44444E-6 L -0.08893 0.00254 " pathEditMode="relative" rAng="0" ptsTypes="AA">
                                      <p:cBhvr>
                                        <p:cTn id="35" dur="500" fill="hold"/>
                                        <p:tgtEl>
                                          <p:spTgt spid="260105"/>
                                        </p:tgtEl>
                                        <p:attrNameLst>
                                          <p:attrName>ppt_x</p:attrName>
                                          <p:attrName>ppt_y</p:attrName>
                                        </p:attrNameLst>
                                      </p:cBhvr>
                                      <p:rCtr x="-2552" y="116"/>
                                    </p:animMotion>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0.08893 0.00254 L -0.16705 0.00254 " pathEditMode="relative" rAng="0" ptsTypes="AA">
                                      <p:cBhvr>
                                        <p:cTn id="39" dur="500" fill="hold"/>
                                        <p:tgtEl>
                                          <p:spTgt spid="260105"/>
                                        </p:tgtEl>
                                        <p:attrNameLst>
                                          <p:attrName>ppt_x</p:attrName>
                                          <p:attrName>ppt_y</p:attrName>
                                        </p:attrNameLst>
                                      </p:cBhvr>
                                      <p:rCtr x="-2461" y="0"/>
                                    </p:animMotion>
                                  </p:childTnLst>
                                </p:cTn>
                              </p:par>
                            </p:childTnLst>
                          </p:cTn>
                        </p:par>
                      </p:childTnLst>
                    </p:cTn>
                  </p:par>
                  <p:par>
                    <p:cTn id="40" fill="hold">
                      <p:stCondLst>
                        <p:cond delay="indefinite"/>
                      </p:stCondLst>
                      <p:childTnLst>
                        <p:par>
                          <p:cTn id="41" fill="hold">
                            <p:stCondLst>
                              <p:cond delay="0"/>
                            </p:stCondLst>
                            <p:childTnLst>
                              <p:par>
                                <p:cTn id="42" presetID="35" presetClass="path" presetSubtype="0" accel="50000" decel="50000" fill="hold" nodeType="clickEffect">
                                  <p:stCondLst>
                                    <p:cond delay="0"/>
                                  </p:stCondLst>
                                  <p:childTnLst>
                                    <p:animMotion origin="layout" path="M -0.16706 0.00254 L -0.2069 0.00254 " pathEditMode="relative" rAng="0" ptsTypes="AA">
                                      <p:cBhvr>
                                        <p:cTn id="43" dur="500" fill="hold"/>
                                        <p:tgtEl>
                                          <p:spTgt spid="260105"/>
                                        </p:tgtEl>
                                        <p:attrNameLst>
                                          <p:attrName>ppt_x</p:attrName>
                                          <p:attrName>ppt_y</p:attrName>
                                        </p:attrNameLst>
                                      </p:cBhvr>
                                      <p:rCtr x="-1198" y="0"/>
                                    </p:animMotion>
                                  </p:childTnLst>
                                </p:cTn>
                              </p:par>
                            </p:childTnLst>
                          </p:cTn>
                        </p:par>
                        <p:par>
                          <p:cTn id="44" fill="hold">
                            <p:stCondLst>
                              <p:cond delay="500"/>
                            </p:stCondLst>
                            <p:childTnLst>
                              <p:par>
                                <p:cTn id="45" presetID="4" presetClass="entr" presetSubtype="16" fill="hold" grpId="0" nodeType="afterEffect">
                                  <p:stCondLst>
                                    <p:cond delay="0"/>
                                  </p:stCondLst>
                                  <p:childTnLst>
                                    <p:set>
                                      <p:cBhvr>
                                        <p:cTn id="46" dur="1" fill="hold">
                                          <p:stCondLst>
                                            <p:cond delay="0"/>
                                          </p:stCondLst>
                                        </p:cTn>
                                        <p:tgtEl>
                                          <p:spTgt spid="260133"/>
                                        </p:tgtEl>
                                        <p:attrNameLst>
                                          <p:attrName>style.visibility</p:attrName>
                                        </p:attrNameLst>
                                      </p:cBhvr>
                                      <p:to>
                                        <p:strVal val="visible"/>
                                      </p:to>
                                    </p:set>
                                    <p:animEffect transition="in" filter="box(in)">
                                      <p:cBhvr>
                                        <p:cTn id="47" dur="500"/>
                                        <p:tgtEl>
                                          <p:spTgt spid="26013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60100"/>
                                        </p:tgtEl>
                                        <p:attrNameLst>
                                          <p:attrName>style.visibility</p:attrName>
                                        </p:attrNameLst>
                                      </p:cBhvr>
                                      <p:to>
                                        <p:strVal val="visible"/>
                                      </p:to>
                                    </p:set>
                                    <p:anim calcmode="lin" valueType="num">
                                      <p:cBhvr additive="base">
                                        <p:cTn id="52" dur="500" fill="hold"/>
                                        <p:tgtEl>
                                          <p:spTgt spid="260100"/>
                                        </p:tgtEl>
                                        <p:attrNameLst>
                                          <p:attrName>ppt_x</p:attrName>
                                        </p:attrNameLst>
                                      </p:cBhvr>
                                      <p:tavLst>
                                        <p:tav tm="0">
                                          <p:val>
                                            <p:strVal val="#ppt_x"/>
                                          </p:val>
                                        </p:tav>
                                        <p:tav tm="100000">
                                          <p:val>
                                            <p:strVal val="#ppt_x"/>
                                          </p:val>
                                        </p:tav>
                                      </p:tavLst>
                                    </p:anim>
                                    <p:anim calcmode="lin" valueType="num">
                                      <p:cBhvr additive="base">
                                        <p:cTn id="53" dur="500" fill="hold"/>
                                        <p:tgtEl>
                                          <p:spTgt spid="260100"/>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8" fill="hold" grpId="0" nodeType="afterEffect">
                                  <p:stCondLst>
                                    <p:cond delay="0"/>
                                  </p:stCondLst>
                                  <p:childTnLst>
                                    <p:set>
                                      <p:cBhvr>
                                        <p:cTn id="56" dur="1" fill="hold">
                                          <p:stCondLst>
                                            <p:cond delay="0"/>
                                          </p:stCondLst>
                                        </p:cTn>
                                        <p:tgtEl>
                                          <p:spTgt spid="260101"/>
                                        </p:tgtEl>
                                        <p:attrNameLst>
                                          <p:attrName>style.visibility</p:attrName>
                                        </p:attrNameLst>
                                      </p:cBhvr>
                                      <p:to>
                                        <p:strVal val="visible"/>
                                      </p:to>
                                    </p:set>
                                    <p:anim calcmode="lin" valueType="num">
                                      <p:cBhvr additive="base">
                                        <p:cTn id="57" dur="500" fill="hold"/>
                                        <p:tgtEl>
                                          <p:spTgt spid="260101"/>
                                        </p:tgtEl>
                                        <p:attrNameLst>
                                          <p:attrName>ppt_x</p:attrName>
                                        </p:attrNameLst>
                                      </p:cBhvr>
                                      <p:tavLst>
                                        <p:tav tm="0">
                                          <p:val>
                                            <p:strVal val="0-#ppt_w/2"/>
                                          </p:val>
                                        </p:tav>
                                        <p:tav tm="100000">
                                          <p:val>
                                            <p:strVal val="#ppt_x"/>
                                          </p:val>
                                        </p:tav>
                                      </p:tavLst>
                                    </p:anim>
                                    <p:anim calcmode="lin" valueType="num">
                                      <p:cBhvr additive="base">
                                        <p:cTn id="58" dur="500" fill="hold"/>
                                        <p:tgtEl>
                                          <p:spTgt spid="26010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60109"/>
                                        </p:tgtEl>
                                        <p:attrNameLst>
                                          <p:attrName>style.visibility</p:attrName>
                                        </p:attrNameLst>
                                      </p:cBhvr>
                                      <p:to>
                                        <p:strVal val="visible"/>
                                      </p:to>
                                    </p:set>
                                    <p:animEffect transition="in" filter="wipe(left)">
                                      <p:cBhvr>
                                        <p:cTn id="63" dur="500"/>
                                        <p:tgtEl>
                                          <p:spTgt spid="2601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0104"/>
                                        </p:tgtEl>
                                        <p:attrNameLst>
                                          <p:attrName>style.visibility</p:attrName>
                                        </p:attrNameLst>
                                      </p:cBhvr>
                                      <p:to>
                                        <p:strVal val="visible"/>
                                      </p:to>
                                    </p:set>
                                    <p:animEffect transition="in" filter="wipe(left)">
                                      <p:cBhvr>
                                        <p:cTn id="68" dur="500"/>
                                        <p:tgtEl>
                                          <p:spTgt spid="26010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60130"/>
                                        </p:tgtEl>
                                        <p:attrNameLst>
                                          <p:attrName>style.visibility</p:attrName>
                                        </p:attrNameLst>
                                      </p:cBhvr>
                                      <p:to>
                                        <p:strVal val="visible"/>
                                      </p:to>
                                    </p:set>
                                    <p:animEffect transition="in" filter="wipe(up)">
                                      <p:cBhvr>
                                        <p:cTn id="73" dur="500"/>
                                        <p:tgtEl>
                                          <p:spTgt spid="260130"/>
                                        </p:tgtEl>
                                      </p:cBhvr>
                                    </p:animEffect>
                                  </p:childTnLst>
                                  <p:subTnLst>
                                    <p:set>
                                      <p:cBhvr override="childStyle">
                                        <p:cTn dur="1" fill="hold" display="0" masterRel="nextClick" afterEffect="1"/>
                                        <p:tgtEl>
                                          <p:spTgt spid="260130"/>
                                        </p:tgtEl>
                                        <p:attrNameLst>
                                          <p:attrName>style.visibility</p:attrName>
                                        </p:attrNameLst>
                                      </p:cBhvr>
                                      <p:to>
                                        <p:strVal val="hidden"/>
                                      </p:to>
                                    </p:set>
                                  </p:subTnLst>
                                </p:cTn>
                              </p:par>
                              <p:par>
                                <p:cTn id="74" presetID="22" presetClass="entr" presetSubtype="1" fill="hold" grpId="0" nodeType="withEffect">
                                  <p:stCondLst>
                                    <p:cond delay="0"/>
                                  </p:stCondLst>
                                  <p:childTnLst>
                                    <p:set>
                                      <p:cBhvr>
                                        <p:cTn id="75" dur="1" fill="hold">
                                          <p:stCondLst>
                                            <p:cond delay="0"/>
                                          </p:stCondLst>
                                        </p:cTn>
                                        <p:tgtEl>
                                          <p:spTgt spid="260131"/>
                                        </p:tgtEl>
                                        <p:attrNameLst>
                                          <p:attrName>style.visibility</p:attrName>
                                        </p:attrNameLst>
                                      </p:cBhvr>
                                      <p:to>
                                        <p:strVal val="visible"/>
                                      </p:to>
                                    </p:set>
                                    <p:animEffect transition="in" filter="wipe(up)">
                                      <p:cBhvr>
                                        <p:cTn id="76" dur="500"/>
                                        <p:tgtEl>
                                          <p:spTgt spid="260131"/>
                                        </p:tgtEl>
                                      </p:cBhvr>
                                    </p:animEffect>
                                  </p:childTnLst>
                                  <p:subTnLst>
                                    <p:set>
                                      <p:cBhvr override="childStyle">
                                        <p:cTn dur="1" fill="hold" display="0" masterRel="nextClick" afterEffect="1"/>
                                        <p:tgtEl>
                                          <p:spTgt spid="260131"/>
                                        </p:tgtEl>
                                        <p:attrNameLst>
                                          <p:attrName>style.visibility</p:attrName>
                                        </p:attrNameLst>
                                      </p:cBhvr>
                                      <p:to>
                                        <p:strVal val="hidden"/>
                                      </p:to>
                                    </p:set>
                                  </p:sub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60111"/>
                                        </p:tgtEl>
                                        <p:attrNameLst>
                                          <p:attrName>style.visibility</p:attrName>
                                        </p:attrNameLst>
                                      </p:cBhvr>
                                      <p:to>
                                        <p:strVal val="visible"/>
                                      </p:to>
                                    </p:set>
                                    <p:animEffect transition="in" filter="wipe(up)">
                                      <p:cBhvr>
                                        <p:cTn id="81" dur="500"/>
                                        <p:tgtEl>
                                          <p:spTgt spid="260111"/>
                                        </p:tgtEl>
                                      </p:cBhvr>
                                    </p:animEffect>
                                  </p:childTnLst>
                                  <p:subTnLst>
                                    <p:set>
                                      <p:cBhvr override="childStyle">
                                        <p:cTn dur="1" fill="hold" display="0" masterRel="nextClick" afterEffect="1"/>
                                        <p:tgtEl>
                                          <p:spTgt spid="260111"/>
                                        </p:tgtEl>
                                        <p:attrNameLst>
                                          <p:attrName>style.visibility</p:attrName>
                                        </p:attrNameLst>
                                      </p:cBhvr>
                                      <p:to>
                                        <p:strVal val="hidden"/>
                                      </p:to>
                                    </p:set>
                                  </p:subTnLst>
                                </p:cTn>
                              </p:par>
                              <p:par>
                                <p:cTn id="82" presetID="22" presetClass="entr" presetSubtype="1" fill="hold" grpId="0" nodeType="withEffect">
                                  <p:stCondLst>
                                    <p:cond delay="0"/>
                                  </p:stCondLst>
                                  <p:childTnLst>
                                    <p:set>
                                      <p:cBhvr>
                                        <p:cTn id="83" dur="1" fill="hold">
                                          <p:stCondLst>
                                            <p:cond delay="0"/>
                                          </p:stCondLst>
                                        </p:cTn>
                                        <p:tgtEl>
                                          <p:spTgt spid="260120"/>
                                        </p:tgtEl>
                                        <p:attrNameLst>
                                          <p:attrName>style.visibility</p:attrName>
                                        </p:attrNameLst>
                                      </p:cBhvr>
                                      <p:to>
                                        <p:strVal val="visible"/>
                                      </p:to>
                                    </p:set>
                                    <p:animEffect transition="in" filter="wipe(up)">
                                      <p:cBhvr>
                                        <p:cTn id="84" dur="500"/>
                                        <p:tgtEl>
                                          <p:spTgt spid="260120"/>
                                        </p:tgtEl>
                                      </p:cBhvr>
                                    </p:animEffect>
                                  </p:childTnLst>
                                  <p:subTnLst>
                                    <p:set>
                                      <p:cBhvr override="childStyle">
                                        <p:cTn dur="1" fill="hold" display="0" masterRel="nextClick" afterEffect="1"/>
                                        <p:tgtEl>
                                          <p:spTgt spid="260120"/>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260112"/>
                                        </p:tgtEl>
                                        <p:attrNameLst>
                                          <p:attrName>style.visibility</p:attrName>
                                        </p:attrNameLst>
                                      </p:cBhvr>
                                      <p:to>
                                        <p:strVal val="visible"/>
                                      </p:to>
                                    </p:set>
                                    <p:animEffect transition="in" filter="wipe(up)">
                                      <p:cBhvr>
                                        <p:cTn id="89" dur="500"/>
                                        <p:tgtEl>
                                          <p:spTgt spid="260112"/>
                                        </p:tgtEl>
                                      </p:cBhvr>
                                    </p:animEffect>
                                  </p:childTnLst>
                                  <p:subTnLst>
                                    <p:set>
                                      <p:cBhvr override="childStyle">
                                        <p:cTn dur="1" fill="hold" display="0" masterRel="nextClick" afterEffect="1"/>
                                        <p:tgtEl>
                                          <p:spTgt spid="260112"/>
                                        </p:tgtEl>
                                        <p:attrNameLst>
                                          <p:attrName>style.visibility</p:attrName>
                                        </p:attrNameLst>
                                      </p:cBhvr>
                                      <p:to>
                                        <p:strVal val="hidden"/>
                                      </p:to>
                                    </p:set>
                                  </p:subTnLst>
                                </p:cTn>
                              </p:par>
                              <p:par>
                                <p:cTn id="90" presetID="22" presetClass="entr" presetSubtype="1" fill="hold" grpId="0" nodeType="withEffect">
                                  <p:stCondLst>
                                    <p:cond delay="0"/>
                                  </p:stCondLst>
                                  <p:childTnLst>
                                    <p:set>
                                      <p:cBhvr>
                                        <p:cTn id="91" dur="1" fill="hold">
                                          <p:stCondLst>
                                            <p:cond delay="0"/>
                                          </p:stCondLst>
                                        </p:cTn>
                                        <p:tgtEl>
                                          <p:spTgt spid="260121"/>
                                        </p:tgtEl>
                                        <p:attrNameLst>
                                          <p:attrName>style.visibility</p:attrName>
                                        </p:attrNameLst>
                                      </p:cBhvr>
                                      <p:to>
                                        <p:strVal val="visible"/>
                                      </p:to>
                                    </p:set>
                                    <p:animEffect transition="in" filter="wipe(up)">
                                      <p:cBhvr>
                                        <p:cTn id="92" dur="500"/>
                                        <p:tgtEl>
                                          <p:spTgt spid="260121"/>
                                        </p:tgtEl>
                                      </p:cBhvr>
                                    </p:animEffect>
                                  </p:childTnLst>
                                  <p:subTnLst>
                                    <p:set>
                                      <p:cBhvr override="childStyle">
                                        <p:cTn dur="1" fill="hold" display="0" masterRel="nextClick" afterEffect="1"/>
                                        <p:tgtEl>
                                          <p:spTgt spid="260121"/>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260113"/>
                                        </p:tgtEl>
                                        <p:attrNameLst>
                                          <p:attrName>style.visibility</p:attrName>
                                        </p:attrNameLst>
                                      </p:cBhvr>
                                      <p:to>
                                        <p:strVal val="visible"/>
                                      </p:to>
                                    </p:set>
                                    <p:animEffect transition="in" filter="wipe(up)">
                                      <p:cBhvr>
                                        <p:cTn id="97" dur="500"/>
                                        <p:tgtEl>
                                          <p:spTgt spid="260113"/>
                                        </p:tgtEl>
                                      </p:cBhvr>
                                    </p:animEffect>
                                  </p:childTnLst>
                                  <p:subTnLst>
                                    <p:set>
                                      <p:cBhvr override="childStyle">
                                        <p:cTn dur="1" fill="hold" display="0" masterRel="nextClick" afterEffect="1"/>
                                        <p:tgtEl>
                                          <p:spTgt spid="260113"/>
                                        </p:tgtEl>
                                        <p:attrNameLst>
                                          <p:attrName>style.visibility</p:attrName>
                                        </p:attrNameLst>
                                      </p:cBhvr>
                                      <p:to>
                                        <p:strVal val="hidden"/>
                                      </p:to>
                                    </p:set>
                                  </p:subTnLst>
                                </p:cTn>
                              </p:par>
                              <p:par>
                                <p:cTn id="98" presetID="22" presetClass="entr" presetSubtype="1" fill="hold" grpId="0" nodeType="withEffect">
                                  <p:stCondLst>
                                    <p:cond delay="0"/>
                                  </p:stCondLst>
                                  <p:childTnLst>
                                    <p:set>
                                      <p:cBhvr>
                                        <p:cTn id="99" dur="1" fill="hold">
                                          <p:stCondLst>
                                            <p:cond delay="0"/>
                                          </p:stCondLst>
                                        </p:cTn>
                                        <p:tgtEl>
                                          <p:spTgt spid="260122"/>
                                        </p:tgtEl>
                                        <p:attrNameLst>
                                          <p:attrName>style.visibility</p:attrName>
                                        </p:attrNameLst>
                                      </p:cBhvr>
                                      <p:to>
                                        <p:strVal val="visible"/>
                                      </p:to>
                                    </p:set>
                                    <p:animEffect transition="in" filter="wipe(up)">
                                      <p:cBhvr>
                                        <p:cTn id="100" dur="500"/>
                                        <p:tgtEl>
                                          <p:spTgt spid="260122"/>
                                        </p:tgtEl>
                                      </p:cBhvr>
                                    </p:animEffect>
                                  </p:childTnLst>
                                  <p:subTnLst>
                                    <p:set>
                                      <p:cBhvr override="childStyle">
                                        <p:cTn dur="1" fill="hold" display="0" masterRel="nextClick" afterEffect="1"/>
                                        <p:tgtEl>
                                          <p:spTgt spid="260122"/>
                                        </p:tgtEl>
                                        <p:attrNameLst>
                                          <p:attrName>style.visibility</p:attrName>
                                        </p:attrNameLst>
                                      </p:cBhvr>
                                      <p:to>
                                        <p:strVal val="hidden"/>
                                      </p:to>
                                    </p:set>
                                  </p:sub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260114"/>
                                        </p:tgtEl>
                                        <p:attrNameLst>
                                          <p:attrName>style.visibility</p:attrName>
                                        </p:attrNameLst>
                                      </p:cBhvr>
                                      <p:to>
                                        <p:strVal val="visible"/>
                                      </p:to>
                                    </p:set>
                                    <p:animEffect transition="in" filter="wipe(up)">
                                      <p:cBhvr>
                                        <p:cTn id="105" dur="500"/>
                                        <p:tgtEl>
                                          <p:spTgt spid="260114"/>
                                        </p:tgtEl>
                                      </p:cBhvr>
                                    </p:animEffect>
                                  </p:childTnLst>
                                  <p:subTnLst>
                                    <p:set>
                                      <p:cBhvr override="childStyle">
                                        <p:cTn dur="1" fill="hold" display="0" masterRel="nextClick" afterEffect="1"/>
                                        <p:tgtEl>
                                          <p:spTgt spid="260114"/>
                                        </p:tgtEl>
                                        <p:attrNameLst>
                                          <p:attrName>style.visibility</p:attrName>
                                        </p:attrNameLst>
                                      </p:cBhvr>
                                      <p:to>
                                        <p:strVal val="hidden"/>
                                      </p:to>
                                    </p:set>
                                  </p:subTnLst>
                                </p:cTn>
                              </p:par>
                              <p:par>
                                <p:cTn id="106" presetID="22" presetClass="entr" presetSubtype="1" fill="hold" grpId="0" nodeType="withEffect">
                                  <p:stCondLst>
                                    <p:cond delay="0"/>
                                  </p:stCondLst>
                                  <p:childTnLst>
                                    <p:set>
                                      <p:cBhvr>
                                        <p:cTn id="107" dur="1" fill="hold">
                                          <p:stCondLst>
                                            <p:cond delay="0"/>
                                          </p:stCondLst>
                                        </p:cTn>
                                        <p:tgtEl>
                                          <p:spTgt spid="260123"/>
                                        </p:tgtEl>
                                        <p:attrNameLst>
                                          <p:attrName>style.visibility</p:attrName>
                                        </p:attrNameLst>
                                      </p:cBhvr>
                                      <p:to>
                                        <p:strVal val="visible"/>
                                      </p:to>
                                    </p:set>
                                    <p:animEffect transition="in" filter="wipe(up)">
                                      <p:cBhvr>
                                        <p:cTn id="108" dur="500"/>
                                        <p:tgtEl>
                                          <p:spTgt spid="260123"/>
                                        </p:tgtEl>
                                      </p:cBhvr>
                                    </p:animEffect>
                                  </p:childTnLst>
                                  <p:subTnLst>
                                    <p:set>
                                      <p:cBhvr override="childStyle">
                                        <p:cTn dur="1" fill="hold" display="0" masterRel="nextClick" afterEffect="1"/>
                                        <p:tgtEl>
                                          <p:spTgt spid="260123"/>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nodeType="clickEffect">
                                  <p:stCondLst>
                                    <p:cond delay="0"/>
                                  </p:stCondLst>
                                  <p:childTnLst>
                                    <p:set>
                                      <p:cBhvr>
                                        <p:cTn id="112" dur="1" fill="hold">
                                          <p:stCondLst>
                                            <p:cond delay="0"/>
                                          </p:stCondLst>
                                        </p:cTn>
                                        <p:tgtEl>
                                          <p:spTgt spid="260115"/>
                                        </p:tgtEl>
                                        <p:attrNameLst>
                                          <p:attrName>style.visibility</p:attrName>
                                        </p:attrNameLst>
                                      </p:cBhvr>
                                      <p:to>
                                        <p:strVal val="visible"/>
                                      </p:to>
                                    </p:set>
                                    <p:animEffect transition="in" filter="wipe(up)">
                                      <p:cBhvr>
                                        <p:cTn id="113" dur="500"/>
                                        <p:tgtEl>
                                          <p:spTgt spid="260115"/>
                                        </p:tgtEl>
                                      </p:cBhvr>
                                    </p:animEffect>
                                  </p:childTnLst>
                                  <p:subTnLst>
                                    <p:set>
                                      <p:cBhvr override="childStyle">
                                        <p:cTn dur="1" fill="hold" display="0" masterRel="nextClick" afterEffect="1"/>
                                        <p:tgtEl>
                                          <p:spTgt spid="260115"/>
                                        </p:tgtEl>
                                        <p:attrNameLst>
                                          <p:attrName>style.visibility</p:attrName>
                                        </p:attrNameLst>
                                      </p:cBhvr>
                                      <p:to>
                                        <p:strVal val="hidden"/>
                                      </p:to>
                                    </p:set>
                                  </p:subTnLst>
                                </p:cTn>
                              </p:par>
                              <p:par>
                                <p:cTn id="114" presetID="22" presetClass="entr" presetSubtype="1" fill="hold" grpId="0" nodeType="withEffect">
                                  <p:stCondLst>
                                    <p:cond delay="0"/>
                                  </p:stCondLst>
                                  <p:childTnLst>
                                    <p:set>
                                      <p:cBhvr>
                                        <p:cTn id="115" dur="1" fill="hold">
                                          <p:stCondLst>
                                            <p:cond delay="0"/>
                                          </p:stCondLst>
                                        </p:cTn>
                                        <p:tgtEl>
                                          <p:spTgt spid="260124"/>
                                        </p:tgtEl>
                                        <p:attrNameLst>
                                          <p:attrName>style.visibility</p:attrName>
                                        </p:attrNameLst>
                                      </p:cBhvr>
                                      <p:to>
                                        <p:strVal val="visible"/>
                                      </p:to>
                                    </p:set>
                                    <p:animEffect transition="in" filter="wipe(up)">
                                      <p:cBhvr>
                                        <p:cTn id="116" dur="500"/>
                                        <p:tgtEl>
                                          <p:spTgt spid="260124"/>
                                        </p:tgtEl>
                                      </p:cBhvr>
                                    </p:animEffect>
                                  </p:childTnLst>
                                  <p:subTnLst>
                                    <p:set>
                                      <p:cBhvr override="childStyle">
                                        <p:cTn dur="1" fill="hold" display="0" masterRel="nextClick" afterEffect="1"/>
                                        <p:tgtEl>
                                          <p:spTgt spid="260124"/>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60116"/>
                                        </p:tgtEl>
                                        <p:attrNameLst>
                                          <p:attrName>style.visibility</p:attrName>
                                        </p:attrNameLst>
                                      </p:cBhvr>
                                      <p:to>
                                        <p:strVal val="visible"/>
                                      </p:to>
                                    </p:set>
                                    <p:animEffect transition="in" filter="wipe(up)">
                                      <p:cBhvr>
                                        <p:cTn id="121" dur="500"/>
                                        <p:tgtEl>
                                          <p:spTgt spid="260116"/>
                                        </p:tgtEl>
                                      </p:cBhvr>
                                    </p:animEffect>
                                  </p:childTnLst>
                                  <p:subTnLst>
                                    <p:set>
                                      <p:cBhvr override="childStyle">
                                        <p:cTn dur="1" fill="hold" display="0" masterRel="nextClick" afterEffect="1"/>
                                        <p:tgtEl>
                                          <p:spTgt spid="260116"/>
                                        </p:tgtEl>
                                        <p:attrNameLst>
                                          <p:attrName>style.visibility</p:attrName>
                                        </p:attrNameLst>
                                      </p:cBhvr>
                                      <p:to>
                                        <p:strVal val="hidden"/>
                                      </p:to>
                                    </p:set>
                                  </p:subTnLst>
                                </p:cTn>
                              </p:par>
                              <p:par>
                                <p:cTn id="122" presetID="22" presetClass="entr" presetSubtype="1" fill="hold" grpId="0" nodeType="withEffect">
                                  <p:stCondLst>
                                    <p:cond delay="0"/>
                                  </p:stCondLst>
                                  <p:childTnLst>
                                    <p:set>
                                      <p:cBhvr>
                                        <p:cTn id="123" dur="1" fill="hold">
                                          <p:stCondLst>
                                            <p:cond delay="0"/>
                                          </p:stCondLst>
                                        </p:cTn>
                                        <p:tgtEl>
                                          <p:spTgt spid="260125"/>
                                        </p:tgtEl>
                                        <p:attrNameLst>
                                          <p:attrName>style.visibility</p:attrName>
                                        </p:attrNameLst>
                                      </p:cBhvr>
                                      <p:to>
                                        <p:strVal val="visible"/>
                                      </p:to>
                                    </p:set>
                                    <p:animEffect transition="in" filter="wipe(up)">
                                      <p:cBhvr>
                                        <p:cTn id="124" dur="500"/>
                                        <p:tgtEl>
                                          <p:spTgt spid="260125"/>
                                        </p:tgtEl>
                                      </p:cBhvr>
                                    </p:animEffect>
                                  </p:childTnLst>
                                  <p:subTnLst>
                                    <p:set>
                                      <p:cBhvr override="childStyle">
                                        <p:cTn dur="1" fill="hold" display="0" masterRel="nextClick" afterEffect="1"/>
                                        <p:tgtEl>
                                          <p:spTgt spid="260125"/>
                                        </p:tgtEl>
                                        <p:attrNameLst>
                                          <p:attrName>style.visibility</p:attrName>
                                        </p:attrNameLst>
                                      </p:cBhvr>
                                      <p:to>
                                        <p:strVal val="hidden"/>
                                      </p:to>
                                    </p:set>
                                  </p:sub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260117"/>
                                        </p:tgtEl>
                                        <p:attrNameLst>
                                          <p:attrName>style.visibility</p:attrName>
                                        </p:attrNameLst>
                                      </p:cBhvr>
                                      <p:to>
                                        <p:strVal val="visible"/>
                                      </p:to>
                                    </p:set>
                                    <p:animEffect transition="in" filter="wipe(up)">
                                      <p:cBhvr>
                                        <p:cTn id="129" dur="500"/>
                                        <p:tgtEl>
                                          <p:spTgt spid="260117"/>
                                        </p:tgtEl>
                                      </p:cBhvr>
                                    </p:animEffect>
                                  </p:childTnLst>
                                  <p:subTnLst>
                                    <p:set>
                                      <p:cBhvr override="childStyle">
                                        <p:cTn dur="1" fill="hold" display="0" masterRel="nextClick" afterEffect="1"/>
                                        <p:tgtEl>
                                          <p:spTgt spid="260117"/>
                                        </p:tgtEl>
                                        <p:attrNameLst>
                                          <p:attrName>style.visibility</p:attrName>
                                        </p:attrNameLst>
                                      </p:cBhvr>
                                      <p:to>
                                        <p:strVal val="hidden"/>
                                      </p:to>
                                    </p:set>
                                  </p:subTnLst>
                                </p:cTn>
                              </p:par>
                              <p:par>
                                <p:cTn id="130" presetID="22" presetClass="entr" presetSubtype="1" fill="hold" grpId="0" nodeType="withEffect">
                                  <p:stCondLst>
                                    <p:cond delay="0"/>
                                  </p:stCondLst>
                                  <p:childTnLst>
                                    <p:set>
                                      <p:cBhvr>
                                        <p:cTn id="131" dur="1" fill="hold">
                                          <p:stCondLst>
                                            <p:cond delay="0"/>
                                          </p:stCondLst>
                                        </p:cTn>
                                        <p:tgtEl>
                                          <p:spTgt spid="260126"/>
                                        </p:tgtEl>
                                        <p:attrNameLst>
                                          <p:attrName>style.visibility</p:attrName>
                                        </p:attrNameLst>
                                      </p:cBhvr>
                                      <p:to>
                                        <p:strVal val="visible"/>
                                      </p:to>
                                    </p:set>
                                    <p:animEffect transition="in" filter="wipe(up)">
                                      <p:cBhvr>
                                        <p:cTn id="132" dur="500"/>
                                        <p:tgtEl>
                                          <p:spTgt spid="260126"/>
                                        </p:tgtEl>
                                      </p:cBhvr>
                                    </p:animEffect>
                                  </p:childTnLst>
                                  <p:subTnLst>
                                    <p:set>
                                      <p:cBhvr override="childStyle">
                                        <p:cTn dur="1" fill="hold" display="0" masterRel="nextClick" afterEffect="1"/>
                                        <p:tgtEl>
                                          <p:spTgt spid="260126"/>
                                        </p:tgtEl>
                                        <p:attrNameLst>
                                          <p:attrName>style.visibility</p:attrName>
                                        </p:attrNameLst>
                                      </p:cBhvr>
                                      <p:to>
                                        <p:strVal val="hidden"/>
                                      </p:to>
                                    </p:set>
                                  </p:sub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260118"/>
                                        </p:tgtEl>
                                        <p:attrNameLst>
                                          <p:attrName>style.visibility</p:attrName>
                                        </p:attrNameLst>
                                      </p:cBhvr>
                                      <p:to>
                                        <p:strVal val="visible"/>
                                      </p:to>
                                    </p:set>
                                    <p:animEffect transition="in" filter="wipe(up)">
                                      <p:cBhvr>
                                        <p:cTn id="137" dur="500"/>
                                        <p:tgtEl>
                                          <p:spTgt spid="260118"/>
                                        </p:tgtEl>
                                      </p:cBhvr>
                                    </p:animEffect>
                                  </p:childTnLst>
                                  <p:subTnLst>
                                    <p:set>
                                      <p:cBhvr override="childStyle">
                                        <p:cTn dur="1" fill="hold" display="0" masterRel="nextClick" afterEffect="1"/>
                                        <p:tgtEl>
                                          <p:spTgt spid="260118"/>
                                        </p:tgtEl>
                                        <p:attrNameLst>
                                          <p:attrName>style.visibility</p:attrName>
                                        </p:attrNameLst>
                                      </p:cBhvr>
                                      <p:to>
                                        <p:strVal val="hidden"/>
                                      </p:to>
                                    </p:set>
                                  </p:subTnLst>
                                </p:cTn>
                              </p:par>
                              <p:par>
                                <p:cTn id="138" presetID="22" presetClass="entr" presetSubtype="1" fill="hold" grpId="0" nodeType="withEffect">
                                  <p:stCondLst>
                                    <p:cond delay="0"/>
                                  </p:stCondLst>
                                  <p:childTnLst>
                                    <p:set>
                                      <p:cBhvr>
                                        <p:cTn id="139" dur="1" fill="hold">
                                          <p:stCondLst>
                                            <p:cond delay="0"/>
                                          </p:stCondLst>
                                        </p:cTn>
                                        <p:tgtEl>
                                          <p:spTgt spid="260127"/>
                                        </p:tgtEl>
                                        <p:attrNameLst>
                                          <p:attrName>style.visibility</p:attrName>
                                        </p:attrNameLst>
                                      </p:cBhvr>
                                      <p:to>
                                        <p:strVal val="visible"/>
                                      </p:to>
                                    </p:set>
                                    <p:animEffect transition="in" filter="wipe(up)">
                                      <p:cBhvr>
                                        <p:cTn id="140" dur="500"/>
                                        <p:tgtEl>
                                          <p:spTgt spid="260127"/>
                                        </p:tgtEl>
                                      </p:cBhvr>
                                    </p:animEffect>
                                  </p:childTnLst>
                                  <p:subTnLst>
                                    <p:set>
                                      <p:cBhvr override="childStyle">
                                        <p:cTn dur="1" fill="hold" display="0" masterRel="nextClick" afterEffect="1"/>
                                        <p:tgtEl>
                                          <p:spTgt spid="260127"/>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260119"/>
                                        </p:tgtEl>
                                        <p:attrNameLst>
                                          <p:attrName>style.visibility</p:attrName>
                                        </p:attrNameLst>
                                      </p:cBhvr>
                                      <p:to>
                                        <p:strVal val="visible"/>
                                      </p:to>
                                    </p:set>
                                    <p:animEffect transition="in" filter="wipe(up)">
                                      <p:cBhvr>
                                        <p:cTn id="145" dur="500"/>
                                        <p:tgtEl>
                                          <p:spTgt spid="260119"/>
                                        </p:tgtEl>
                                      </p:cBhvr>
                                    </p:animEffect>
                                  </p:childTnLst>
                                  <p:subTnLst>
                                    <p:set>
                                      <p:cBhvr override="childStyle">
                                        <p:cTn dur="1" fill="hold" display="0" masterRel="nextClick" afterEffect="1"/>
                                        <p:tgtEl>
                                          <p:spTgt spid="260119"/>
                                        </p:tgtEl>
                                        <p:attrNameLst>
                                          <p:attrName>style.visibility</p:attrName>
                                        </p:attrNameLst>
                                      </p:cBhvr>
                                      <p:to>
                                        <p:strVal val="hidden"/>
                                      </p:to>
                                    </p:set>
                                  </p:subTnLst>
                                </p:cTn>
                              </p:par>
                              <p:par>
                                <p:cTn id="146" presetID="22" presetClass="entr" presetSubtype="1" fill="hold" grpId="0" nodeType="withEffect">
                                  <p:stCondLst>
                                    <p:cond delay="0"/>
                                  </p:stCondLst>
                                  <p:childTnLst>
                                    <p:set>
                                      <p:cBhvr>
                                        <p:cTn id="147" dur="1" fill="hold">
                                          <p:stCondLst>
                                            <p:cond delay="0"/>
                                          </p:stCondLst>
                                        </p:cTn>
                                        <p:tgtEl>
                                          <p:spTgt spid="260129"/>
                                        </p:tgtEl>
                                        <p:attrNameLst>
                                          <p:attrName>style.visibility</p:attrName>
                                        </p:attrNameLst>
                                      </p:cBhvr>
                                      <p:to>
                                        <p:strVal val="visible"/>
                                      </p:to>
                                    </p:set>
                                    <p:animEffect transition="in" filter="wipe(up)">
                                      <p:cBhvr>
                                        <p:cTn id="148" dur="500"/>
                                        <p:tgtEl>
                                          <p:spTgt spid="260129"/>
                                        </p:tgtEl>
                                      </p:cBhvr>
                                    </p:animEffect>
                                  </p:childTnLst>
                                  <p:subTnLst>
                                    <p:set>
                                      <p:cBhvr override="childStyle">
                                        <p:cTn dur="1" fill="hold" display="0" masterRel="nextClick" afterEffect="1"/>
                                        <p:tgtEl>
                                          <p:spTgt spid="260129"/>
                                        </p:tgtEl>
                                        <p:attrNameLst>
                                          <p:attrName>style.visibility</p:attrName>
                                        </p:attrNameLst>
                                      </p:cBhvr>
                                      <p:to>
                                        <p:strVal val="hidden"/>
                                      </p:to>
                                    </p:set>
                                  </p:sub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260132"/>
                                        </p:tgtEl>
                                        <p:attrNameLst>
                                          <p:attrName>style.visibility</p:attrName>
                                        </p:attrNameLst>
                                      </p:cBhvr>
                                      <p:to>
                                        <p:strVal val="visible"/>
                                      </p:to>
                                    </p:set>
                                    <p:animEffect transition="in" filter="wipe(up)">
                                      <p:cBhvr>
                                        <p:cTn id="153" dur="500"/>
                                        <p:tgtEl>
                                          <p:spTgt spid="260132"/>
                                        </p:tgtEl>
                                      </p:cBhvr>
                                    </p:animEffect>
                                  </p:childTnLst>
                                  <p:subTnLst>
                                    <p:set>
                                      <p:cBhvr override="childStyle">
                                        <p:cTn dur="1" fill="hold" display="0" masterRel="nextClick" afterEffect="1"/>
                                        <p:tgtEl>
                                          <p:spTgt spid="260132"/>
                                        </p:tgtEl>
                                        <p:attrNameLst>
                                          <p:attrName>style.visibility</p:attrName>
                                        </p:attrNameLst>
                                      </p:cBhvr>
                                      <p:to>
                                        <p:strVal val="hidden"/>
                                      </p:to>
                                    </p:set>
                                  </p:subTnLst>
                                </p:cTn>
                              </p:par>
                              <p:par>
                                <p:cTn id="154" presetID="22" presetClass="entr" presetSubtype="1" fill="hold" grpId="0" nodeType="withEffect">
                                  <p:stCondLst>
                                    <p:cond delay="0"/>
                                  </p:stCondLst>
                                  <p:childTnLst>
                                    <p:set>
                                      <p:cBhvr>
                                        <p:cTn id="155" dur="1" fill="hold">
                                          <p:stCondLst>
                                            <p:cond delay="0"/>
                                          </p:stCondLst>
                                        </p:cTn>
                                        <p:tgtEl>
                                          <p:spTgt spid="260128"/>
                                        </p:tgtEl>
                                        <p:attrNameLst>
                                          <p:attrName>style.visibility</p:attrName>
                                        </p:attrNameLst>
                                      </p:cBhvr>
                                      <p:to>
                                        <p:strVal val="visible"/>
                                      </p:to>
                                    </p:set>
                                    <p:animEffect transition="in" filter="wipe(up)">
                                      <p:cBhvr>
                                        <p:cTn id="156" dur="500"/>
                                        <p:tgtEl>
                                          <p:spTgt spid="260128"/>
                                        </p:tgtEl>
                                      </p:cBhvr>
                                    </p:animEffect>
                                  </p:childTnLst>
                                  <p:subTnLst>
                                    <p:set>
                                      <p:cBhvr override="childStyle">
                                        <p:cTn dur="1" fill="hold" display="0" masterRel="nextClick" afterEffect="1"/>
                                        <p:tgtEl>
                                          <p:spTgt spid="260128"/>
                                        </p:tgtEl>
                                        <p:attrNameLst>
                                          <p:attrName>style.visibility</p:attrName>
                                        </p:attrNameLst>
                                      </p:cBhvr>
                                      <p:to>
                                        <p:strVal val="hidden"/>
                                      </p:to>
                                    </p:set>
                                  </p:sub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260102"/>
                                        </p:tgtEl>
                                        <p:attrNameLst>
                                          <p:attrName>style.visibility</p:attrName>
                                        </p:attrNameLst>
                                      </p:cBhvr>
                                      <p:to>
                                        <p:strVal val="visible"/>
                                      </p:to>
                                    </p:set>
                                    <p:animEffect transition="in" filter="wipe(up)">
                                      <p:cBhvr>
                                        <p:cTn id="161" dur="500"/>
                                        <p:tgtEl>
                                          <p:spTgt spid="260102"/>
                                        </p:tgtEl>
                                      </p:cBhvr>
                                    </p:animEffect>
                                  </p:childTnLst>
                                </p:cTn>
                              </p:par>
                              <p:par>
                                <p:cTn id="162" presetID="22" presetClass="entr" presetSubtype="1" fill="hold" grpId="0" nodeType="withEffect">
                                  <p:stCondLst>
                                    <p:cond delay="0"/>
                                  </p:stCondLst>
                                  <p:childTnLst>
                                    <p:set>
                                      <p:cBhvr>
                                        <p:cTn id="163" dur="1" fill="hold">
                                          <p:stCondLst>
                                            <p:cond delay="0"/>
                                          </p:stCondLst>
                                        </p:cTn>
                                        <p:tgtEl>
                                          <p:spTgt spid="260103"/>
                                        </p:tgtEl>
                                        <p:attrNameLst>
                                          <p:attrName>style.visibility</p:attrName>
                                        </p:attrNameLst>
                                      </p:cBhvr>
                                      <p:to>
                                        <p:strVal val="visible"/>
                                      </p:to>
                                    </p:set>
                                    <p:animEffect transition="in" filter="wipe(up)">
                                      <p:cBhvr>
                                        <p:cTn id="164" dur="500"/>
                                        <p:tgtEl>
                                          <p:spTgt spid="260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autoUpdateAnimBg="0"/>
      <p:bldP spid="260101" grpId="0" autoUpdateAnimBg="0"/>
      <p:bldP spid="260103" grpId="0" autoUpdateAnimBg="0"/>
      <p:bldP spid="260104" grpId="0" autoUpdateAnimBg="0"/>
      <p:bldP spid="260108" grpId="0" autoUpdateAnimBg="0"/>
      <p:bldP spid="260109" grpId="0" autoUpdateAnimBg="0"/>
      <p:bldP spid="260110" grpId="0" autoUpdateAnimBg="0"/>
      <p:bldP spid="260120" grpId="0" autoUpdateAnimBg="0"/>
      <p:bldP spid="260121" grpId="0" autoUpdateAnimBg="0"/>
      <p:bldP spid="260122" grpId="0" autoUpdateAnimBg="0"/>
      <p:bldP spid="260123" grpId="0" autoUpdateAnimBg="0"/>
      <p:bldP spid="260124" grpId="0" autoUpdateAnimBg="0"/>
      <p:bldP spid="260125" grpId="0" autoUpdateAnimBg="0"/>
      <p:bldP spid="260126" grpId="0" autoUpdateAnimBg="0"/>
      <p:bldP spid="260127" grpId="0" autoUpdateAnimBg="0"/>
      <p:bldP spid="260128" grpId="0" autoUpdateAnimBg="0"/>
      <p:bldP spid="260129" grpId="0" autoUpdateAnimBg="0"/>
      <p:bldP spid="260131" grpId="0" autoUpdateAnimBg="0"/>
      <p:bldP spid="260133" grpId="0" animBg="1"/>
    </p:bldLst>
  </p:timing>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 val="ProblemSubmit"/>
  <p:tag name="RAINPROBLEMTYPE" val="MultipleChoice"/>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 val="ProblemSetting"/>
  <p:tag name="RAINPROBLEMTYPE" val="MultipleChoice"/>
</p:tagLst>
</file>

<file path=ppt/tags/tag17.xml><?xml version="1.0" encoding="utf-8"?>
<p:tagLst xmlns:p="http://schemas.openxmlformats.org/presentationml/2006/main">
  <p:tag name="RAINPROBLEM" val="MultipleChoice"/>
  <p:tag name="PROBLEMSCORE" val="1"/>
  <p:tag name="PROBLEMHASREMARK" val="False"/>
</p:tagLst>
</file>

<file path=ppt/tags/tag18.xml><?xml version="1.0" encoding="utf-8"?>
<p:tagLst xmlns:p="http://schemas.openxmlformats.org/presentationml/2006/main">
  <p:tag name="RAINPROBLEM" val="ProblemBody"/>
</p:tagLst>
</file>

<file path=ppt/tags/tag19.xml><?xml version="1.0" encoding="utf-8"?>
<p:tagLst xmlns:p="http://schemas.openxmlformats.org/presentationml/2006/main">
  <p:tag name="RAINPROBLEM" val="ProblemBody"/>
</p:tagLst>
</file>

<file path=ppt/tags/tag2.xml><?xml version="1.0" encoding="utf-8"?>
<p:tagLst xmlns:p="http://schemas.openxmlformats.org/presentationml/2006/main">
  <p:tag name="RAINPROBLEM" val="ProblemItem"/>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Item"/>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Item"/>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Bullet"/>
  <p:tag name="RAINPROBLEMTYPE" val="MultipleChoice"/>
  <p:tag name="RAINBULLET" val="Correct"/>
</p:tagLst>
</file>

<file path=ppt/tags/tag28.xml><?xml version="1.0" encoding="utf-8"?>
<p:tagLst xmlns:p="http://schemas.openxmlformats.org/presentationml/2006/main">
  <p:tag name="RAINPROBLEM" val="ProblemBullet"/>
  <p:tag name="RAINPROBLEMTYPE" val="MultipleChoice"/>
  <p:tag name="RAINBULLET" val="Wrong"/>
</p:tagLst>
</file>

<file path=ppt/tags/tag29.xml><?xml version="1.0" encoding="utf-8"?>
<p:tagLst xmlns:p="http://schemas.openxmlformats.org/presentationml/2006/main">
  <p:tag name="RAINPROBLEM" val="ProblemBullet"/>
  <p:tag name="RAINPROBLEMTYPE" val="MultipleChoice"/>
  <p:tag name="RAINBULLET" val="Wrong"/>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 val="ProblemBullet"/>
  <p:tag name="RAINPROBLEMTYPE" val="MultipleChoice"/>
  <p:tag name="RAINBULLET" val="Wrong"/>
</p:tagLst>
</file>

<file path=ppt/tags/tag31.xml><?xml version="1.0" encoding="utf-8"?>
<p:tagLst xmlns:p="http://schemas.openxmlformats.org/presentationml/2006/main">
  <p:tag name="RAINPROBLEM" val="ProblemSubmit"/>
  <p:tag name="RAINPROBLEMTYPE" val="MultipleChoice"/>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 val="ProblemSetting"/>
  <p:tag name="RAINPROBLEMTYPE" val="MultipleChoice"/>
</p:tagLst>
</file>

<file path=ppt/tags/tag38.xml><?xml version="1.0" encoding="utf-8"?>
<p:tagLst xmlns:p="http://schemas.openxmlformats.org/presentationml/2006/main">
  <p:tag name="RAINPROBLEM" val="MultipleChoice"/>
  <p:tag name="PROBLEMSCORE" val="1"/>
</p:tagLst>
</file>

<file path=ppt/tags/tag39.xml><?xml version="1.0" encoding="utf-8"?>
<p:tagLst xmlns:p="http://schemas.openxmlformats.org/presentationml/2006/main">
  <p:tag name="RAINPROBLEM" val="ProblemBody"/>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Bullet"/>
  <p:tag name="RAINPROBLEMTYPE" val="MultipleChoiceMA"/>
  <p:tag name="RAINBULLET" val="Correct"/>
</p:tagLst>
</file>

<file path=ppt/tags/tag45.xml><?xml version="1.0" encoding="utf-8"?>
<p:tagLst xmlns:p="http://schemas.openxmlformats.org/presentationml/2006/main">
  <p:tag name="RAINPROBLEM" val="ProblemBullet"/>
  <p:tag name="RAINPROBLEMTYPE" val="MultipleChoiceMA"/>
  <p:tag name="RAINBULLET" val="Correct"/>
</p:tagLst>
</file>

<file path=ppt/tags/tag46.xml><?xml version="1.0" encoding="utf-8"?>
<p:tagLst xmlns:p="http://schemas.openxmlformats.org/presentationml/2006/main">
  <p:tag name="RAINPROBLEM" val="ProblemBullet"/>
  <p:tag name="RAINPROBLEMTYPE" val="MultipleChoiceMA"/>
  <p:tag name="RAINBULLET" val="Correct"/>
</p:tagLst>
</file>

<file path=ppt/tags/tag47.xml><?xml version="1.0" encoding="utf-8"?>
<p:tagLst xmlns:p="http://schemas.openxmlformats.org/presentationml/2006/main">
  <p:tag name="RAINPROBLEM" val="ProblemBullet"/>
  <p:tag name="RAINPROBLEMTYPE" val="MultipleChoiceMA"/>
  <p:tag name="RAINBULLET" val="Correct"/>
</p:tagLst>
</file>

<file path=ppt/tags/tag48.xml><?xml version="1.0" encoding="utf-8"?>
<p:tagLst xmlns:p="http://schemas.openxmlformats.org/presentationml/2006/main">
  <p:tag name="RAINPROBLEM" val="ProblemSubmit"/>
  <p:tag name="RAINPROBLEMTYPE" val="MultipleChoiceMA"/>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RAINPROBLEM" val="ProblemItem"/>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TYPE" val="ProblemTypeMarker"/>
</p:tagLst>
</file>

<file path=ppt/tags/tag54.xml><?xml version="1.0" encoding="utf-8"?>
<p:tagLst xmlns:p="http://schemas.openxmlformats.org/presentationml/2006/main">
  <p:tag name="RAINPROBLEM" val="ProblemSetting"/>
  <p:tag name="RAINPROBLEMTYPE" val="MultipleChoiceMA"/>
</p:tagLst>
</file>

<file path=ppt/tags/tag55.xml><?xml version="1.0" encoding="utf-8"?>
<p:tagLst xmlns:p="http://schemas.openxmlformats.org/presentationml/2006/main">
  <p:tag name="RAINPROBLEM" val="MultipleChoiceMA"/>
  <p:tag name="PROBLEMSCORE" val="1"/>
  <p:tag name="PROBLEMSCORE_HALF" val="0"/>
  <p:tag name="PROBLEMHASREMARK" val="False"/>
</p:tagLst>
</file>

<file path=ppt/tags/tag56.xml><?xml version="1.0" encoding="utf-8"?>
<p:tagLst xmlns:p="http://schemas.openxmlformats.org/presentationml/2006/main">
  <p:tag name="RAINPROBLEM" val="ProblemBody"/>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Item"/>
</p:tagLst>
</file>

<file path=ppt/tags/tag6.xml><?xml version="1.0" encoding="utf-8"?>
<p:tagLst xmlns:p="http://schemas.openxmlformats.org/presentationml/2006/main">
  <p:tag name="RAINPROBLEM" val="ProblemBullet"/>
  <p:tag name="RAINPROBLEMTYPE" val="MultipleChoice"/>
  <p:tag name="RAINBULLET" val="Wrong"/>
</p:tagLst>
</file>

<file path=ppt/tags/tag60.xml><?xml version="1.0" encoding="utf-8"?>
<p:tagLst xmlns:p="http://schemas.openxmlformats.org/presentationml/2006/main">
  <p:tag name="RAINPROBLEM" val="ProblemBullet"/>
  <p:tag name="RAINPROBLEMTYPE" val="Polling"/>
  <p:tag name="RAINBULLET" val="Wrong"/>
</p:tagLst>
</file>

<file path=ppt/tags/tag61.xml><?xml version="1.0" encoding="utf-8"?>
<p:tagLst xmlns:p="http://schemas.openxmlformats.org/presentationml/2006/main">
  <p:tag name="RAINPROBLEM" val="ProblemBullet"/>
  <p:tag name="RAINPROBLEMTYPE" val="Polling"/>
  <p:tag name="RAINBULLET" val="Wrong"/>
</p:tagLst>
</file>

<file path=ppt/tags/tag62.xml><?xml version="1.0" encoding="utf-8"?>
<p:tagLst xmlns:p="http://schemas.openxmlformats.org/presentationml/2006/main">
  <p:tag name="RAINPROBLEM" val="ProblemBullet"/>
  <p:tag name="RAINPROBLEMTYPE" val="Polling"/>
  <p:tag name="RAINBULLET" val="Wrong"/>
</p:tagLst>
</file>

<file path=ppt/tags/tag63.xml><?xml version="1.0" encoding="utf-8"?>
<p:tagLst xmlns:p="http://schemas.openxmlformats.org/presentationml/2006/main">
  <p:tag name="RAINPROBLEM" val="ProblemSubmit"/>
  <p:tag name="RAINPROBLEMTYPE" val="Polling"/>
</p:tagLst>
</file>

<file path=ppt/tags/tag64.xml><?xml version="1.0" encoding="utf-8"?>
<p:tagLst xmlns:p="http://schemas.openxmlformats.org/presentationml/2006/main">
  <p:tag name="RAINPROBLEMTYPE" val="ProblemTypeMarker"/>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 name="RAINPROBLEM" val="PollingAnswer"/>
</p:tagLst>
</file>

<file path=ppt/tags/tag69.xml><?xml version="1.0" encoding="utf-8"?>
<p:tagLst xmlns:p="http://schemas.openxmlformats.org/presentationml/2006/main">
  <p:tag name="RAINPROBLEM" val="ProblemSetting"/>
  <p:tag name="RAINPROBLEMTYPE" val="Polling"/>
</p:tagLst>
</file>

<file path=ppt/tags/tag7.xml><?xml version="1.0" encoding="utf-8"?>
<p:tagLst xmlns:p="http://schemas.openxmlformats.org/presentationml/2006/main">
  <p:tag name="RAINPROBLEM" val="ProblemBullet"/>
  <p:tag name="RAINPROBLEMTYPE" val="MultipleChoice"/>
  <p:tag name="RAINBULLET" val="Correct"/>
</p:tagLst>
</file>

<file path=ppt/tags/tag70.xml><?xml version="1.0" encoding="utf-8"?>
<p:tagLst xmlns:p="http://schemas.openxmlformats.org/presentationml/2006/main">
  <p:tag name="RAINPROBLEM" val="Polling"/>
  <p:tag name="PROBLEMSCORE" val="0"/>
  <p:tag name="ANONYMOUSPOLLING" val="False"/>
  <p:tag name="PROBLEMHASREMARK" val="False"/>
</p:tagLst>
</file>

<file path=ppt/tags/tag71.xml><?xml version="1.0" encoding="utf-8"?>
<p:tagLst xmlns:p="http://schemas.openxmlformats.org/presentationml/2006/main">
  <p:tag name="COMMONDATA" val="eyJoZGlkIjoiODU4YmNlNWMwMjlhM2UyZmExYjU5ZGZkYjU0MmU2OGEifQ=="/>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20639</Words>
  <Application>WPS 演示</Application>
  <PresentationFormat>宽屏</PresentationFormat>
  <Paragraphs>2314</Paragraphs>
  <Slides>89</Slides>
  <Notes>79</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10</vt:i4>
      </vt:variant>
      <vt:variant>
        <vt:lpstr>幻灯片标题</vt:lpstr>
      </vt:variant>
      <vt:variant>
        <vt:i4>89</vt:i4>
      </vt:variant>
    </vt:vector>
  </HeadingPairs>
  <TitlesOfParts>
    <vt:vector size="130" baseType="lpstr">
      <vt:lpstr>Arial</vt:lpstr>
      <vt:lpstr>宋体</vt:lpstr>
      <vt:lpstr>Wingdings</vt:lpstr>
      <vt:lpstr>华文中宋</vt:lpstr>
      <vt:lpstr>微软雅黑</vt:lpstr>
      <vt:lpstr>Bauhaus 93</vt:lpstr>
      <vt:lpstr>Gabriola</vt:lpstr>
      <vt:lpstr>Segoe UI Black</vt:lpstr>
      <vt:lpstr>Tahoma</vt:lpstr>
      <vt:lpstr>幼圆</vt:lpstr>
      <vt:lpstr>方正颜宋简体_中</vt:lpstr>
      <vt:lpstr>Calibri</vt:lpstr>
      <vt:lpstr>Arial Unicode MS</vt:lpstr>
      <vt:lpstr>Calibri Light</vt:lpstr>
      <vt:lpstr>Cambria Math</vt:lpstr>
      <vt:lpstr>Verdana</vt:lpstr>
      <vt:lpstr>-apple-system</vt:lpstr>
      <vt:lpstr>Segoe Print</vt:lpstr>
      <vt:lpstr>Helvetica Neue</vt:lpstr>
      <vt:lpstr>MicrosoftYaHei</vt:lpstr>
      <vt:lpstr>Tahoma</vt:lpstr>
      <vt:lpstr>PingFang SC</vt:lpstr>
      <vt:lpstr>Times New Roman</vt:lpstr>
      <vt:lpstr>华文隶书</vt:lpstr>
      <vt:lpstr>Menlo</vt:lpstr>
      <vt:lpstr>Baoli SC</vt:lpstr>
      <vt:lpstr>方正姚体</vt:lpstr>
      <vt:lpstr>隶书</vt:lpstr>
      <vt:lpstr>方正美黑简体</vt:lpstr>
      <vt:lpstr>黑体</vt:lpstr>
      <vt:lpstr>Office 主题</vt:lpstr>
      <vt:lpstr>Word.Document.8</vt:lpstr>
      <vt:lpstr>Word.Document.8</vt:lpstr>
      <vt:lpstr>Word.Document.8</vt:lpstr>
      <vt:lpstr>Equation.DSMT4</vt:lpstr>
      <vt:lpstr>Equation.3</vt:lpstr>
      <vt:lpstr>Equation.DSMT4</vt:lpstr>
      <vt:lpstr>Word.Document.8</vt:lpstr>
      <vt:lpstr>Word.Document.8</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11.1.1 顺序查找</vt:lpstr>
      <vt:lpstr>11.1.1 顺序查找</vt:lpstr>
      <vt:lpstr>11.1.1 顺序查找</vt:lpstr>
      <vt:lpstr>11.1.1 顺序查找</vt:lpstr>
      <vt:lpstr>11.1.1 顺序查找</vt:lpstr>
      <vt:lpstr>顺序查找的应用：查找最大值</vt:lpstr>
      <vt:lpstr>顺序查找的应用：查找最大和最小值</vt:lpstr>
      <vt:lpstr>顺序查找的应用：查找最大和最小值</vt:lpstr>
      <vt:lpstr>PowerPoint 演示文稿</vt:lpstr>
      <vt:lpstr>顺序查找的应用：查找最大和最小值</vt:lpstr>
      <vt:lpstr>顺序查找的应用：查找最大和最小值</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PowerPoint 演示文稿</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顺序查找的应用：查找区间内所有质数</vt:lpstr>
      <vt:lpstr>11.1.2 折半查找（二分查找）</vt:lpstr>
      <vt:lpstr>11.1.2 折半查找（二分查找）</vt:lpstr>
      <vt:lpstr>11.1.2 二分查找的基本实现</vt:lpstr>
      <vt:lpstr>PowerPoint 演示文稿</vt:lpstr>
      <vt:lpstr>PowerPoint 演示文稿</vt:lpstr>
      <vt:lpstr>11.1.2 二分查找的简单实现</vt:lpstr>
      <vt:lpstr>PowerPoint 演示文稿</vt:lpstr>
      <vt:lpstr>PowerPoint 演示文稿</vt:lpstr>
      <vt:lpstr>PowerPoint 演示文稿</vt:lpstr>
      <vt:lpstr>11.1.2 二分查找的应用：区间查询</vt:lpstr>
      <vt:lpstr>PowerPoint 演示文稿</vt:lpstr>
      <vt:lpstr>11.1.2 二分查找的应用：区间查询</vt:lpstr>
      <vt:lpstr>11.1.2 二分查找的应用：快速求幂</vt:lpstr>
      <vt:lpstr>11.1.2 二分查找的应用：快速查找</vt:lpstr>
      <vt:lpstr>11.1.2 二分查找的应用：快速查找</vt:lpstr>
      <vt:lpstr>11.1.2 二分查找的应用：快速查找</vt:lpstr>
      <vt:lpstr>11.1.2 二分查找的应用：快速查找</vt:lpstr>
      <vt:lpstr>PowerPoint 演示文稿</vt:lpstr>
      <vt:lpstr>二分查找的应用：疯牛（Crazy Cow)</vt:lpstr>
      <vt:lpstr>二分查找的应用：疯牛（Crazy Cow)</vt:lpstr>
      <vt:lpstr>二分查找的应用：疯牛（Crazy Cow)</vt:lpstr>
      <vt:lpstr>PowerPoint 演示文稿</vt:lpstr>
      <vt:lpstr>二分查找的应用：一道趣题*</vt:lpstr>
      <vt:lpstr>二分查找的应用：一道趣题*</vt:lpstr>
      <vt:lpstr>二分查找的应用：一道趣题*</vt:lpstr>
      <vt:lpstr>二分查找的应用：一道趣题*</vt:lpstr>
      <vt:lpstr>二分查找的应用：一道趣题*</vt:lpstr>
      <vt:lpstr>二分查找的应用：一道趣题*</vt:lpstr>
      <vt:lpstr>PowerPoint 演示文稿</vt:lpstr>
      <vt:lpstr>11.1.2 二分查找的应用：一道趣题*</vt:lpstr>
      <vt:lpstr>二分查找的应用：一道趣题*</vt:lpstr>
      <vt:lpstr>PowerPoint 演示文稿</vt:lpstr>
      <vt:lpstr>PowerPoint 演示文稿</vt:lpstr>
      <vt:lpstr>索引使用方法</vt:lpstr>
      <vt:lpstr>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11.1.4  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云泥</cp:lastModifiedBy>
  <cp:revision>363</cp:revision>
  <dcterms:created xsi:type="dcterms:W3CDTF">2023-07-28T08:56:00Z</dcterms:created>
  <dcterms:modified xsi:type="dcterms:W3CDTF">2025-12-01T11:41:26Z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E456A48CC34F4B5B84FF1D304CE39A82_13</vt:lpwstr>
  </property>
  <property fmtid="{D5CDD505-2E9C-101B-9397-08002B2CF9AE}" pid="3" name="KSOProductBuildVer">
    <vt:lpwstr>2052-12.1.0.23542</vt:lpwstr>
  </property>
</Properties>
</file>